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25" r:id="rId3"/>
    <p:sldId id="283" r:id="rId4"/>
    <p:sldId id="284" r:id="rId5"/>
    <p:sldId id="273" r:id="rId6"/>
    <p:sldId id="276" r:id="rId7"/>
    <p:sldId id="281" r:id="rId8"/>
    <p:sldId id="279" r:id="rId9"/>
    <p:sldId id="324" r:id="rId10"/>
    <p:sldId id="32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86410" autoAdjust="0"/>
  </p:normalViewPr>
  <p:slideViewPr>
    <p:cSldViewPr snapToGrid="0">
      <p:cViewPr varScale="1">
        <p:scale>
          <a:sx n="129" d="100"/>
          <a:sy n="129" d="100"/>
        </p:scale>
        <p:origin x="466" y="7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60FE-54EB-49E4-A707-D6BA735780C1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34E2F-046D-456D-9264-8AAE9C080F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30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331B-D1E0-4FC4-9C38-626C0AD408D7}" type="datetimeFigureOut">
              <a:rPr lang="sv-SE" smtClean="0"/>
              <a:t>2024-04-12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F991-8593-42CC-8BF8-F8544FDE2A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9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9OW8jpEig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6T1YvReD9E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MNthj5Da6o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l-ZBbbuEpY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326" y="2729140"/>
            <a:ext cx="11822785" cy="5938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Utbildning vårdhygien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54659"/>
            <a:ext cx="10972800" cy="1143000"/>
          </a:xfrm>
        </p:spPr>
        <p:txBody>
          <a:bodyPr/>
          <a:lstStyle/>
          <a:p>
            <a:pPr algn="ctr"/>
            <a:r>
              <a:rPr lang="sv-SE" altLang="sv-SE" sz="3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Handhygien</a:t>
            </a:r>
            <a:endParaRPr lang="sv-SE" sz="3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111341"/>
            <a:ext cx="10972800" cy="313038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1800" kern="0" dirty="0">
                <a:solidFill>
                  <a:srgbClr val="000000"/>
                </a:solidFill>
                <a:latin typeface="Arial"/>
              </a:rPr>
              <a:t>Underarmar och händer ska hållas fria från armbandsur, smycken, bandage, förband, stödskenor eller motsvarande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1800" kern="0" dirty="0">
                <a:solidFill>
                  <a:srgbClr val="000000"/>
                </a:solidFill>
                <a:latin typeface="Arial"/>
              </a:rPr>
              <a:t>Naglarna ska vara korta och fria från konstgjorda material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→"/>
            </a:pPr>
            <a:r>
              <a:rPr lang="sv-SE" altLang="sv-SE" sz="1400" kern="0" dirty="0">
                <a:solidFill>
                  <a:srgbClr val="000000"/>
                </a:solidFill>
                <a:latin typeface="Arial"/>
              </a:rPr>
              <a:t>Alltså: nagellack, lösnaglar (gel, akryl etc.) får ej användas, ej heller nageldekorationer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1800" kern="0" dirty="0">
                <a:solidFill>
                  <a:srgbClr val="000000"/>
                </a:solidFill>
                <a:latin typeface="Arial"/>
              </a:rPr>
              <a:t>Desinficera händerna: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→"/>
            </a:pPr>
            <a:r>
              <a:rPr lang="sv-SE" altLang="sv-SE" sz="1400" kern="0" dirty="0">
                <a:solidFill>
                  <a:srgbClr val="000000"/>
                </a:solidFill>
                <a:latin typeface="Arial"/>
              </a:rPr>
              <a:t>före och efter patientkontakt och efter kontakt med patientnära ytor 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→"/>
            </a:pPr>
            <a:r>
              <a:rPr lang="sv-SE" altLang="sv-SE" sz="1400" kern="0" dirty="0">
                <a:solidFill>
                  <a:srgbClr val="000000"/>
                </a:solidFill>
                <a:latin typeface="Arial"/>
              </a:rPr>
              <a:t>före handskar har tas på och efter handskar tagits av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→"/>
            </a:pPr>
            <a:r>
              <a:rPr lang="sv-SE" altLang="sv-SE" sz="1400" kern="0" dirty="0">
                <a:solidFill>
                  <a:srgbClr val="000000"/>
                </a:solidFill>
                <a:latin typeface="Arial"/>
              </a:rPr>
              <a:t>före rent arbete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1800" kern="0" dirty="0">
                <a:solidFill>
                  <a:srgbClr val="000000"/>
                </a:solidFill>
                <a:latin typeface="Arial"/>
              </a:rPr>
              <a:t>Tvätta med tvål vid synlig smuts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1800" kern="0" dirty="0">
                <a:solidFill>
                  <a:srgbClr val="000000"/>
                </a:solidFill>
                <a:latin typeface="Arial"/>
              </a:rPr>
              <a:t>Använd handskar och skyddsförkläde </a:t>
            </a:r>
            <a:r>
              <a:rPr lang="sv-SE" altLang="sv-SE" sz="1800" kern="0" dirty="0" err="1">
                <a:solidFill>
                  <a:srgbClr val="000000"/>
                </a:solidFill>
                <a:latin typeface="Arial"/>
              </a:rPr>
              <a:t>vb</a:t>
            </a:r>
            <a:endParaRPr lang="sv-SE" altLang="sv-SE" sz="1800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037109" y="6498641"/>
            <a:ext cx="1795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Agnes Wold, Göteborgs Universitet</a:t>
            </a:r>
          </a:p>
        </p:txBody>
      </p:sp>
    </p:spTree>
    <p:extLst>
      <p:ext uri="{BB962C8B-B14F-4D97-AF65-F5344CB8AC3E}">
        <p14:creationId xmlns:p14="http://schemas.microsoft.com/office/powerpoint/2010/main" val="293675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BDDFCD-FE78-935A-56CD-00D7001CE8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216" y="1631850"/>
            <a:ext cx="11645785" cy="3341406"/>
          </a:xfrm>
        </p:spPr>
        <p:txBody>
          <a:bodyPr/>
          <a:lstStyle/>
          <a:p>
            <a:r>
              <a:rPr lang="sv-SE" sz="2800" b="1" dirty="0"/>
              <a:t>2015:10 </a:t>
            </a:r>
            <a:r>
              <a:rPr lang="sv-SE" sz="2800" dirty="0"/>
              <a:t>Socialstyrelsens föreskrifter om basal hygien i vård och omsorg </a:t>
            </a:r>
          </a:p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7B5063-81DA-13B5-C4C5-0C1275BEA4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16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912C38-DA03-B63F-93A3-3E12884F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AD0316-24D0-2545-5D37-C18E02497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F15EB01-76F0-90D3-C6F2-4AA06C2365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Sekreterare som framför allt arbetar på sitt rum men som även har ärenden ute på avdelningen och passerar i lokaler där patienter och anhöriga vistas</a:t>
            </a:r>
          </a:p>
        </p:txBody>
      </p:sp>
      <p:pic>
        <p:nvPicPr>
          <p:cNvPr id="33" name="Platshållare för bild 32">
            <a:extLst>
              <a:ext uri="{FF2B5EF4-FFF2-40B4-BE49-F238E27FC236}">
                <a16:creationId xmlns:a16="http://schemas.microsoft.com/office/drawing/2014/main" id="{B8D8B493-C6E2-7F42-D623-5BE501B11D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b="1759"/>
          <a:stretch>
            <a:fillRect/>
          </a:stretch>
        </p:blipFill>
        <p:spPr>
          <a:xfrm>
            <a:off x="188644" y="177224"/>
            <a:ext cx="5857314" cy="5420085"/>
          </a:xfrm>
        </p:spPr>
      </p:pic>
    </p:spTree>
    <p:extLst>
      <p:ext uri="{BB962C8B-B14F-4D97-AF65-F5344CB8AC3E}">
        <p14:creationId xmlns:p14="http://schemas.microsoft.com/office/powerpoint/2010/main" val="156966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FAFFFF-3527-283F-55DC-4AC3F675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417FB768-CB9F-5427-248E-58F81262AC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384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8FC194-9BB8-E2A3-DF32-B364B64A4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C2F68D-F428-5243-2685-FDC4B59969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Patient med bärarskap av MRSA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18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På väg in till patient</a:t>
            </a:r>
          </a:p>
        </p:txBody>
      </p:sp>
      <p:pic>
        <p:nvPicPr>
          <p:cNvPr id="7" name="Onlinemedia 5" title="Vårdhygien4">
            <a:hlinkClick r:id="" action="ppaction://media"/>
            <a:extLst>
              <a:ext uri="{FF2B5EF4-FFF2-40B4-BE49-F238E27FC236}">
                <a16:creationId xmlns:a16="http://schemas.microsoft.com/office/drawing/2014/main" id="{00DF6149-5D08-06F1-F13F-50619CA8DCAA}"/>
              </a:ext>
            </a:extLst>
          </p:cNvPr>
          <p:cNvPicPr>
            <a:picLocks noGrp="1" noRot="1" noChangeAspect="1"/>
          </p:cNvPicPr>
          <p:nvPr>
            <p:ph type="pic" sz="quarter" idx="10"/>
            <a:videoFile r:link="rId1"/>
          </p:nvPr>
        </p:nvPicPr>
        <p:blipFill>
          <a:blip r:embed="rId3"/>
          <a:srcRect t="23663" b="23663"/>
          <a:stretch>
            <a:fillRect/>
          </a:stretch>
        </p:blipFill>
        <p:spPr>
          <a:xfrm>
            <a:off x="471552" y="177800"/>
            <a:ext cx="5530786" cy="51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Letar efter patient på vårdavdelningen</a:t>
            </a:r>
          </a:p>
        </p:txBody>
      </p:sp>
      <p:pic>
        <p:nvPicPr>
          <p:cNvPr id="13" name="Onlinemedia 7" title="Vårdhygien3">
            <a:hlinkClick r:id="" action="ppaction://media"/>
            <a:extLst>
              <a:ext uri="{FF2B5EF4-FFF2-40B4-BE49-F238E27FC236}">
                <a16:creationId xmlns:a16="http://schemas.microsoft.com/office/drawing/2014/main" id="{101CC543-8056-F307-1BBE-71B43A75C69C}"/>
              </a:ext>
            </a:extLst>
          </p:cNvPr>
          <p:cNvPicPr>
            <a:picLocks noGrp="1" noRot="1" noChangeAspect="1"/>
          </p:cNvPicPr>
          <p:nvPr>
            <p:ph type="pic" sz="quarter" idx="10"/>
            <a:videoFile r:link="rId1"/>
          </p:nvPr>
        </p:nvPicPr>
        <p:blipFill>
          <a:blip r:embed="rId3"/>
          <a:srcRect t="23663" b="23663"/>
          <a:stretch>
            <a:fillRect/>
          </a:stretch>
        </p:blipFill>
        <p:spPr>
          <a:xfrm>
            <a:off x="473122" y="177800"/>
            <a:ext cx="5529216" cy="51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7B837-065E-51B6-9B27-98872F23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4A46B1-E6BA-653B-5429-EBADCD5BC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24CBB2E-10A1-13FC-FBA4-806E16DD1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Inspektion av bensår</a:t>
            </a:r>
          </a:p>
        </p:txBody>
      </p:sp>
      <p:pic>
        <p:nvPicPr>
          <p:cNvPr id="7" name="Onlinemedia 5" title="Vårdhygien1">
            <a:hlinkClick r:id="" action="ppaction://media"/>
            <a:extLst>
              <a:ext uri="{FF2B5EF4-FFF2-40B4-BE49-F238E27FC236}">
                <a16:creationId xmlns:a16="http://schemas.microsoft.com/office/drawing/2014/main" id="{938C093D-348A-E607-F122-D7BE00B31C97}"/>
              </a:ext>
            </a:extLst>
          </p:cNvPr>
          <p:cNvPicPr>
            <a:picLocks noGrp="1" noRot="1" noChangeAspect="1"/>
          </p:cNvPicPr>
          <p:nvPr>
            <p:ph type="pic" sz="quarter" idx="10"/>
            <a:videoFile r:link="rId1"/>
          </p:nvPr>
        </p:nvPicPr>
        <p:blipFill>
          <a:blip r:embed="rId3"/>
          <a:srcRect t="23663" b="23663"/>
          <a:stretch>
            <a:fillRect/>
          </a:stretch>
        </p:blipFill>
        <p:spPr>
          <a:xfrm>
            <a:off x="504967" y="177800"/>
            <a:ext cx="5497371" cy="51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82F5FC-235C-B86E-C226-72FB5893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F73B8D-56A4-2DA0-07F1-B7106AA8D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29C495E-25D1-C177-4A48-B10817BCA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Hämtar material från förråd</a:t>
            </a:r>
          </a:p>
        </p:txBody>
      </p:sp>
      <p:pic>
        <p:nvPicPr>
          <p:cNvPr id="7" name="Onlinemedia 5" title="Vårdhygien2">
            <a:hlinkClick r:id="" action="ppaction://media"/>
            <a:extLst>
              <a:ext uri="{FF2B5EF4-FFF2-40B4-BE49-F238E27FC236}">
                <a16:creationId xmlns:a16="http://schemas.microsoft.com/office/drawing/2014/main" id="{C5D05337-9421-F73A-8B68-567E343B4112}"/>
              </a:ext>
            </a:extLst>
          </p:cNvPr>
          <p:cNvPicPr>
            <a:picLocks noGrp="1" noRot="1" noChangeAspect="1"/>
          </p:cNvPicPr>
          <p:nvPr>
            <p:ph type="pic" sz="quarter" idx="10"/>
            <a:videoFile r:link="rId1"/>
          </p:nvPr>
        </p:nvPicPr>
        <p:blipFill>
          <a:blip r:embed="rId3"/>
          <a:srcRect t="23663" b="23663"/>
          <a:stretch>
            <a:fillRect/>
          </a:stretch>
        </p:blipFill>
        <p:spPr>
          <a:xfrm>
            <a:off x="513059" y="177800"/>
            <a:ext cx="5489279" cy="51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F6C110C-0A80-F9C1-1DC8-02AF0A1E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96" y="5869693"/>
            <a:ext cx="9554189" cy="48670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2EC11E3-19A2-5B0F-2C86-91E0B3864E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-1" b="26117"/>
          <a:stretch/>
        </p:blipFill>
        <p:spPr>
          <a:xfrm>
            <a:off x="3300770" y="127613"/>
            <a:ext cx="5813861" cy="5420085"/>
          </a:xfrm>
          <a:prstGeom prst="rect">
            <a:avLst/>
          </a:prstGeo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26B052C-D631-6844-6D78-E918604AB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0537" y="6371498"/>
            <a:ext cx="6713034" cy="2768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l_RegionKalmarlän.potx" id="{B2413FD8-0C91-4D79-AF32-EE0D51F0F021}" vid="{89004152-0AB0-47BF-AA7F-0C24E93699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64</TotalTime>
  <Words>147</Words>
  <Application>Microsoft Office PowerPoint</Application>
  <PresentationFormat>Bredbild</PresentationFormat>
  <Paragraphs>19</Paragraphs>
  <Slides>10</Slides>
  <Notes>0</Notes>
  <HiddenSlides>0</HiddenSlides>
  <MMClips>4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Utbildning vårdhygien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Handhygien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 vårdhygien</dc:title>
  <dc:creator>Elisabeth Andersson</dc:creator>
  <cp:lastModifiedBy>Elisabeth Andersson</cp:lastModifiedBy>
  <cp:revision>9</cp:revision>
  <dcterms:created xsi:type="dcterms:W3CDTF">2024-02-05T14:41:00Z</dcterms:created>
  <dcterms:modified xsi:type="dcterms:W3CDTF">2024-04-12T09:19:29Z</dcterms:modified>
</cp:coreProperties>
</file>