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75" r:id="rId2"/>
    <p:sldId id="276" r:id="rId3"/>
    <p:sldId id="7077" r:id="rId4"/>
    <p:sldId id="7078" r:id="rId5"/>
    <p:sldId id="6960" r:id="rId6"/>
    <p:sldId id="256" r:id="rId7"/>
    <p:sldId id="7086" r:id="rId8"/>
    <p:sldId id="288" r:id="rId9"/>
    <p:sldId id="6961" r:id="rId10"/>
    <p:sldId id="7027" r:id="rId11"/>
    <p:sldId id="7066" r:id="rId12"/>
    <p:sldId id="7030" r:id="rId13"/>
    <p:sldId id="6962" r:id="rId14"/>
    <p:sldId id="343" r:id="rId15"/>
    <p:sldId id="7073" r:id="rId16"/>
    <p:sldId id="7020" r:id="rId17"/>
    <p:sldId id="7063" r:id="rId18"/>
    <p:sldId id="7064" r:id="rId19"/>
    <p:sldId id="7065" r:id="rId20"/>
    <p:sldId id="7049" r:id="rId21"/>
    <p:sldId id="7050" r:id="rId22"/>
    <p:sldId id="7067" r:id="rId23"/>
    <p:sldId id="7051" r:id="rId24"/>
    <p:sldId id="7052" r:id="rId25"/>
    <p:sldId id="7074" r:id="rId26"/>
    <p:sldId id="7053" r:id="rId27"/>
    <p:sldId id="7068" r:id="rId28"/>
    <p:sldId id="7069" r:id="rId29"/>
    <p:sldId id="7070" r:id="rId30"/>
    <p:sldId id="7071" r:id="rId31"/>
    <p:sldId id="7072" r:id="rId32"/>
    <p:sldId id="7054" r:id="rId33"/>
    <p:sldId id="7075" r:id="rId34"/>
    <p:sldId id="7055" r:id="rId35"/>
    <p:sldId id="7056" r:id="rId36"/>
    <p:sldId id="7057" r:id="rId37"/>
    <p:sldId id="7038" r:id="rId38"/>
    <p:sldId id="7076" r:id="rId39"/>
    <p:sldId id="7058" r:id="rId40"/>
    <p:sldId id="7059" r:id="rId41"/>
    <p:sldId id="7060" r:id="rId42"/>
    <p:sldId id="7061" r:id="rId43"/>
    <p:sldId id="7035" r:id="rId44"/>
    <p:sldId id="7037" r:id="rId45"/>
    <p:sldId id="7062" r:id="rId46"/>
    <p:sldId id="7079" r:id="rId47"/>
    <p:sldId id="7080" r:id="rId48"/>
    <p:sldId id="7081" r:id="rId49"/>
    <p:sldId id="7082" r:id="rId50"/>
    <p:sldId id="7083" r:id="rId51"/>
    <p:sldId id="7084" r:id="rId52"/>
    <p:sldId id="7085" r:id="rId53"/>
    <p:sldId id="7088" r:id="rId54"/>
    <p:sldId id="257" r:id="rId55"/>
    <p:sldId id="268" r:id="rId56"/>
    <p:sldId id="267" r:id="rId57"/>
    <p:sldId id="260" r:id="rId58"/>
    <p:sldId id="264" r:id="rId59"/>
    <p:sldId id="265" r:id="rId60"/>
    <p:sldId id="266" r:id="rId61"/>
    <p:sldId id="263" r:id="rId62"/>
    <p:sldId id="259" r:id="rId63"/>
    <p:sldId id="258" r:id="rId64"/>
    <p:sldId id="261" r:id="rId65"/>
    <p:sldId id="262" r:id="rId66"/>
    <p:sldId id="272" r:id="rId67"/>
    <p:sldId id="269" r:id="rId68"/>
    <p:sldId id="270" r:id="rId69"/>
    <p:sldId id="271" r:id="rId70"/>
    <p:sldId id="7087" r:id="rId7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97" autoAdjust="0"/>
    <p:restoredTop sz="94660"/>
  </p:normalViewPr>
  <p:slideViewPr>
    <p:cSldViewPr snapToGrid="0">
      <p:cViewPr varScale="1">
        <p:scale>
          <a:sx n="50" d="100"/>
          <a:sy n="50" d="100"/>
        </p:scale>
        <p:origin x="6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A7417-BE6A-4D6A-BEB0-C2893303554F}" type="datetimeFigureOut">
              <a:rPr lang="sv-SE" smtClean="0"/>
              <a:t>2026-03-31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76896-228B-443C-816E-2B5D5CD91EA3}" type="slidenum">
              <a:rPr lang="sv-SE" smtClean="0"/>
              <a:t>‹#›</a:t>
            </a:fld>
            <a:endParaRPr lang="sv-SE"/>
          </a:p>
        </p:txBody>
      </p:sp>
    </p:spTree>
    <p:extLst>
      <p:ext uri="{BB962C8B-B14F-4D97-AF65-F5344CB8AC3E}">
        <p14:creationId xmlns:p14="http://schemas.microsoft.com/office/powerpoint/2010/main" val="84172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B400491-026F-4742-B8CD-0E87DFD64DEF}" type="slidenum">
              <a:rPr lang="sv-SE"/>
              <a:pPr/>
              <a:t>14</a:t>
            </a:fld>
            <a:endParaRPr lang="sv-SE"/>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sv-SE"/>
              <a:t>Somatisk undersökning handlar mycket om att ’’hitta det smärtande organet’’. </a:t>
            </a:r>
          </a:p>
          <a:p>
            <a:pPr eaLnBrk="1" hangingPunct="1"/>
            <a:r>
              <a:rPr lang="sv-SE"/>
              <a:t>Det handlar om att terapeuten visar patienten att man är ’förtrogen’ med just patientens typ av smärta. </a:t>
            </a:r>
          </a:p>
          <a:p>
            <a:pPr eaLnBrk="1" hangingPunct="1"/>
            <a:r>
              <a:rPr lang="sv-SE"/>
              <a:t>Den ortopedmedicinska undersökningstekniken erbjuder ett sätt att standardisera sin undersökningsteknik. Vid undersökningen ’hittar man smärtan’, patienten känner igen detta och det förstärker dialogen runt smärtan och ger terapeuten en möjlighet att med undersökningen som grund ge en förklaring.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DA63E-501E-4D7F-A66C-5F0EE67EB5F5}" type="slidenum">
              <a:rPr lang="sv-SE"/>
              <a:pPr/>
              <a:t>55</a:t>
            </a:fld>
            <a:endParaRPr lang="sv-SE"/>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sv-SE"/>
              <a:t>Exempel på ’äkta C6-rot påverkan’.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1BF0D-4E39-4475-B7C4-E2795BBAC1A6}" type="slidenum">
              <a:rPr lang="sv-SE"/>
              <a:pPr/>
              <a:t>56</a:t>
            </a:fld>
            <a:endParaRPr lang="sv-SE"/>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sv-SE"/>
              <a:t>Exempel på smärtutstrålning från triggerpunkter i en av skuldrans muskler. Observera att smärtutstrålningen täcker flera distala dermatom (=rotnivåer)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a:t>Den anatomiska segmentella innervationen skiljer sig från hud – muskel – skelett. </a:t>
            </a:r>
          </a:p>
          <a:p>
            <a:pPr>
              <a:spcBef>
                <a:spcPct val="0"/>
              </a:spcBef>
            </a:pPr>
            <a:r>
              <a:rPr lang="sv-SE"/>
              <a:t>Man talar om  	dermatom – 	hud</a:t>
            </a:r>
          </a:p>
          <a:p>
            <a:pPr>
              <a:spcBef>
                <a:spcPct val="0"/>
              </a:spcBef>
            </a:pPr>
            <a:r>
              <a:rPr lang="sv-SE"/>
              <a:t>			myotom    -  	muskler</a:t>
            </a:r>
          </a:p>
          <a:p>
            <a:pPr>
              <a:spcBef>
                <a:spcPct val="0"/>
              </a:spcBef>
            </a:pPr>
            <a:r>
              <a:rPr lang="sv-SE"/>
              <a:t>			skelletom -		periost</a:t>
            </a:r>
          </a:p>
          <a:p>
            <a:pPr>
              <a:spcBef>
                <a:spcPct val="0"/>
              </a:spcBef>
            </a:pPr>
            <a:endParaRPr lang="sv-SE"/>
          </a:p>
          <a:p>
            <a:pPr>
              <a:spcBef>
                <a:spcPct val="0"/>
              </a:spcBef>
            </a:pPr>
            <a:r>
              <a:rPr lang="sv-SE"/>
              <a:t>Detta kan få den konsekvensen att en segmentell smärta från kotpelaren kan ge referrerad smärta till olika platser i kroppen alternativt kan flera segment stråla till synes till samma del på en extremitet (olika segment på ’olika djup’)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CA3C9-30C3-454F-AC03-ADBD41A5E57C}" type="slidenum">
              <a:rPr lang="sv-SE"/>
              <a:pPr fontAlgn="base">
                <a:spcBef>
                  <a:spcPct val="0"/>
                </a:spcBef>
                <a:spcAft>
                  <a:spcPct val="0"/>
                </a:spcAft>
              </a:pPr>
              <a:t>68</a:t>
            </a:fld>
            <a:endParaRPr lang="sv-SE"/>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v-SE"/>
              <a:t>Inom de flesta mjukdelsmärtor kan det bildas så kallade ’triggerpunkter’. Detta är smärtande punkter inom mjukdelar som även ger en radierande smärta distalt eller proximalt. Varje muskel har ett specifikt mönster för utstrålning.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7DAFED-6560-CA05-8EBD-DB488A1541D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5676F3D-67FB-229E-157B-A91B1021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5D46A67-EF74-AD00-1544-6270B7165358}"/>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5" name="Platshållare för sidfot 4">
            <a:extLst>
              <a:ext uri="{FF2B5EF4-FFF2-40B4-BE49-F238E27FC236}">
                <a16:creationId xmlns:a16="http://schemas.microsoft.com/office/drawing/2014/main" id="{3A0A0556-7792-8542-BC78-ACA0EB2C1D4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84A8C4-258F-5A9B-FBA4-283DE0FCC0E2}"/>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208541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72B55-2325-0585-6FE5-53D07D10CE1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6F51075-C7B4-FEAD-6D94-71738FA26A2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9CC16A0-9EFE-7A51-C272-A9D1DEE3C38F}"/>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5" name="Platshållare för sidfot 4">
            <a:extLst>
              <a:ext uri="{FF2B5EF4-FFF2-40B4-BE49-F238E27FC236}">
                <a16:creationId xmlns:a16="http://schemas.microsoft.com/office/drawing/2014/main" id="{02738C58-DCBE-5CA3-02C5-9FCA16FC95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03599B-1FF4-20D7-2663-C14000B10289}"/>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318916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84F982F-7B6B-EEBC-5210-4055CC12772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BEB8481-A16B-4C32-AFC1-90CE60088CC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EFC68C-EB2F-EA2A-7887-BE71051248BB}"/>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5" name="Platshållare för sidfot 4">
            <a:extLst>
              <a:ext uri="{FF2B5EF4-FFF2-40B4-BE49-F238E27FC236}">
                <a16:creationId xmlns:a16="http://schemas.microsoft.com/office/drawing/2014/main" id="{02B95BAF-61CB-43C5-DE0F-57B3D9160B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998FC7-77B2-302F-E135-118DF22F09EC}"/>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2958780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822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422400" y="304801"/>
            <a:ext cx="10058400" cy="1431925"/>
          </a:xfrm>
        </p:spPr>
        <p:txBody>
          <a:bodyPr/>
          <a:lstStyle/>
          <a:p>
            <a:r>
              <a:rPr lang="sv-SE"/>
              <a:t>Klicka här för att ändra format</a:t>
            </a:r>
          </a:p>
        </p:txBody>
      </p:sp>
      <p:sp>
        <p:nvSpPr>
          <p:cNvPr id="3" name="Platshållare för text 2"/>
          <p:cNvSpPr>
            <a:spLocks noGrp="1"/>
          </p:cNvSpPr>
          <p:nvPr>
            <p:ph type="body" sz="half" idx="1"/>
          </p:nvPr>
        </p:nvSpPr>
        <p:spPr>
          <a:xfrm>
            <a:off x="1422400" y="1981200"/>
            <a:ext cx="49276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553200" y="1981200"/>
            <a:ext cx="49276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7"/>
          <p:cNvSpPr>
            <a:spLocks noGrp="1" noChangeArrowheads="1"/>
          </p:cNvSpPr>
          <p:nvPr>
            <p:ph type="dt" sz="half" idx="10"/>
          </p:nvPr>
        </p:nvSpPr>
        <p:spPr>
          <a:ln/>
        </p:spPr>
        <p:txBody>
          <a:bodyPr/>
          <a:lstStyle>
            <a:lvl1pPr>
              <a:defRPr/>
            </a:lvl1pPr>
          </a:lstStyle>
          <a:p>
            <a:pPr>
              <a:defRPr/>
            </a:pPr>
            <a:endParaRPr lang="sv-SE"/>
          </a:p>
        </p:txBody>
      </p:sp>
      <p:sp>
        <p:nvSpPr>
          <p:cNvPr id="6" name="Rectangle 18"/>
          <p:cNvSpPr>
            <a:spLocks noGrp="1" noChangeArrowheads="1"/>
          </p:cNvSpPr>
          <p:nvPr>
            <p:ph type="ftr" sz="quarter" idx="11"/>
          </p:nvPr>
        </p:nvSpPr>
        <p:spPr>
          <a:ln/>
        </p:spPr>
        <p:txBody>
          <a:bodyPr/>
          <a:lstStyle>
            <a:lvl1pPr>
              <a:defRPr/>
            </a:lvl1pPr>
          </a:lstStyle>
          <a:p>
            <a:pPr>
              <a:defRPr/>
            </a:pPr>
            <a:endParaRPr lang="sv-SE"/>
          </a:p>
        </p:txBody>
      </p:sp>
      <p:sp>
        <p:nvSpPr>
          <p:cNvPr id="7" name="Rectangle 19"/>
          <p:cNvSpPr>
            <a:spLocks noGrp="1" noChangeArrowheads="1"/>
          </p:cNvSpPr>
          <p:nvPr>
            <p:ph type="sldNum" sz="quarter" idx="12"/>
          </p:nvPr>
        </p:nvSpPr>
        <p:spPr>
          <a:ln/>
        </p:spPr>
        <p:txBody>
          <a:bodyPr/>
          <a:lstStyle>
            <a:lvl1pPr>
              <a:defRPr/>
            </a:lvl1pPr>
          </a:lstStyle>
          <a:p>
            <a:pPr>
              <a:defRPr/>
            </a:pPr>
            <a:fld id="{E98336CA-8998-4A7F-9C86-153B4EB35577}" type="slidenum">
              <a:rPr lang="sv-SE"/>
              <a:pPr>
                <a:defRPr/>
              </a:pPr>
              <a:t>‹#›</a:t>
            </a:fld>
            <a:endParaRPr lang="sv-SE"/>
          </a:p>
        </p:txBody>
      </p:sp>
    </p:spTree>
    <p:extLst>
      <p:ext uri="{BB962C8B-B14F-4D97-AF65-F5344CB8AC3E}">
        <p14:creationId xmlns:p14="http://schemas.microsoft.com/office/powerpoint/2010/main" val="307371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EC7690-36A3-7AC2-E06E-218E504D717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52CFAA-5568-BB39-0934-7B9E0A9A6CD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5176AB-A16A-40CD-6517-DC4AFE2525E0}"/>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5" name="Platshållare för sidfot 4">
            <a:extLst>
              <a:ext uri="{FF2B5EF4-FFF2-40B4-BE49-F238E27FC236}">
                <a16:creationId xmlns:a16="http://schemas.microsoft.com/office/drawing/2014/main" id="{0F29437C-4F31-52FE-5229-9CE9C4E7FD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49896B-A4F6-6C5D-F2AD-9AD58F8E6601}"/>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366875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2D3E11-525D-C2A1-D110-83EA71AFA4E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4340130-00AB-605F-66B4-AB955653B8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F3975E9-89F9-13A6-CB2E-50CC0C0C3549}"/>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5" name="Platshållare för sidfot 4">
            <a:extLst>
              <a:ext uri="{FF2B5EF4-FFF2-40B4-BE49-F238E27FC236}">
                <a16:creationId xmlns:a16="http://schemas.microsoft.com/office/drawing/2014/main" id="{D2D36481-205E-2A3F-B585-2CA583B472F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1AF816-1591-0FA3-EDF4-9246E57B48BF}"/>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80628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C71580-E209-5395-1224-33625283673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5535FF-10CE-7CBD-8000-96EEC39166A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1DD333F-99B8-F23B-ACDB-D55A7A22B5D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B053033-2769-97A9-59B0-9E4EBE641F6C}"/>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6" name="Platshållare för sidfot 5">
            <a:extLst>
              <a:ext uri="{FF2B5EF4-FFF2-40B4-BE49-F238E27FC236}">
                <a16:creationId xmlns:a16="http://schemas.microsoft.com/office/drawing/2014/main" id="{0A7D1C21-4F4C-E05A-3BED-5DF630907B8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1D8916-1B0B-AA74-F305-089E3CEE0586}"/>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247307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79D392-F76D-E6C6-A775-6E21169E911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4A1536-333E-09EA-87D5-530FBD05C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438CCE5-8D69-8273-50FD-62903EB280B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E6535A9-EFF4-D9EC-5AED-C1455C86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39E8E22-FF8E-6E4C-693B-059D56FC4BD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C227FAF-4767-02C3-B6C7-A4216C9F4499}"/>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8" name="Platshållare för sidfot 7">
            <a:extLst>
              <a:ext uri="{FF2B5EF4-FFF2-40B4-BE49-F238E27FC236}">
                <a16:creationId xmlns:a16="http://schemas.microsoft.com/office/drawing/2014/main" id="{68C5E324-36A0-65C6-6A3D-2B9C8E55F1E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60A6DB2-BD19-C3C7-792B-60AB02C4B67D}"/>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230527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E5C121-DEE5-3654-5669-3451C971A25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F1D3510-EA3C-3A09-A29B-5079ABD49199}"/>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4" name="Platshållare för sidfot 3">
            <a:extLst>
              <a:ext uri="{FF2B5EF4-FFF2-40B4-BE49-F238E27FC236}">
                <a16:creationId xmlns:a16="http://schemas.microsoft.com/office/drawing/2014/main" id="{B6796DBA-5D7D-FB74-5339-5B3746B8E83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F9FCD22-2586-0EB6-C4FA-3254113C6D8B}"/>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52479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F98A860-B9CE-51A8-78A7-CC4D77371CB1}"/>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3" name="Platshållare för sidfot 2">
            <a:extLst>
              <a:ext uri="{FF2B5EF4-FFF2-40B4-BE49-F238E27FC236}">
                <a16:creationId xmlns:a16="http://schemas.microsoft.com/office/drawing/2014/main" id="{5F57B9AC-1D44-AA42-05E4-F38F06E56B5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D8890DD-3CB4-CC31-CFF0-BB8EFF254363}"/>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233627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4DC8CE-1647-7877-883A-37222E12F6E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B58804F-55AC-28CD-422C-A322B2B5CE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9EF9774-A782-BE95-779D-B13F62DBC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7D756C1-A1AD-F18F-0952-C43DD9BF76D0}"/>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6" name="Platshållare för sidfot 5">
            <a:extLst>
              <a:ext uri="{FF2B5EF4-FFF2-40B4-BE49-F238E27FC236}">
                <a16:creationId xmlns:a16="http://schemas.microsoft.com/office/drawing/2014/main" id="{BB37AC21-815C-9480-0A45-CEE0FBD5B3A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24489FD-D64C-B1BD-5C08-1249BF207638}"/>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388101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09817-6FE2-6BA7-EC6D-2787D6C10D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5477607-3CFC-95E4-93D7-234CCB38E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C4F7FE6-F903-7E91-C919-38DBF6B72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2818637-4DB6-2C08-B2D6-19625EB4A6BC}"/>
              </a:ext>
            </a:extLst>
          </p:cNvPr>
          <p:cNvSpPr>
            <a:spLocks noGrp="1"/>
          </p:cNvSpPr>
          <p:nvPr>
            <p:ph type="dt" sz="half" idx="10"/>
          </p:nvPr>
        </p:nvSpPr>
        <p:spPr/>
        <p:txBody>
          <a:bodyPr/>
          <a:lstStyle/>
          <a:p>
            <a:fld id="{CC12F3DE-2B79-4586-9F23-4912432D8F7C}" type="datetimeFigureOut">
              <a:rPr lang="sv-SE" smtClean="0"/>
              <a:t>2026-03-31</a:t>
            </a:fld>
            <a:endParaRPr lang="sv-SE"/>
          </a:p>
        </p:txBody>
      </p:sp>
      <p:sp>
        <p:nvSpPr>
          <p:cNvPr id="6" name="Platshållare för sidfot 5">
            <a:extLst>
              <a:ext uri="{FF2B5EF4-FFF2-40B4-BE49-F238E27FC236}">
                <a16:creationId xmlns:a16="http://schemas.microsoft.com/office/drawing/2014/main" id="{87724F24-ED57-360A-9654-80B49DA7D4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76B49C3-F66C-69AB-61E0-3276860C01A1}"/>
              </a:ext>
            </a:extLst>
          </p:cNvPr>
          <p:cNvSpPr>
            <a:spLocks noGrp="1"/>
          </p:cNvSpPr>
          <p:nvPr>
            <p:ph type="sldNum" sz="quarter" idx="12"/>
          </p:nvPr>
        </p:nvSpPr>
        <p:spPr/>
        <p:txBody>
          <a:bodyPr/>
          <a:lstStyle/>
          <a:p>
            <a:fld id="{CD56E55F-CE4D-4615-80D7-5EBFEC2F6FBC}" type="slidenum">
              <a:rPr lang="sv-SE" smtClean="0"/>
              <a:t>‹#›</a:t>
            </a:fld>
            <a:endParaRPr lang="sv-SE"/>
          </a:p>
        </p:txBody>
      </p:sp>
    </p:spTree>
    <p:extLst>
      <p:ext uri="{BB962C8B-B14F-4D97-AF65-F5344CB8AC3E}">
        <p14:creationId xmlns:p14="http://schemas.microsoft.com/office/powerpoint/2010/main" val="8297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BF407D7-D296-33C8-84B9-D415453C6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6994B9-5960-4B6E-0E2B-5557700B7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BEF323-5D55-8322-86C5-C10E1194B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12F3DE-2B79-4586-9F23-4912432D8F7C}" type="datetimeFigureOut">
              <a:rPr lang="sv-SE" smtClean="0"/>
              <a:t>2026-03-31</a:t>
            </a:fld>
            <a:endParaRPr lang="sv-SE"/>
          </a:p>
        </p:txBody>
      </p:sp>
      <p:sp>
        <p:nvSpPr>
          <p:cNvPr id="5" name="Platshållare för sidfot 4">
            <a:extLst>
              <a:ext uri="{FF2B5EF4-FFF2-40B4-BE49-F238E27FC236}">
                <a16:creationId xmlns:a16="http://schemas.microsoft.com/office/drawing/2014/main" id="{D8F11593-CD1A-6A9A-6A25-EB2BAECEB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B62878B-1C86-C407-841D-0710646E8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56E55F-CE4D-4615-80D7-5EBFEC2F6FBC}" type="slidenum">
              <a:rPr lang="sv-SE" smtClean="0"/>
              <a:t>‹#›</a:t>
            </a:fld>
            <a:endParaRPr lang="sv-SE"/>
          </a:p>
        </p:txBody>
      </p:sp>
    </p:spTree>
    <p:extLst>
      <p:ext uri="{BB962C8B-B14F-4D97-AF65-F5344CB8AC3E}">
        <p14:creationId xmlns:p14="http://schemas.microsoft.com/office/powerpoint/2010/main" val="3854695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245341&amp;picture=green-dragon"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etenskaphalsa.se/nytt-poddavsnitt-smarta-ett-nodvandigt-on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se/url?sa=i&amp;rct=j&amp;q=myofascial+pain+syndrome&amp;source=images&amp;cd=&amp;cad=rja&amp;docid=4duOZ65UTueODM&amp;tbnid=2uDhQqhMvqksRM:&amp;ved=0CAUQjRw&amp;url=http://www.examiner.com/article/myofascial-pelvic-pain-syndrome&amp;ei=kiZbUfG0NoaI4gSSqYHIBg&amp;bvm=bv.44697112,d.bGE&amp;psig=AFQjCNH5r8Uh3sYyRd5d-bh4Pnd-aNjCOg&amp;ust=1365014374781189"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se/url?sa=i&amp;rct=j&amp;q=myofascial+pain+syndrome&amp;source=images&amp;cd=&amp;cad=rja&amp;docid=BApNbIvsfza8vM&amp;tbnid=JwnvbuyHWr1_XM:&amp;ved=0CAUQjRw&amp;url=http://www.dgs.eu.com/en/trigger-point-therapy.html&amp;ei=uiZbUbKaErPQ4QSq04CIDA&amp;bvm=bv.44697112,d.bGE&amp;psig=AFQjCNH5r8Uh3sYyRd5d-bh4Pnd-aNjCOg&amp;ust=136501437478118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2579FCF-59DA-484F-8A65-DF3D9C875EA3}"/>
              </a:ext>
            </a:extLst>
          </p:cNvPr>
          <p:cNvSpPr txBox="1">
            <a:spLocks noGrp="1"/>
          </p:cNvSpPr>
          <p:nvPr>
            <p:ph type="title"/>
          </p:nvPr>
        </p:nvSpPr>
        <p:spPr>
          <a:xfrm>
            <a:off x="187326" y="2729140"/>
            <a:ext cx="11822785" cy="5938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Region Kalmar län</a:t>
            </a:r>
          </a:p>
        </p:txBody>
      </p:sp>
      <p:pic>
        <p:nvPicPr>
          <p:cNvPr id="7" name="Platshållare för bild 3">
            <a:extLst>
              <a:ext uri="{FF2B5EF4-FFF2-40B4-BE49-F238E27FC236}">
                <a16:creationId xmlns:a16="http://schemas.microsoft.com/office/drawing/2014/main" id="{7C8D61F4-E00F-4884-9D43-0CF394555E57}"/>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2" name="Rubrik 1">
            <a:extLst>
              <a:ext uri="{FF2B5EF4-FFF2-40B4-BE49-F238E27FC236}">
                <a16:creationId xmlns:a16="http://schemas.microsoft.com/office/drawing/2014/main" id="{48335871-E84E-8BFE-6C07-A16D72E2C14A}"/>
              </a:ext>
            </a:extLst>
          </p:cNvPr>
          <p:cNvSpPr txBox="1">
            <a:spLocks/>
          </p:cNvSpPr>
          <p:nvPr/>
        </p:nvSpPr>
        <p:spPr>
          <a:xfrm>
            <a:off x="181889" y="172870"/>
            <a:ext cx="11798298" cy="5938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40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Smärtprocessen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Från specialistenhet till ökad kompetens hos den enskilda specialisten i allmänmedicin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på basen av salutogen riktning och målet att bidra till att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höja patientens funktionsnivå  och därmed ökad aktivitetsförmåga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vilket gynnar hälsan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Mats Karlsson leg läkare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Smärtspecialist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Allmänspecialist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Examinerad inom Ortopedisk Medicin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Resurs för primärvårdens medarbetare inom Region Kalmar län sedan 2017</a:t>
            </a:r>
          </a:p>
        </p:txBody>
      </p:sp>
    </p:spTree>
    <p:extLst>
      <p:ext uri="{BB962C8B-B14F-4D97-AF65-F5344CB8AC3E}">
        <p14:creationId xmlns:p14="http://schemas.microsoft.com/office/powerpoint/2010/main" val="267231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91A8C-940B-B485-185D-043F2AC98ED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6A7A944-0D92-07FE-5D3E-8FCE15F6E946}"/>
              </a:ext>
            </a:extLst>
          </p:cNvPr>
          <p:cNvSpPr>
            <a:spLocks noGrp="1"/>
          </p:cNvSpPr>
          <p:nvPr>
            <p:ph type="title"/>
          </p:nvPr>
        </p:nvSpPr>
        <p:spPr/>
        <p:txBody>
          <a:bodyPr>
            <a:normAutofit fontScale="90000"/>
          </a:bodyPr>
          <a:lstStyle/>
          <a:p>
            <a:r>
              <a:rPr lang="sv-SE" sz="6600" b="1" i="1" dirty="0"/>
              <a:t>Förklara smärta – vad behövs?</a:t>
            </a:r>
          </a:p>
        </p:txBody>
      </p:sp>
      <p:sp>
        <p:nvSpPr>
          <p:cNvPr id="3" name="Platshållare för innehåll 2">
            <a:extLst>
              <a:ext uri="{FF2B5EF4-FFF2-40B4-BE49-F238E27FC236}">
                <a16:creationId xmlns:a16="http://schemas.microsoft.com/office/drawing/2014/main" id="{2EEF7A5F-74A5-99F3-0241-3E63F074AAD0}"/>
              </a:ext>
            </a:extLst>
          </p:cNvPr>
          <p:cNvSpPr>
            <a:spLocks noGrp="1"/>
          </p:cNvSpPr>
          <p:nvPr>
            <p:ph idx="1"/>
          </p:nvPr>
        </p:nvSpPr>
        <p:spPr>
          <a:xfrm>
            <a:off x="287079" y="1329070"/>
            <a:ext cx="11695814" cy="5273747"/>
          </a:xfrm>
        </p:spPr>
        <p:txBody>
          <a:bodyPr>
            <a:normAutofit/>
          </a:bodyPr>
          <a:lstStyle/>
          <a:p>
            <a:r>
              <a:rPr lang="sv-SE" sz="4400" b="1" dirty="0"/>
              <a:t>Egen förståelse av smärtan som fenomen:</a:t>
            </a:r>
          </a:p>
          <a:p>
            <a:pPr lvl="1"/>
            <a:r>
              <a:rPr lang="sv-SE" sz="4000" b="1" dirty="0"/>
              <a:t>Akut</a:t>
            </a:r>
          </a:p>
          <a:p>
            <a:pPr lvl="1"/>
            <a:r>
              <a:rPr lang="sv-SE" sz="4000" b="1" dirty="0"/>
              <a:t>Långvarig</a:t>
            </a:r>
          </a:p>
          <a:p>
            <a:pPr lvl="1"/>
            <a:r>
              <a:rPr lang="sv-SE" sz="4000" b="1" dirty="0" err="1"/>
              <a:t>Nociplastisk</a:t>
            </a:r>
            <a:r>
              <a:rPr lang="sv-SE" sz="4000" b="1" dirty="0"/>
              <a:t> </a:t>
            </a:r>
          </a:p>
          <a:p>
            <a:r>
              <a:rPr lang="sv-SE" sz="4400" b="1" dirty="0"/>
              <a:t>Fysikalisk/Neurologisk undersökningsteknik</a:t>
            </a:r>
          </a:p>
          <a:p>
            <a:r>
              <a:rPr lang="sv-SE" sz="4400" b="1" dirty="0"/>
              <a:t>Psykosocial kartläggning</a:t>
            </a:r>
          </a:p>
          <a:p>
            <a:r>
              <a:rPr lang="sv-SE" sz="4400" b="1" dirty="0"/>
              <a:t>Egen analys av smärtpatienten.</a:t>
            </a:r>
          </a:p>
          <a:p>
            <a:endParaRPr lang="sv-SE" dirty="0"/>
          </a:p>
        </p:txBody>
      </p:sp>
      <p:sp>
        <p:nvSpPr>
          <p:cNvPr id="4" name="Rektangel: rundade hörn 3">
            <a:extLst>
              <a:ext uri="{FF2B5EF4-FFF2-40B4-BE49-F238E27FC236}">
                <a16:creationId xmlns:a16="http://schemas.microsoft.com/office/drawing/2014/main" id="{0EF77002-D009-3092-0D46-15794DA774C1}"/>
              </a:ext>
            </a:extLst>
          </p:cNvPr>
          <p:cNvSpPr/>
          <p:nvPr/>
        </p:nvSpPr>
        <p:spPr>
          <a:xfrm>
            <a:off x="287079" y="1329070"/>
            <a:ext cx="11617842" cy="2573079"/>
          </a:xfrm>
          <a:prstGeom prst="roundRect">
            <a:avLst/>
          </a:prstGeom>
          <a:solidFill>
            <a:schemeClr val="accent1">
              <a:alpha val="5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9426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FC70-4E96-31A5-E7FC-D7D9A85FE9D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60D1478-8864-B423-58F3-29D62BD0D7F4}"/>
              </a:ext>
            </a:extLst>
          </p:cNvPr>
          <p:cNvSpPr>
            <a:spLocks noGrp="1"/>
          </p:cNvSpPr>
          <p:nvPr>
            <p:ph type="title"/>
          </p:nvPr>
        </p:nvSpPr>
        <p:spPr/>
        <p:txBody>
          <a:bodyPr>
            <a:normAutofit fontScale="90000"/>
          </a:bodyPr>
          <a:lstStyle/>
          <a:p>
            <a:r>
              <a:rPr lang="sv-SE" sz="6600" b="1" i="1" dirty="0"/>
              <a:t>Förklara smärta – vad behövs?</a:t>
            </a:r>
          </a:p>
        </p:txBody>
      </p:sp>
      <p:sp>
        <p:nvSpPr>
          <p:cNvPr id="3" name="Platshållare för innehåll 2">
            <a:extLst>
              <a:ext uri="{FF2B5EF4-FFF2-40B4-BE49-F238E27FC236}">
                <a16:creationId xmlns:a16="http://schemas.microsoft.com/office/drawing/2014/main" id="{885E9F9D-5570-56B0-F9FD-D0F0AA9A8C49}"/>
              </a:ext>
            </a:extLst>
          </p:cNvPr>
          <p:cNvSpPr>
            <a:spLocks noGrp="1"/>
          </p:cNvSpPr>
          <p:nvPr>
            <p:ph idx="1"/>
          </p:nvPr>
        </p:nvSpPr>
        <p:spPr>
          <a:xfrm>
            <a:off x="287079" y="1329070"/>
            <a:ext cx="11695814" cy="5273747"/>
          </a:xfrm>
        </p:spPr>
        <p:txBody>
          <a:bodyPr>
            <a:normAutofit/>
          </a:bodyPr>
          <a:lstStyle/>
          <a:p>
            <a:r>
              <a:rPr lang="sv-SE" sz="4400" b="1" dirty="0"/>
              <a:t>Egen förståelse av smärtan som fenomen:</a:t>
            </a:r>
          </a:p>
          <a:p>
            <a:pPr lvl="1"/>
            <a:r>
              <a:rPr lang="sv-SE" sz="4000" b="1" dirty="0"/>
              <a:t>Akut</a:t>
            </a:r>
          </a:p>
          <a:p>
            <a:pPr lvl="1"/>
            <a:r>
              <a:rPr lang="sv-SE" sz="4000" b="1" dirty="0"/>
              <a:t>Långvarig</a:t>
            </a:r>
          </a:p>
          <a:p>
            <a:pPr lvl="1"/>
            <a:r>
              <a:rPr lang="sv-SE" sz="4000" b="1" dirty="0" err="1"/>
              <a:t>Nociplastisk</a:t>
            </a:r>
            <a:r>
              <a:rPr lang="sv-SE" sz="4000" b="1" dirty="0"/>
              <a:t> </a:t>
            </a:r>
          </a:p>
          <a:p>
            <a:r>
              <a:rPr lang="sv-SE" sz="4400" b="1" dirty="0"/>
              <a:t>Fysikalisk/Neurologisk undersökningsteknik</a:t>
            </a:r>
          </a:p>
          <a:p>
            <a:r>
              <a:rPr lang="sv-SE" sz="4400" b="1" dirty="0"/>
              <a:t>Psykosocial kartläggning</a:t>
            </a:r>
          </a:p>
          <a:p>
            <a:r>
              <a:rPr lang="sv-SE" sz="4400" b="1" dirty="0"/>
              <a:t>Egen analys av smärtpatienten.</a:t>
            </a:r>
          </a:p>
          <a:p>
            <a:endParaRPr lang="sv-SE" dirty="0"/>
          </a:p>
        </p:txBody>
      </p:sp>
      <p:sp>
        <p:nvSpPr>
          <p:cNvPr id="5" name="Rektangel: rundade hörn 4">
            <a:extLst>
              <a:ext uri="{FF2B5EF4-FFF2-40B4-BE49-F238E27FC236}">
                <a16:creationId xmlns:a16="http://schemas.microsoft.com/office/drawing/2014/main" id="{C9311639-F6D5-8EB7-0C22-3E56FAB01F86}"/>
              </a:ext>
            </a:extLst>
          </p:cNvPr>
          <p:cNvSpPr/>
          <p:nvPr/>
        </p:nvSpPr>
        <p:spPr>
          <a:xfrm>
            <a:off x="148856" y="4710223"/>
            <a:ext cx="7517218" cy="574158"/>
          </a:xfrm>
          <a:prstGeom prst="roundRect">
            <a:avLst/>
          </a:prstGeom>
          <a:solidFill>
            <a:srgbClr val="FFFF00">
              <a:alpha val="6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03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BB009-4A8C-A007-8B3F-4718B67F52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2576CEA-59D6-D831-792F-28887DDC7EE6}"/>
              </a:ext>
            </a:extLst>
          </p:cNvPr>
          <p:cNvSpPr>
            <a:spLocks noGrp="1"/>
          </p:cNvSpPr>
          <p:nvPr>
            <p:ph type="title"/>
          </p:nvPr>
        </p:nvSpPr>
        <p:spPr/>
        <p:txBody>
          <a:bodyPr>
            <a:normAutofit fontScale="90000"/>
          </a:bodyPr>
          <a:lstStyle/>
          <a:p>
            <a:r>
              <a:rPr lang="sv-SE" sz="6600" b="1" i="1" dirty="0"/>
              <a:t>Förklara smärta – vad behövs?</a:t>
            </a:r>
          </a:p>
        </p:txBody>
      </p:sp>
      <p:sp>
        <p:nvSpPr>
          <p:cNvPr id="3" name="Platshållare för innehåll 2">
            <a:extLst>
              <a:ext uri="{FF2B5EF4-FFF2-40B4-BE49-F238E27FC236}">
                <a16:creationId xmlns:a16="http://schemas.microsoft.com/office/drawing/2014/main" id="{2FDE0C96-CFCF-1347-0A14-88C691940F3A}"/>
              </a:ext>
            </a:extLst>
          </p:cNvPr>
          <p:cNvSpPr>
            <a:spLocks noGrp="1"/>
          </p:cNvSpPr>
          <p:nvPr>
            <p:ph idx="1"/>
          </p:nvPr>
        </p:nvSpPr>
        <p:spPr>
          <a:xfrm>
            <a:off x="287079" y="1488559"/>
            <a:ext cx="11695814" cy="5273747"/>
          </a:xfrm>
        </p:spPr>
        <p:txBody>
          <a:bodyPr>
            <a:normAutofit/>
          </a:bodyPr>
          <a:lstStyle/>
          <a:p>
            <a:r>
              <a:rPr lang="sv-SE" sz="4400" b="1" dirty="0"/>
              <a:t>Egen förståelse av smärtan som fenomen:</a:t>
            </a:r>
          </a:p>
          <a:p>
            <a:pPr lvl="1"/>
            <a:r>
              <a:rPr lang="sv-SE" sz="4000" b="1" dirty="0"/>
              <a:t>Akut</a:t>
            </a:r>
          </a:p>
          <a:p>
            <a:pPr lvl="1"/>
            <a:r>
              <a:rPr lang="sv-SE" sz="4000" b="1" dirty="0"/>
              <a:t>Långvarig</a:t>
            </a:r>
          </a:p>
          <a:p>
            <a:pPr lvl="1"/>
            <a:r>
              <a:rPr lang="sv-SE" sz="4000" b="1" dirty="0" err="1"/>
              <a:t>Nociplastisk</a:t>
            </a:r>
            <a:r>
              <a:rPr lang="sv-SE" sz="4000" b="1" dirty="0"/>
              <a:t> </a:t>
            </a:r>
          </a:p>
          <a:p>
            <a:r>
              <a:rPr lang="sv-SE" sz="4400" b="1" dirty="0"/>
              <a:t>Fysikalisk/Neurologisk undersökningsteknik</a:t>
            </a:r>
          </a:p>
          <a:p>
            <a:r>
              <a:rPr lang="sv-SE" sz="4400" b="1" dirty="0"/>
              <a:t>Egen analys av smärtpatienten.</a:t>
            </a:r>
          </a:p>
          <a:p>
            <a:endParaRPr lang="sv-SE" dirty="0"/>
          </a:p>
        </p:txBody>
      </p:sp>
      <p:sp>
        <p:nvSpPr>
          <p:cNvPr id="4" name="Rektangel: rundade hörn 3">
            <a:extLst>
              <a:ext uri="{FF2B5EF4-FFF2-40B4-BE49-F238E27FC236}">
                <a16:creationId xmlns:a16="http://schemas.microsoft.com/office/drawing/2014/main" id="{7A77F3BB-38E5-45EE-A980-50CF62169F62}"/>
              </a:ext>
            </a:extLst>
          </p:cNvPr>
          <p:cNvSpPr/>
          <p:nvPr/>
        </p:nvSpPr>
        <p:spPr>
          <a:xfrm>
            <a:off x="287079" y="3838353"/>
            <a:ext cx="11642651" cy="1956391"/>
          </a:xfrm>
          <a:prstGeom prst="roundRect">
            <a:avLst/>
          </a:prstGeom>
          <a:solidFill>
            <a:srgbClr val="FFC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6840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8959054-6EC4-AE28-5D8D-2CA987CA99F8}"/>
              </a:ext>
            </a:extLst>
          </p:cNvPr>
          <p:cNvSpPr>
            <a:spLocks noGrp="1"/>
          </p:cNvSpPr>
          <p:nvPr>
            <p:ph type="title"/>
          </p:nvPr>
        </p:nvSpPr>
        <p:spPr>
          <a:xfrm>
            <a:off x="85060" y="365125"/>
            <a:ext cx="11268740" cy="2225675"/>
          </a:xfrm>
        </p:spPr>
        <p:txBody>
          <a:bodyPr>
            <a:normAutofit/>
          </a:bodyPr>
          <a:lstStyle/>
          <a:p>
            <a:pPr algn="ctr"/>
            <a:r>
              <a:rPr lang="sv-SE" sz="6600" b="1" dirty="0"/>
              <a:t>Den medicinska bedömningen</a:t>
            </a:r>
          </a:p>
        </p:txBody>
      </p:sp>
      <p:pic>
        <p:nvPicPr>
          <p:cNvPr id="5" name="Picture 3" descr="En bild som visar skiss, rita, person, konst&#10;&#10;Automatiskt genererad beskrivning">
            <a:extLst>
              <a:ext uri="{FF2B5EF4-FFF2-40B4-BE49-F238E27FC236}">
                <a16:creationId xmlns:a16="http://schemas.microsoft.com/office/drawing/2014/main" id="{F4A45FCB-5ED5-C5D7-1CCF-945A36687C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918" y="2400609"/>
            <a:ext cx="7175216" cy="3733184"/>
          </a:xfrm>
          <a:prstGeom prst="rect">
            <a:avLst/>
          </a:prstGeom>
          <a:noFill/>
          <a:ln>
            <a:noFill/>
          </a:ln>
          <a:effectLst/>
        </p:spPr>
      </p:pic>
    </p:spTree>
    <p:extLst>
      <p:ext uri="{BB962C8B-B14F-4D97-AF65-F5344CB8AC3E}">
        <p14:creationId xmlns:p14="http://schemas.microsoft.com/office/powerpoint/2010/main" val="354557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sv-SE"/>
              <a:t>Somatik/kroppslig undersökning</a:t>
            </a:r>
          </a:p>
        </p:txBody>
      </p:sp>
      <p:sp>
        <p:nvSpPr>
          <p:cNvPr id="46083" name="Rectangle 3"/>
          <p:cNvSpPr>
            <a:spLocks noGrp="1" noChangeArrowheads="1"/>
          </p:cNvSpPr>
          <p:nvPr>
            <p:ph type="body" sz="half" idx="1"/>
          </p:nvPr>
        </p:nvSpPr>
        <p:spPr>
          <a:xfrm>
            <a:off x="634408" y="1736726"/>
            <a:ext cx="3895061" cy="4958191"/>
          </a:xfrm>
        </p:spPr>
        <p:txBody>
          <a:bodyPr>
            <a:noAutofit/>
          </a:bodyPr>
          <a:lstStyle/>
          <a:p>
            <a:pPr eaLnBrk="1" hangingPunct="1">
              <a:defRPr/>
            </a:pPr>
            <a:r>
              <a:rPr lang="sv-SE" dirty="0"/>
              <a:t>Fysikalisk undersökning, t ex enligt </a:t>
            </a:r>
            <a:r>
              <a:rPr lang="sv-SE" i="1" dirty="0"/>
              <a:t>ortopedmedicinska principer</a:t>
            </a:r>
          </a:p>
          <a:p>
            <a:pPr lvl="2" eaLnBrk="1" hangingPunct="1">
              <a:defRPr/>
            </a:pPr>
            <a:r>
              <a:rPr lang="sv-SE" sz="2800" dirty="0"/>
              <a:t>S Blomberg -94, </a:t>
            </a:r>
            <a:r>
              <a:rPr lang="sv-SE" sz="2800" i="1" dirty="0"/>
              <a:t>’A </a:t>
            </a:r>
            <a:r>
              <a:rPr lang="sv-SE" sz="2800" i="1" dirty="0" err="1"/>
              <a:t>functional</a:t>
            </a:r>
            <a:r>
              <a:rPr lang="sv-SE" sz="2800" i="1" dirty="0"/>
              <a:t> approach to </a:t>
            </a:r>
            <a:r>
              <a:rPr lang="sv-SE" sz="2800" i="1" dirty="0" err="1"/>
              <a:t>low</a:t>
            </a:r>
            <a:r>
              <a:rPr lang="sv-SE" sz="2800" i="1" dirty="0"/>
              <a:t> back pain’</a:t>
            </a:r>
          </a:p>
        </p:txBody>
      </p:sp>
      <p:pic>
        <p:nvPicPr>
          <p:cNvPr id="40964" name="Picture 4" descr="auto0"/>
          <p:cNvPicPr>
            <a:picLocks noGrp="1" noChangeAspect="1" noChangeArrowheads="1"/>
          </p:cNvPicPr>
          <p:nvPr>
            <p:ph sz="half" idx="2"/>
          </p:nvPr>
        </p:nvPicPr>
        <p:blipFill>
          <a:blip r:embed="rId3" cstate="print"/>
          <a:srcRect/>
          <a:stretch>
            <a:fillRect/>
          </a:stretch>
        </p:blipFill>
        <p:spPr>
          <a:xfrm>
            <a:off x="5463143" y="1448464"/>
            <a:ext cx="4784799" cy="524645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D4BF-612F-8CD2-BA76-66A6BA0FB66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1F270F-B052-7D50-9678-88E416AA766D}"/>
              </a:ext>
            </a:extLst>
          </p:cNvPr>
          <p:cNvSpPr>
            <a:spLocks noGrp="1"/>
          </p:cNvSpPr>
          <p:nvPr>
            <p:ph type="title"/>
          </p:nvPr>
        </p:nvSpPr>
        <p:spPr>
          <a:xfrm>
            <a:off x="2567608" y="136566"/>
            <a:ext cx="6172200" cy="685800"/>
          </a:xfrm>
        </p:spPr>
        <p:txBody>
          <a:bodyPr>
            <a:normAutofit/>
          </a:bodyPr>
          <a:lstStyle/>
          <a:p>
            <a:r>
              <a:rPr lang="sv-SE" sz="3038" dirty="0"/>
              <a:t>            Smärta</a:t>
            </a:r>
          </a:p>
        </p:txBody>
      </p:sp>
      <p:sp>
        <p:nvSpPr>
          <p:cNvPr id="5" name="Platshållare för innehåll 4">
            <a:extLst>
              <a:ext uri="{FF2B5EF4-FFF2-40B4-BE49-F238E27FC236}">
                <a16:creationId xmlns:a16="http://schemas.microsoft.com/office/drawing/2014/main" id="{634DAE5F-88B8-0696-7F9B-CA5E704CB2C6}"/>
              </a:ext>
            </a:extLst>
          </p:cNvPr>
          <p:cNvSpPr>
            <a:spLocks noGrp="1"/>
          </p:cNvSpPr>
          <p:nvPr>
            <p:ph sz="half" idx="2"/>
          </p:nvPr>
        </p:nvSpPr>
        <p:spPr>
          <a:xfrm>
            <a:off x="6354963" y="2321380"/>
            <a:ext cx="3656408" cy="3626708"/>
          </a:xfrm>
        </p:spPr>
        <p:txBody>
          <a:bodyPr>
            <a:normAutofit/>
          </a:bodyPr>
          <a:lstStyle/>
          <a:p>
            <a:r>
              <a:rPr lang="sv-SE" sz="2400" dirty="0"/>
              <a:t>Långvarig smärta</a:t>
            </a:r>
          </a:p>
          <a:p>
            <a:pPr marL="342900" lvl="1" indent="0">
              <a:buNone/>
            </a:pPr>
            <a:r>
              <a:rPr lang="sv-SE" dirty="0">
                <a:solidFill>
                  <a:srgbClr val="FF0000"/>
                </a:solidFill>
              </a:rPr>
              <a:t>REHABILITERING</a:t>
            </a:r>
            <a:endParaRPr lang="sv-SE" baseline="30000" dirty="0">
              <a:solidFill>
                <a:srgbClr val="FF0000"/>
              </a:solidFill>
            </a:endParaRPr>
          </a:p>
          <a:p>
            <a:pPr marL="257175" lvl="1" indent="0">
              <a:buNone/>
            </a:pPr>
            <a:endParaRPr lang="sv-SE" dirty="0"/>
          </a:p>
        </p:txBody>
      </p:sp>
      <p:sp>
        <p:nvSpPr>
          <p:cNvPr id="6" name="Rektangel med rundade hörn 5">
            <a:extLst>
              <a:ext uri="{FF2B5EF4-FFF2-40B4-BE49-F238E27FC236}">
                <a16:creationId xmlns:a16="http://schemas.microsoft.com/office/drawing/2014/main" id="{17AF6B27-4AB7-A5ED-4DBE-FB121EA910B7}"/>
              </a:ext>
            </a:extLst>
          </p:cNvPr>
          <p:cNvSpPr/>
          <p:nvPr/>
        </p:nvSpPr>
        <p:spPr>
          <a:xfrm>
            <a:off x="5125420" y="2277609"/>
            <a:ext cx="444608" cy="2946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Höger 6">
            <a:extLst>
              <a:ext uri="{FF2B5EF4-FFF2-40B4-BE49-F238E27FC236}">
                <a16:creationId xmlns:a16="http://schemas.microsoft.com/office/drawing/2014/main" id="{91E59927-9441-9750-E7CC-25AB7BFADB37}"/>
              </a:ext>
            </a:extLst>
          </p:cNvPr>
          <p:cNvSpPr/>
          <p:nvPr/>
        </p:nvSpPr>
        <p:spPr>
          <a:xfrm>
            <a:off x="4524375" y="2729398"/>
            <a:ext cx="2001098" cy="1272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textruta 7">
            <a:extLst>
              <a:ext uri="{FF2B5EF4-FFF2-40B4-BE49-F238E27FC236}">
                <a16:creationId xmlns:a16="http://schemas.microsoft.com/office/drawing/2014/main" id="{8488ED56-501D-84F1-4964-4B1147DD7592}"/>
              </a:ext>
            </a:extLst>
          </p:cNvPr>
          <p:cNvSpPr txBox="1"/>
          <p:nvPr/>
        </p:nvSpPr>
        <p:spPr>
          <a:xfrm>
            <a:off x="4624329" y="3158047"/>
            <a:ext cx="1546683"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50" b="0" i="0" u="none" strike="noStrike" kern="1200" cap="none" spc="0" normalizeH="0" baseline="0" noProof="0" dirty="0">
                <a:ln>
                  <a:noFill/>
                </a:ln>
                <a:solidFill>
                  <a:prstClr val="white"/>
                </a:solidFill>
                <a:effectLst/>
                <a:uLnTx/>
                <a:uFillTx/>
                <a:latin typeface="Rockwell" panose="02060603020205020403"/>
                <a:ea typeface="+mn-ea"/>
                <a:cs typeface="+mn-cs"/>
              </a:rPr>
              <a:t>LÄKNING</a:t>
            </a:r>
          </a:p>
        </p:txBody>
      </p:sp>
      <p:sp>
        <p:nvSpPr>
          <p:cNvPr id="9" name="textruta 8">
            <a:extLst>
              <a:ext uri="{FF2B5EF4-FFF2-40B4-BE49-F238E27FC236}">
                <a16:creationId xmlns:a16="http://schemas.microsoft.com/office/drawing/2014/main" id="{B7444099-3855-939D-2EAC-8091EAE2435C}"/>
              </a:ext>
            </a:extLst>
          </p:cNvPr>
          <p:cNvSpPr txBox="1"/>
          <p:nvPr/>
        </p:nvSpPr>
        <p:spPr>
          <a:xfrm>
            <a:off x="1848141" y="1193821"/>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AKUTSJUKVÅRDEN</a:t>
            </a:r>
          </a:p>
        </p:txBody>
      </p:sp>
      <p:cxnSp>
        <p:nvCxnSpPr>
          <p:cNvPr id="11" name="Rak pilkoppling 10">
            <a:extLst>
              <a:ext uri="{FF2B5EF4-FFF2-40B4-BE49-F238E27FC236}">
                <a16:creationId xmlns:a16="http://schemas.microsoft.com/office/drawing/2014/main" id="{C5CD01DD-3879-ADCB-76E3-E2943D6AEAAE}"/>
              </a:ext>
            </a:extLst>
          </p:cNvPr>
          <p:cNvCxnSpPr/>
          <p:nvPr/>
        </p:nvCxnSpPr>
        <p:spPr>
          <a:xfrm>
            <a:off x="2753498" y="104395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Pil: uppåtböjd 11">
            <a:extLst>
              <a:ext uri="{FF2B5EF4-FFF2-40B4-BE49-F238E27FC236}">
                <a16:creationId xmlns:a16="http://schemas.microsoft.com/office/drawing/2014/main" id="{D2EE4F77-5E96-4CF0-8046-5E7FED1B9A84}"/>
              </a:ext>
            </a:extLst>
          </p:cNvPr>
          <p:cNvSpPr/>
          <p:nvPr/>
        </p:nvSpPr>
        <p:spPr>
          <a:xfrm>
            <a:off x="2958108" y="4458269"/>
            <a:ext cx="5662284" cy="11258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textruta 14">
            <a:extLst>
              <a:ext uri="{FF2B5EF4-FFF2-40B4-BE49-F238E27FC236}">
                <a16:creationId xmlns:a16="http://schemas.microsoft.com/office/drawing/2014/main" id="{3A9969D1-1CB3-8E2E-C2DF-979DD97CD7BA}"/>
              </a:ext>
            </a:extLst>
          </p:cNvPr>
          <p:cNvSpPr txBox="1"/>
          <p:nvPr/>
        </p:nvSpPr>
        <p:spPr>
          <a:xfrm>
            <a:off x="6440212" y="1149877"/>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PRIMÄRVÅRDEN</a:t>
            </a:r>
          </a:p>
        </p:txBody>
      </p:sp>
      <p:sp>
        <p:nvSpPr>
          <p:cNvPr id="18" name="Platshållare för innehåll 3">
            <a:extLst>
              <a:ext uri="{FF2B5EF4-FFF2-40B4-BE49-F238E27FC236}">
                <a16:creationId xmlns:a16="http://schemas.microsoft.com/office/drawing/2014/main" id="{4CB89622-0F1C-CDA4-B899-3EAB82A5E3D8}"/>
              </a:ext>
            </a:extLst>
          </p:cNvPr>
          <p:cNvSpPr txBox="1">
            <a:spLocks/>
          </p:cNvSpPr>
          <p:nvPr/>
        </p:nvSpPr>
        <p:spPr>
          <a:xfrm>
            <a:off x="1841334" y="2321380"/>
            <a:ext cx="3658792" cy="367613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Akut strukturell smärta</a:t>
            </a:r>
          </a:p>
          <a:p>
            <a:pPr marL="342900" lvl="1" indent="0">
              <a:buFont typeface="Arial" panose="020B0604020202020204" pitchFamily="34" charset="0"/>
              <a:buNone/>
            </a:pPr>
            <a:r>
              <a:rPr lang="sv-SE" dirty="0">
                <a:solidFill>
                  <a:srgbClr val="FF0000"/>
                </a:solidFill>
              </a:rPr>
              <a:t>MEDCINSK BEH</a:t>
            </a:r>
            <a:endParaRPr lang="sv-SE" baseline="30000" dirty="0">
              <a:solidFill>
                <a:srgbClr val="FF0000"/>
              </a:solidFill>
            </a:endParaRPr>
          </a:p>
          <a:p>
            <a:pPr lvl="1"/>
            <a:endParaRPr lang="sv-SE" dirty="0"/>
          </a:p>
          <a:p>
            <a:pPr lvl="1"/>
            <a:endParaRPr lang="sv-SE" dirty="0"/>
          </a:p>
        </p:txBody>
      </p:sp>
    </p:spTree>
    <p:extLst>
      <p:ext uri="{BB962C8B-B14F-4D97-AF65-F5344CB8AC3E}">
        <p14:creationId xmlns:p14="http://schemas.microsoft.com/office/powerpoint/2010/main" val="18660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67608" y="136566"/>
            <a:ext cx="6172200" cy="685800"/>
          </a:xfrm>
        </p:spPr>
        <p:txBody>
          <a:bodyPr>
            <a:normAutofit/>
          </a:bodyPr>
          <a:lstStyle/>
          <a:p>
            <a:r>
              <a:rPr lang="sv-SE" sz="3038" dirty="0"/>
              <a:t>            Smärta</a:t>
            </a:r>
          </a:p>
        </p:txBody>
      </p:sp>
      <p:sp>
        <p:nvSpPr>
          <p:cNvPr id="5" name="Platshållare för innehåll 4"/>
          <p:cNvSpPr>
            <a:spLocks noGrp="1"/>
          </p:cNvSpPr>
          <p:nvPr>
            <p:ph sz="half" idx="2"/>
          </p:nvPr>
        </p:nvSpPr>
        <p:spPr>
          <a:xfrm>
            <a:off x="6354963" y="2321380"/>
            <a:ext cx="3656408" cy="3626708"/>
          </a:xfrm>
        </p:spPr>
        <p:txBody>
          <a:bodyPr>
            <a:normAutofit/>
          </a:bodyPr>
          <a:lstStyle/>
          <a:p>
            <a:r>
              <a:rPr lang="sv-SE" sz="2400" dirty="0"/>
              <a:t>Långvarig smärta</a:t>
            </a:r>
          </a:p>
          <a:p>
            <a:pPr marL="342900" lvl="1" indent="0">
              <a:buNone/>
            </a:pPr>
            <a:r>
              <a:rPr lang="sv-SE" dirty="0">
                <a:solidFill>
                  <a:srgbClr val="FF0000"/>
                </a:solidFill>
              </a:rPr>
              <a:t>REHABILITERING</a:t>
            </a:r>
            <a:endParaRPr lang="sv-SE" baseline="30000" dirty="0">
              <a:solidFill>
                <a:srgbClr val="FF0000"/>
              </a:solidFill>
            </a:endParaRPr>
          </a:p>
          <a:p>
            <a:pPr marL="257175" lvl="1" indent="0">
              <a:buNone/>
            </a:pPr>
            <a:endParaRPr lang="sv-SE" dirty="0"/>
          </a:p>
        </p:txBody>
      </p:sp>
      <p:sp>
        <p:nvSpPr>
          <p:cNvPr id="6" name="Rektangel med rundade hörn 5"/>
          <p:cNvSpPr/>
          <p:nvPr/>
        </p:nvSpPr>
        <p:spPr>
          <a:xfrm>
            <a:off x="5125420" y="2277609"/>
            <a:ext cx="444608" cy="2946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Höger 6"/>
          <p:cNvSpPr/>
          <p:nvPr/>
        </p:nvSpPr>
        <p:spPr>
          <a:xfrm>
            <a:off x="4524375" y="2729398"/>
            <a:ext cx="2001098" cy="1272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textruta 7"/>
          <p:cNvSpPr txBox="1"/>
          <p:nvPr/>
        </p:nvSpPr>
        <p:spPr>
          <a:xfrm>
            <a:off x="4624329" y="3158047"/>
            <a:ext cx="1546683"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50" b="0" i="0" u="none" strike="noStrike" kern="1200" cap="none" spc="0" normalizeH="0" baseline="0" noProof="0" dirty="0">
                <a:ln>
                  <a:noFill/>
                </a:ln>
                <a:solidFill>
                  <a:prstClr val="white"/>
                </a:solidFill>
                <a:effectLst/>
                <a:uLnTx/>
                <a:uFillTx/>
                <a:latin typeface="Rockwell" panose="02060603020205020403"/>
                <a:ea typeface="+mn-ea"/>
                <a:cs typeface="+mn-cs"/>
              </a:rPr>
              <a:t>LÄKNING</a:t>
            </a:r>
          </a:p>
        </p:txBody>
      </p:sp>
      <p:sp>
        <p:nvSpPr>
          <p:cNvPr id="9" name="textruta 8">
            <a:extLst>
              <a:ext uri="{FF2B5EF4-FFF2-40B4-BE49-F238E27FC236}">
                <a16:creationId xmlns:a16="http://schemas.microsoft.com/office/drawing/2014/main" id="{2B1AC6CC-7611-49B2-BCF2-76BCA0374FB7}"/>
              </a:ext>
            </a:extLst>
          </p:cNvPr>
          <p:cNvSpPr txBox="1"/>
          <p:nvPr/>
        </p:nvSpPr>
        <p:spPr>
          <a:xfrm>
            <a:off x="1848141" y="1193821"/>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AKUTSJUKVÅRDEN</a:t>
            </a:r>
          </a:p>
        </p:txBody>
      </p:sp>
      <p:cxnSp>
        <p:nvCxnSpPr>
          <p:cNvPr id="11" name="Rak pilkoppling 10">
            <a:extLst>
              <a:ext uri="{FF2B5EF4-FFF2-40B4-BE49-F238E27FC236}">
                <a16:creationId xmlns:a16="http://schemas.microsoft.com/office/drawing/2014/main" id="{EE123DE6-98CA-41A7-AAD1-ED8564800C0D}"/>
              </a:ext>
            </a:extLst>
          </p:cNvPr>
          <p:cNvCxnSpPr/>
          <p:nvPr/>
        </p:nvCxnSpPr>
        <p:spPr>
          <a:xfrm>
            <a:off x="2753498" y="104395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Pil: uppåtböjd 11">
            <a:extLst>
              <a:ext uri="{FF2B5EF4-FFF2-40B4-BE49-F238E27FC236}">
                <a16:creationId xmlns:a16="http://schemas.microsoft.com/office/drawing/2014/main" id="{7908A3D3-8502-4007-A5D3-D3B12AC4CFA9}"/>
              </a:ext>
            </a:extLst>
          </p:cNvPr>
          <p:cNvSpPr/>
          <p:nvPr/>
        </p:nvSpPr>
        <p:spPr>
          <a:xfrm>
            <a:off x="2958108" y="4458269"/>
            <a:ext cx="5662284" cy="11258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3" name="Pil: nedåt 12">
            <a:extLst>
              <a:ext uri="{FF2B5EF4-FFF2-40B4-BE49-F238E27FC236}">
                <a16:creationId xmlns:a16="http://schemas.microsoft.com/office/drawing/2014/main" id="{B9CD4E46-A3CA-4A30-A152-8E67A3481532}"/>
              </a:ext>
            </a:extLst>
          </p:cNvPr>
          <p:cNvSpPr/>
          <p:nvPr/>
        </p:nvSpPr>
        <p:spPr>
          <a:xfrm>
            <a:off x="2855640" y="3479401"/>
            <a:ext cx="525162" cy="7744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textruta 14">
            <a:extLst>
              <a:ext uri="{FF2B5EF4-FFF2-40B4-BE49-F238E27FC236}">
                <a16:creationId xmlns:a16="http://schemas.microsoft.com/office/drawing/2014/main" id="{A336C61E-A90C-DC80-97A0-BA746369F556}"/>
              </a:ext>
            </a:extLst>
          </p:cNvPr>
          <p:cNvSpPr txBox="1"/>
          <p:nvPr/>
        </p:nvSpPr>
        <p:spPr>
          <a:xfrm>
            <a:off x="6440212" y="1149877"/>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PRIMÄRVÅRDEN</a:t>
            </a:r>
          </a:p>
        </p:txBody>
      </p:sp>
      <p:sp>
        <p:nvSpPr>
          <p:cNvPr id="18" name="Platshållare för innehåll 3">
            <a:extLst>
              <a:ext uri="{FF2B5EF4-FFF2-40B4-BE49-F238E27FC236}">
                <a16:creationId xmlns:a16="http://schemas.microsoft.com/office/drawing/2014/main" id="{BA5DE411-D245-E598-DC3A-ECCD6CCC1204}"/>
              </a:ext>
            </a:extLst>
          </p:cNvPr>
          <p:cNvSpPr txBox="1">
            <a:spLocks/>
          </p:cNvSpPr>
          <p:nvPr/>
        </p:nvSpPr>
        <p:spPr>
          <a:xfrm>
            <a:off x="1841334" y="2321380"/>
            <a:ext cx="3658792" cy="367613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Akut strukturell smärta</a:t>
            </a:r>
          </a:p>
          <a:p>
            <a:pPr marL="342900" lvl="1" indent="0">
              <a:buFont typeface="Arial" panose="020B0604020202020204" pitchFamily="34" charset="0"/>
              <a:buNone/>
            </a:pPr>
            <a:r>
              <a:rPr lang="sv-SE" dirty="0">
                <a:solidFill>
                  <a:srgbClr val="FF0000"/>
                </a:solidFill>
              </a:rPr>
              <a:t>MEDCINSK BEH</a:t>
            </a:r>
            <a:endParaRPr lang="sv-SE" baseline="30000" dirty="0">
              <a:solidFill>
                <a:srgbClr val="FF0000"/>
              </a:solidFill>
            </a:endParaRPr>
          </a:p>
          <a:p>
            <a:pPr lvl="1"/>
            <a:endParaRPr lang="sv-SE" dirty="0"/>
          </a:p>
          <a:p>
            <a:pPr lvl="1"/>
            <a:endParaRPr lang="sv-SE" dirty="0"/>
          </a:p>
        </p:txBody>
      </p:sp>
    </p:spTree>
    <p:extLst>
      <p:ext uri="{BB962C8B-B14F-4D97-AF65-F5344CB8AC3E}">
        <p14:creationId xmlns:p14="http://schemas.microsoft.com/office/powerpoint/2010/main" val="403614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36F85-6DB9-8FCE-CA1F-A7D697B3A71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5794833-A586-8314-3059-D1B07F4CF594}"/>
              </a:ext>
            </a:extLst>
          </p:cNvPr>
          <p:cNvSpPr>
            <a:spLocks noGrp="1"/>
          </p:cNvSpPr>
          <p:nvPr>
            <p:ph type="title"/>
          </p:nvPr>
        </p:nvSpPr>
        <p:spPr>
          <a:xfrm>
            <a:off x="2567608" y="136566"/>
            <a:ext cx="6172200" cy="685800"/>
          </a:xfrm>
        </p:spPr>
        <p:txBody>
          <a:bodyPr>
            <a:normAutofit/>
          </a:bodyPr>
          <a:lstStyle/>
          <a:p>
            <a:r>
              <a:rPr lang="sv-SE" sz="3038" dirty="0"/>
              <a:t>            Smärta</a:t>
            </a:r>
          </a:p>
        </p:txBody>
      </p:sp>
      <p:sp>
        <p:nvSpPr>
          <p:cNvPr id="6" name="Rektangel med rundade hörn 5">
            <a:extLst>
              <a:ext uri="{FF2B5EF4-FFF2-40B4-BE49-F238E27FC236}">
                <a16:creationId xmlns:a16="http://schemas.microsoft.com/office/drawing/2014/main" id="{3AE0F5E2-A471-2AB8-0904-2E326866F80A}"/>
              </a:ext>
            </a:extLst>
          </p:cNvPr>
          <p:cNvSpPr/>
          <p:nvPr/>
        </p:nvSpPr>
        <p:spPr>
          <a:xfrm>
            <a:off x="5125420" y="2277609"/>
            <a:ext cx="444608" cy="2946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Höger 6">
            <a:extLst>
              <a:ext uri="{FF2B5EF4-FFF2-40B4-BE49-F238E27FC236}">
                <a16:creationId xmlns:a16="http://schemas.microsoft.com/office/drawing/2014/main" id="{A4124783-3CB2-ED72-A9DD-BABCAB22AA6D}"/>
              </a:ext>
            </a:extLst>
          </p:cNvPr>
          <p:cNvSpPr/>
          <p:nvPr/>
        </p:nvSpPr>
        <p:spPr>
          <a:xfrm>
            <a:off x="4524375" y="2729398"/>
            <a:ext cx="2001098" cy="1272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textruta 7">
            <a:extLst>
              <a:ext uri="{FF2B5EF4-FFF2-40B4-BE49-F238E27FC236}">
                <a16:creationId xmlns:a16="http://schemas.microsoft.com/office/drawing/2014/main" id="{A1C0F6D7-2496-C5B2-AA80-C68CB20147E7}"/>
              </a:ext>
            </a:extLst>
          </p:cNvPr>
          <p:cNvSpPr txBox="1"/>
          <p:nvPr/>
        </p:nvSpPr>
        <p:spPr>
          <a:xfrm>
            <a:off x="4624329" y="3158047"/>
            <a:ext cx="1546683"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50" b="0" i="0" u="none" strike="noStrike" kern="1200" cap="none" spc="0" normalizeH="0" baseline="0" noProof="0" dirty="0">
                <a:ln>
                  <a:noFill/>
                </a:ln>
                <a:solidFill>
                  <a:prstClr val="white"/>
                </a:solidFill>
                <a:effectLst/>
                <a:uLnTx/>
                <a:uFillTx/>
                <a:latin typeface="Rockwell" panose="02060603020205020403"/>
                <a:ea typeface="+mn-ea"/>
                <a:cs typeface="+mn-cs"/>
              </a:rPr>
              <a:t>LÄKNING</a:t>
            </a:r>
          </a:p>
        </p:txBody>
      </p:sp>
      <p:sp>
        <p:nvSpPr>
          <p:cNvPr id="9" name="textruta 8">
            <a:extLst>
              <a:ext uri="{FF2B5EF4-FFF2-40B4-BE49-F238E27FC236}">
                <a16:creationId xmlns:a16="http://schemas.microsoft.com/office/drawing/2014/main" id="{13E2FCBB-7007-A4D1-C218-B537E4F03A3D}"/>
              </a:ext>
            </a:extLst>
          </p:cNvPr>
          <p:cNvSpPr txBox="1"/>
          <p:nvPr/>
        </p:nvSpPr>
        <p:spPr>
          <a:xfrm>
            <a:off x="1848141" y="1193821"/>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AKUTSJUKVÅRDEN</a:t>
            </a:r>
          </a:p>
        </p:txBody>
      </p:sp>
      <p:cxnSp>
        <p:nvCxnSpPr>
          <p:cNvPr id="11" name="Rak pilkoppling 10">
            <a:extLst>
              <a:ext uri="{FF2B5EF4-FFF2-40B4-BE49-F238E27FC236}">
                <a16:creationId xmlns:a16="http://schemas.microsoft.com/office/drawing/2014/main" id="{270DDA6A-3B34-C136-0472-B92173B4FF9C}"/>
              </a:ext>
            </a:extLst>
          </p:cNvPr>
          <p:cNvCxnSpPr/>
          <p:nvPr/>
        </p:nvCxnSpPr>
        <p:spPr>
          <a:xfrm>
            <a:off x="2753498" y="104395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Pil: uppåtböjd 11">
            <a:extLst>
              <a:ext uri="{FF2B5EF4-FFF2-40B4-BE49-F238E27FC236}">
                <a16:creationId xmlns:a16="http://schemas.microsoft.com/office/drawing/2014/main" id="{C8AAF345-20E2-9280-8A21-AE0BD2404C28}"/>
              </a:ext>
            </a:extLst>
          </p:cNvPr>
          <p:cNvSpPr/>
          <p:nvPr/>
        </p:nvSpPr>
        <p:spPr>
          <a:xfrm>
            <a:off x="2958108" y="4458269"/>
            <a:ext cx="5662284" cy="11258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textruta 14">
            <a:extLst>
              <a:ext uri="{FF2B5EF4-FFF2-40B4-BE49-F238E27FC236}">
                <a16:creationId xmlns:a16="http://schemas.microsoft.com/office/drawing/2014/main" id="{C9E3AEEE-1C6C-A194-4A8F-7C92C250CEA5}"/>
              </a:ext>
            </a:extLst>
          </p:cNvPr>
          <p:cNvSpPr txBox="1"/>
          <p:nvPr/>
        </p:nvSpPr>
        <p:spPr>
          <a:xfrm>
            <a:off x="6440212" y="1149877"/>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PRIMÄRVÅRDEN</a:t>
            </a:r>
          </a:p>
        </p:txBody>
      </p:sp>
      <p:sp>
        <p:nvSpPr>
          <p:cNvPr id="3" name="Pil: nedåt 12">
            <a:extLst>
              <a:ext uri="{FF2B5EF4-FFF2-40B4-BE49-F238E27FC236}">
                <a16:creationId xmlns:a16="http://schemas.microsoft.com/office/drawing/2014/main" id="{2FDEC07C-055F-D0C8-B00A-1B725E17F3E0}"/>
              </a:ext>
            </a:extLst>
          </p:cNvPr>
          <p:cNvSpPr/>
          <p:nvPr/>
        </p:nvSpPr>
        <p:spPr>
          <a:xfrm>
            <a:off x="4924834" y="4809602"/>
            <a:ext cx="525162" cy="7744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Platshållare för innehåll 3">
            <a:extLst>
              <a:ext uri="{FF2B5EF4-FFF2-40B4-BE49-F238E27FC236}">
                <a16:creationId xmlns:a16="http://schemas.microsoft.com/office/drawing/2014/main" id="{7D3D6485-0AA1-E110-35B0-4B47AF7828B2}"/>
              </a:ext>
            </a:extLst>
          </p:cNvPr>
          <p:cNvSpPr txBox="1">
            <a:spLocks/>
          </p:cNvSpPr>
          <p:nvPr/>
        </p:nvSpPr>
        <p:spPr>
          <a:xfrm>
            <a:off x="1841334" y="2321380"/>
            <a:ext cx="3658792" cy="367613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a:t>Akut strukturell smärta</a:t>
            </a:r>
          </a:p>
          <a:p>
            <a:pPr marL="342900" lvl="1" indent="0">
              <a:buFont typeface="Arial" panose="020B0604020202020204" pitchFamily="34" charset="0"/>
              <a:buNone/>
            </a:pPr>
            <a:r>
              <a:rPr lang="sv-SE">
                <a:solidFill>
                  <a:srgbClr val="FF0000"/>
                </a:solidFill>
              </a:rPr>
              <a:t>MEDCINSK BEH</a:t>
            </a:r>
            <a:endParaRPr lang="sv-SE" baseline="30000">
              <a:solidFill>
                <a:srgbClr val="FF0000"/>
              </a:solidFill>
            </a:endParaRPr>
          </a:p>
          <a:p>
            <a:pPr lvl="1"/>
            <a:endParaRPr lang="sv-SE"/>
          </a:p>
          <a:p>
            <a:pPr lvl="1"/>
            <a:endParaRPr lang="sv-SE" dirty="0"/>
          </a:p>
        </p:txBody>
      </p:sp>
      <p:sp>
        <p:nvSpPr>
          <p:cNvPr id="13" name="Platshållare för innehåll 4">
            <a:extLst>
              <a:ext uri="{FF2B5EF4-FFF2-40B4-BE49-F238E27FC236}">
                <a16:creationId xmlns:a16="http://schemas.microsoft.com/office/drawing/2014/main" id="{1DFCDFEF-9D1F-DE6F-7A65-6C6A3D392632}"/>
              </a:ext>
            </a:extLst>
          </p:cNvPr>
          <p:cNvSpPr txBox="1">
            <a:spLocks/>
          </p:cNvSpPr>
          <p:nvPr/>
        </p:nvSpPr>
        <p:spPr>
          <a:xfrm>
            <a:off x="6354963" y="2321380"/>
            <a:ext cx="3656408" cy="362670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a:t>Långvarig smärta</a:t>
            </a:r>
          </a:p>
          <a:p>
            <a:pPr marL="342900" lvl="1" indent="0">
              <a:buFont typeface="Arial" panose="020B0604020202020204" pitchFamily="34" charset="0"/>
              <a:buNone/>
            </a:pPr>
            <a:r>
              <a:rPr lang="sv-SE">
                <a:solidFill>
                  <a:srgbClr val="FF0000"/>
                </a:solidFill>
              </a:rPr>
              <a:t>REHABILITERING</a:t>
            </a:r>
            <a:endParaRPr lang="sv-SE" baseline="30000">
              <a:solidFill>
                <a:srgbClr val="FF0000"/>
              </a:solidFill>
            </a:endParaRPr>
          </a:p>
          <a:p>
            <a:pPr marL="257175" lvl="1" indent="0">
              <a:buFont typeface="Arial" panose="020B0604020202020204" pitchFamily="34" charset="0"/>
              <a:buNone/>
            </a:pPr>
            <a:endParaRPr lang="sv-SE" dirty="0"/>
          </a:p>
        </p:txBody>
      </p:sp>
    </p:spTree>
    <p:extLst>
      <p:ext uri="{BB962C8B-B14F-4D97-AF65-F5344CB8AC3E}">
        <p14:creationId xmlns:p14="http://schemas.microsoft.com/office/powerpoint/2010/main" val="94421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3940-2486-E4B2-27F8-7E70C258B40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B791535-7082-7619-D72F-3D702D6D8CA2}"/>
              </a:ext>
            </a:extLst>
          </p:cNvPr>
          <p:cNvSpPr>
            <a:spLocks noGrp="1"/>
          </p:cNvSpPr>
          <p:nvPr>
            <p:ph type="title"/>
          </p:nvPr>
        </p:nvSpPr>
        <p:spPr>
          <a:xfrm>
            <a:off x="2567608" y="136566"/>
            <a:ext cx="6172200" cy="685800"/>
          </a:xfrm>
        </p:spPr>
        <p:txBody>
          <a:bodyPr>
            <a:normAutofit/>
          </a:bodyPr>
          <a:lstStyle/>
          <a:p>
            <a:r>
              <a:rPr lang="sv-SE" sz="3038" dirty="0"/>
              <a:t>            Smärta</a:t>
            </a:r>
          </a:p>
        </p:txBody>
      </p:sp>
      <p:sp>
        <p:nvSpPr>
          <p:cNvPr id="6" name="Rektangel med rundade hörn 5">
            <a:extLst>
              <a:ext uri="{FF2B5EF4-FFF2-40B4-BE49-F238E27FC236}">
                <a16:creationId xmlns:a16="http://schemas.microsoft.com/office/drawing/2014/main" id="{834856C4-01FA-4BE8-EEBF-D8AC5C8DFF1A}"/>
              </a:ext>
            </a:extLst>
          </p:cNvPr>
          <p:cNvSpPr/>
          <p:nvPr/>
        </p:nvSpPr>
        <p:spPr>
          <a:xfrm>
            <a:off x="5125420" y="2277609"/>
            <a:ext cx="444608" cy="2946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Höger 6">
            <a:extLst>
              <a:ext uri="{FF2B5EF4-FFF2-40B4-BE49-F238E27FC236}">
                <a16:creationId xmlns:a16="http://schemas.microsoft.com/office/drawing/2014/main" id="{6656A5AF-CC32-8243-5505-1A206CC5D6AB}"/>
              </a:ext>
            </a:extLst>
          </p:cNvPr>
          <p:cNvSpPr/>
          <p:nvPr/>
        </p:nvSpPr>
        <p:spPr>
          <a:xfrm>
            <a:off x="4524375" y="2729398"/>
            <a:ext cx="2001098" cy="1272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textruta 7">
            <a:extLst>
              <a:ext uri="{FF2B5EF4-FFF2-40B4-BE49-F238E27FC236}">
                <a16:creationId xmlns:a16="http://schemas.microsoft.com/office/drawing/2014/main" id="{8EFEAB06-F186-FAA1-F943-AF97559D96B2}"/>
              </a:ext>
            </a:extLst>
          </p:cNvPr>
          <p:cNvSpPr txBox="1"/>
          <p:nvPr/>
        </p:nvSpPr>
        <p:spPr>
          <a:xfrm>
            <a:off x="4624329" y="3158047"/>
            <a:ext cx="1546683"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50" b="0" i="0" u="none" strike="noStrike" kern="1200" cap="none" spc="0" normalizeH="0" baseline="0" noProof="0" dirty="0">
                <a:ln>
                  <a:noFill/>
                </a:ln>
                <a:solidFill>
                  <a:prstClr val="white"/>
                </a:solidFill>
                <a:effectLst/>
                <a:uLnTx/>
                <a:uFillTx/>
                <a:latin typeface="Rockwell" panose="02060603020205020403"/>
                <a:ea typeface="+mn-ea"/>
                <a:cs typeface="+mn-cs"/>
              </a:rPr>
              <a:t>LÄKNING</a:t>
            </a:r>
          </a:p>
        </p:txBody>
      </p:sp>
      <p:sp>
        <p:nvSpPr>
          <p:cNvPr id="9" name="textruta 8">
            <a:extLst>
              <a:ext uri="{FF2B5EF4-FFF2-40B4-BE49-F238E27FC236}">
                <a16:creationId xmlns:a16="http://schemas.microsoft.com/office/drawing/2014/main" id="{17313F6A-3D36-7A16-3791-E23E297AD5F5}"/>
              </a:ext>
            </a:extLst>
          </p:cNvPr>
          <p:cNvSpPr txBox="1"/>
          <p:nvPr/>
        </p:nvSpPr>
        <p:spPr>
          <a:xfrm>
            <a:off x="1848141" y="1193821"/>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AKUTSJUKVÅRDEN</a:t>
            </a:r>
          </a:p>
        </p:txBody>
      </p:sp>
      <p:cxnSp>
        <p:nvCxnSpPr>
          <p:cNvPr id="11" name="Rak pilkoppling 10">
            <a:extLst>
              <a:ext uri="{FF2B5EF4-FFF2-40B4-BE49-F238E27FC236}">
                <a16:creationId xmlns:a16="http://schemas.microsoft.com/office/drawing/2014/main" id="{1EC8C2AB-B5F8-C978-49B2-F0F67D4DD686}"/>
              </a:ext>
            </a:extLst>
          </p:cNvPr>
          <p:cNvCxnSpPr/>
          <p:nvPr/>
        </p:nvCxnSpPr>
        <p:spPr>
          <a:xfrm>
            <a:off x="2753498" y="104395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Pil: uppåtböjd 11">
            <a:extLst>
              <a:ext uri="{FF2B5EF4-FFF2-40B4-BE49-F238E27FC236}">
                <a16:creationId xmlns:a16="http://schemas.microsoft.com/office/drawing/2014/main" id="{D22280BD-BD0D-4367-7919-86E1E222830B}"/>
              </a:ext>
            </a:extLst>
          </p:cNvPr>
          <p:cNvSpPr/>
          <p:nvPr/>
        </p:nvSpPr>
        <p:spPr>
          <a:xfrm>
            <a:off x="2958108" y="4458269"/>
            <a:ext cx="5662284" cy="11258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textruta 14">
            <a:extLst>
              <a:ext uri="{FF2B5EF4-FFF2-40B4-BE49-F238E27FC236}">
                <a16:creationId xmlns:a16="http://schemas.microsoft.com/office/drawing/2014/main" id="{54E3840A-A737-5D0D-E799-C7F2A812CF05}"/>
              </a:ext>
            </a:extLst>
          </p:cNvPr>
          <p:cNvSpPr txBox="1"/>
          <p:nvPr/>
        </p:nvSpPr>
        <p:spPr>
          <a:xfrm>
            <a:off x="6440212" y="1149877"/>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PRIMÄRVÅRDEN</a:t>
            </a:r>
          </a:p>
        </p:txBody>
      </p:sp>
      <p:sp>
        <p:nvSpPr>
          <p:cNvPr id="10" name="Pil: nedåt 12">
            <a:extLst>
              <a:ext uri="{FF2B5EF4-FFF2-40B4-BE49-F238E27FC236}">
                <a16:creationId xmlns:a16="http://schemas.microsoft.com/office/drawing/2014/main" id="{FB7146CD-B192-2346-BEA6-EB8D30A9F0E4}"/>
              </a:ext>
            </a:extLst>
          </p:cNvPr>
          <p:cNvSpPr/>
          <p:nvPr/>
        </p:nvSpPr>
        <p:spPr>
          <a:xfrm>
            <a:off x="6340865" y="4535143"/>
            <a:ext cx="525162" cy="7744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Platshållare för innehåll 3">
            <a:extLst>
              <a:ext uri="{FF2B5EF4-FFF2-40B4-BE49-F238E27FC236}">
                <a16:creationId xmlns:a16="http://schemas.microsoft.com/office/drawing/2014/main" id="{E039371D-27C1-9B3C-D4C5-30B78B2C1285}"/>
              </a:ext>
            </a:extLst>
          </p:cNvPr>
          <p:cNvSpPr txBox="1">
            <a:spLocks/>
          </p:cNvSpPr>
          <p:nvPr/>
        </p:nvSpPr>
        <p:spPr>
          <a:xfrm>
            <a:off x="1841334" y="2321380"/>
            <a:ext cx="3658792" cy="367613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a:t>Akut strukturell smärta</a:t>
            </a:r>
          </a:p>
          <a:p>
            <a:pPr marL="342900" lvl="1" indent="0">
              <a:buFont typeface="Arial" panose="020B0604020202020204" pitchFamily="34" charset="0"/>
              <a:buNone/>
            </a:pPr>
            <a:r>
              <a:rPr lang="sv-SE">
                <a:solidFill>
                  <a:srgbClr val="FF0000"/>
                </a:solidFill>
              </a:rPr>
              <a:t>MEDCINSK BEH</a:t>
            </a:r>
            <a:endParaRPr lang="sv-SE" baseline="30000">
              <a:solidFill>
                <a:srgbClr val="FF0000"/>
              </a:solidFill>
            </a:endParaRPr>
          </a:p>
          <a:p>
            <a:pPr lvl="1"/>
            <a:endParaRPr lang="sv-SE"/>
          </a:p>
          <a:p>
            <a:pPr lvl="1"/>
            <a:endParaRPr lang="sv-SE" dirty="0"/>
          </a:p>
        </p:txBody>
      </p:sp>
      <p:sp>
        <p:nvSpPr>
          <p:cNvPr id="13" name="Platshållare för innehåll 4">
            <a:extLst>
              <a:ext uri="{FF2B5EF4-FFF2-40B4-BE49-F238E27FC236}">
                <a16:creationId xmlns:a16="http://schemas.microsoft.com/office/drawing/2014/main" id="{7590FF7E-76B5-9D2F-36B7-4210FCED4BD2}"/>
              </a:ext>
            </a:extLst>
          </p:cNvPr>
          <p:cNvSpPr txBox="1">
            <a:spLocks/>
          </p:cNvSpPr>
          <p:nvPr/>
        </p:nvSpPr>
        <p:spPr>
          <a:xfrm>
            <a:off x="6354963" y="2321380"/>
            <a:ext cx="3656408" cy="362670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a:t>Långvarig smärta</a:t>
            </a:r>
          </a:p>
          <a:p>
            <a:pPr marL="342900" lvl="1" indent="0">
              <a:buFont typeface="Arial" panose="020B0604020202020204" pitchFamily="34" charset="0"/>
              <a:buNone/>
            </a:pPr>
            <a:r>
              <a:rPr lang="sv-SE">
                <a:solidFill>
                  <a:srgbClr val="FF0000"/>
                </a:solidFill>
              </a:rPr>
              <a:t>REHABILITERING</a:t>
            </a:r>
            <a:endParaRPr lang="sv-SE" baseline="30000">
              <a:solidFill>
                <a:srgbClr val="FF0000"/>
              </a:solidFill>
            </a:endParaRPr>
          </a:p>
          <a:p>
            <a:pPr marL="257175" lvl="1" indent="0">
              <a:buFont typeface="Arial" panose="020B0604020202020204" pitchFamily="34" charset="0"/>
              <a:buNone/>
            </a:pPr>
            <a:endParaRPr lang="sv-SE" dirty="0"/>
          </a:p>
        </p:txBody>
      </p:sp>
    </p:spTree>
    <p:extLst>
      <p:ext uri="{BB962C8B-B14F-4D97-AF65-F5344CB8AC3E}">
        <p14:creationId xmlns:p14="http://schemas.microsoft.com/office/powerpoint/2010/main" val="13705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21B6-18A1-670C-056C-F9D5BD12B2A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09CDB1C-67AD-3D24-8D17-3E1C3F12CBFE}"/>
              </a:ext>
            </a:extLst>
          </p:cNvPr>
          <p:cNvSpPr>
            <a:spLocks noGrp="1"/>
          </p:cNvSpPr>
          <p:nvPr>
            <p:ph type="title"/>
          </p:nvPr>
        </p:nvSpPr>
        <p:spPr>
          <a:xfrm>
            <a:off x="2567608" y="136566"/>
            <a:ext cx="6172200" cy="685800"/>
          </a:xfrm>
        </p:spPr>
        <p:txBody>
          <a:bodyPr>
            <a:normAutofit/>
          </a:bodyPr>
          <a:lstStyle/>
          <a:p>
            <a:r>
              <a:rPr lang="sv-SE" sz="3038" dirty="0"/>
              <a:t>            Smärta</a:t>
            </a:r>
          </a:p>
        </p:txBody>
      </p:sp>
      <p:sp>
        <p:nvSpPr>
          <p:cNvPr id="4" name="Platshållare för innehåll 3">
            <a:extLst>
              <a:ext uri="{FF2B5EF4-FFF2-40B4-BE49-F238E27FC236}">
                <a16:creationId xmlns:a16="http://schemas.microsoft.com/office/drawing/2014/main" id="{1E0FDD41-584D-2AF3-F838-17B68069860C}"/>
              </a:ext>
            </a:extLst>
          </p:cNvPr>
          <p:cNvSpPr>
            <a:spLocks noGrp="1"/>
          </p:cNvSpPr>
          <p:nvPr>
            <p:ph sz="half" idx="1"/>
          </p:nvPr>
        </p:nvSpPr>
        <p:spPr>
          <a:xfrm>
            <a:off x="1841334" y="2321380"/>
            <a:ext cx="3658792" cy="3676136"/>
          </a:xfrm>
        </p:spPr>
        <p:txBody>
          <a:bodyPr>
            <a:normAutofit/>
          </a:bodyPr>
          <a:lstStyle/>
          <a:p>
            <a:r>
              <a:rPr lang="sv-SE" sz="2400" dirty="0"/>
              <a:t>Akut strukturell smärta</a:t>
            </a:r>
          </a:p>
          <a:p>
            <a:pPr marL="342900" lvl="1" indent="0">
              <a:buNone/>
            </a:pPr>
            <a:r>
              <a:rPr lang="sv-SE" sz="2400" dirty="0">
                <a:solidFill>
                  <a:srgbClr val="FF0000"/>
                </a:solidFill>
              </a:rPr>
              <a:t>MEDCINSK BEH</a:t>
            </a:r>
            <a:endParaRPr lang="sv-SE" sz="2400" baseline="30000" dirty="0">
              <a:solidFill>
                <a:srgbClr val="FF0000"/>
              </a:solidFill>
            </a:endParaRPr>
          </a:p>
          <a:p>
            <a:pPr lvl="1"/>
            <a:endParaRPr lang="sv-SE" sz="2400" dirty="0"/>
          </a:p>
          <a:p>
            <a:pPr lvl="1"/>
            <a:endParaRPr lang="sv-SE" dirty="0"/>
          </a:p>
        </p:txBody>
      </p:sp>
      <p:sp>
        <p:nvSpPr>
          <p:cNvPr id="6" name="Rektangel med rundade hörn 5">
            <a:extLst>
              <a:ext uri="{FF2B5EF4-FFF2-40B4-BE49-F238E27FC236}">
                <a16:creationId xmlns:a16="http://schemas.microsoft.com/office/drawing/2014/main" id="{51773183-8006-06C3-5A32-68B75A4CBE61}"/>
              </a:ext>
            </a:extLst>
          </p:cNvPr>
          <p:cNvSpPr/>
          <p:nvPr/>
        </p:nvSpPr>
        <p:spPr>
          <a:xfrm>
            <a:off x="5125420" y="2277609"/>
            <a:ext cx="444608" cy="2946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Höger 6">
            <a:extLst>
              <a:ext uri="{FF2B5EF4-FFF2-40B4-BE49-F238E27FC236}">
                <a16:creationId xmlns:a16="http://schemas.microsoft.com/office/drawing/2014/main" id="{E325CC54-F468-B94C-1EFC-0C5D874427E3}"/>
              </a:ext>
            </a:extLst>
          </p:cNvPr>
          <p:cNvSpPr/>
          <p:nvPr/>
        </p:nvSpPr>
        <p:spPr>
          <a:xfrm>
            <a:off x="4524375" y="2729398"/>
            <a:ext cx="2001098" cy="1272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textruta 7">
            <a:extLst>
              <a:ext uri="{FF2B5EF4-FFF2-40B4-BE49-F238E27FC236}">
                <a16:creationId xmlns:a16="http://schemas.microsoft.com/office/drawing/2014/main" id="{E30A873B-42B0-2978-96B5-41E154F79317}"/>
              </a:ext>
            </a:extLst>
          </p:cNvPr>
          <p:cNvSpPr txBox="1"/>
          <p:nvPr/>
        </p:nvSpPr>
        <p:spPr>
          <a:xfrm>
            <a:off x="4624329" y="3158047"/>
            <a:ext cx="1546683"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50" b="0" i="0" u="none" strike="noStrike" kern="1200" cap="none" spc="0" normalizeH="0" baseline="0" noProof="0" dirty="0">
                <a:ln>
                  <a:noFill/>
                </a:ln>
                <a:solidFill>
                  <a:prstClr val="white"/>
                </a:solidFill>
                <a:effectLst/>
                <a:uLnTx/>
                <a:uFillTx/>
                <a:latin typeface="Rockwell" panose="02060603020205020403"/>
                <a:ea typeface="+mn-ea"/>
                <a:cs typeface="+mn-cs"/>
              </a:rPr>
              <a:t>LÄKNING</a:t>
            </a:r>
          </a:p>
        </p:txBody>
      </p:sp>
      <p:sp>
        <p:nvSpPr>
          <p:cNvPr id="9" name="textruta 8">
            <a:extLst>
              <a:ext uri="{FF2B5EF4-FFF2-40B4-BE49-F238E27FC236}">
                <a16:creationId xmlns:a16="http://schemas.microsoft.com/office/drawing/2014/main" id="{37B54E00-3C0A-A60F-667C-C58FC278F36D}"/>
              </a:ext>
            </a:extLst>
          </p:cNvPr>
          <p:cNvSpPr txBox="1"/>
          <p:nvPr/>
        </p:nvSpPr>
        <p:spPr>
          <a:xfrm>
            <a:off x="1848141" y="1193821"/>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AKUTSJUKVÅRDEN</a:t>
            </a:r>
          </a:p>
        </p:txBody>
      </p:sp>
      <p:cxnSp>
        <p:nvCxnSpPr>
          <p:cNvPr id="11" name="Rak pilkoppling 10">
            <a:extLst>
              <a:ext uri="{FF2B5EF4-FFF2-40B4-BE49-F238E27FC236}">
                <a16:creationId xmlns:a16="http://schemas.microsoft.com/office/drawing/2014/main" id="{68CD02DE-C98F-0470-AB24-8A3164389B0B}"/>
              </a:ext>
            </a:extLst>
          </p:cNvPr>
          <p:cNvCxnSpPr/>
          <p:nvPr/>
        </p:nvCxnSpPr>
        <p:spPr>
          <a:xfrm>
            <a:off x="2753498" y="104395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Pil: uppåtböjd 11">
            <a:extLst>
              <a:ext uri="{FF2B5EF4-FFF2-40B4-BE49-F238E27FC236}">
                <a16:creationId xmlns:a16="http://schemas.microsoft.com/office/drawing/2014/main" id="{B389B00F-6CEC-161E-1BC0-5965EDF7DDC2}"/>
              </a:ext>
            </a:extLst>
          </p:cNvPr>
          <p:cNvSpPr/>
          <p:nvPr/>
        </p:nvSpPr>
        <p:spPr>
          <a:xfrm>
            <a:off x="2958108" y="4458269"/>
            <a:ext cx="5662284" cy="11258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textruta 14">
            <a:extLst>
              <a:ext uri="{FF2B5EF4-FFF2-40B4-BE49-F238E27FC236}">
                <a16:creationId xmlns:a16="http://schemas.microsoft.com/office/drawing/2014/main" id="{036BD1A8-54DB-EE00-3021-7BA91C1B58CA}"/>
              </a:ext>
            </a:extLst>
          </p:cNvPr>
          <p:cNvSpPr txBox="1"/>
          <p:nvPr/>
        </p:nvSpPr>
        <p:spPr>
          <a:xfrm>
            <a:off x="6440212" y="1149877"/>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PRIMÄRVÅRDEN</a:t>
            </a:r>
          </a:p>
        </p:txBody>
      </p:sp>
      <p:sp>
        <p:nvSpPr>
          <p:cNvPr id="3" name="Pil: nedåt 2">
            <a:extLst>
              <a:ext uri="{FF2B5EF4-FFF2-40B4-BE49-F238E27FC236}">
                <a16:creationId xmlns:a16="http://schemas.microsoft.com/office/drawing/2014/main" id="{B8816FF5-689D-81AF-1EB2-E69E5D788D50}"/>
              </a:ext>
            </a:extLst>
          </p:cNvPr>
          <p:cNvSpPr/>
          <p:nvPr/>
        </p:nvSpPr>
        <p:spPr>
          <a:xfrm>
            <a:off x="7981354" y="3613445"/>
            <a:ext cx="525162" cy="7744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4" name="Platshållare för innehåll 4">
            <a:extLst>
              <a:ext uri="{FF2B5EF4-FFF2-40B4-BE49-F238E27FC236}">
                <a16:creationId xmlns:a16="http://schemas.microsoft.com/office/drawing/2014/main" id="{49681B7D-C511-F9FB-A933-312A85B6B971}"/>
              </a:ext>
            </a:extLst>
          </p:cNvPr>
          <p:cNvSpPr>
            <a:spLocks noGrp="1"/>
          </p:cNvSpPr>
          <p:nvPr>
            <p:ph sz="half" idx="2"/>
          </p:nvPr>
        </p:nvSpPr>
        <p:spPr>
          <a:xfrm>
            <a:off x="6354963" y="2321380"/>
            <a:ext cx="3656408" cy="3626708"/>
          </a:xfrm>
        </p:spPr>
        <p:txBody>
          <a:bodyPr>
            <a:normAutofit/>
          </a:bodyPr>
          <a:lstStyle/>
          <a:p>
            <a:r>
              <a:rPr lang="sv-SE" sz="2400" dirty="0"/>
              <a:t>Långvarig smärta</a:t>
            </a:r>
          </a:p>
          <a:p>
            <a:pPr marL="342900" lvl="1" indent="0">
              <a:buNone/>
            </a:pPr>
            <a:r>
              <a:rPr lang="sv-SE" dirty="0">
                <a:solidFill>
                  <a:srgbClr val="FF0000"/>
                </a:solidFill>
              </a:rPr>
              <a:t>REHABILITERING</a:t>
            </a:r>
            <a:endParaRPr lang="sv-SE" baseline="30000" dirty="0">
              <a:solidFill>
                <a:srgbClr val="FF0000"/>
              </a:solidFill>
            </a:endParaRPr>
          </a:p>
          <a:p>
            <a:pPr marL="257175" lvl="1" indent="0">
              <a:buNone/>
            </a:pPr>
            <a:endParaRPr lang="sv-SE" dirty="0"/>
          </a:p>
        </p:txBody>
      </p:sp>
    </p:spTree>
    <p:extLst>
      <p:ext uri="{BB962C8B-B14F-4D97-AF65-F5344CB8AC3E}">
        <p14:creationId xmlns:p14="http://schemas.microsoft.com/office/powerpoint/2010/main" val="67528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9977293-229D-EA35-4D37-94CDD1E461B7}"/>
              </a:ext>
            </a:extLst>
          </p:cNvPr>
          <p:cNvPicPr>
            <a:picLocks noChangeAspect="1"/>
          </p:cNvPicPr>
          <p:nvPr/>
        </p:nvPicPr>
        <p:blipFill>
          <a:blip r:embed="rId2">
            <a:duotone>
              <a:prstClr val="black"/>
              <a:schemeClr val="accent6">
                <a:tint val="45000"/>
                <a:satMod val="400000"/>
              </a:schemeClr>
            </a:duotone>
            <a:alphaModFix amt="70000"/>
          </a:blip>
          <a:stretch>
            <a:fillRect/>
          </a:stretch>
        </p:blipFill>
        <p:spPr>
          <a:xfrm rot="20394460">
            <a:off x="3144455" y="92597"/>
            <a:ext cx="5903089" cy="6672805"/>
          </a:xfrm>
          <a:prstGeom prst="rect">
            <a:avLst/>
          </a:prstGeom>
          <a:ln w="73025">
            <a:solidFill>
              <a:schemeClr val="accent1"/>
            </a:solidFill>
          </a:ln>
          <a:scene3d>
            <a:camera prst="orthographicFront"/>
            <a:lightRig rig="glow" dir="t"/>
          </a:scene3d>
          <a:sp3d extrusionH="133350" prstMaterial="softEdge">
            <a:extrusionClr>
              <a:schemeClr val="tx1"/>
            </a:extrusionClr>
          </a:sp3d>
        </p:spPr>
      </p:pic>
    </p:spTree>
    <p:extLst>
      <p:ext uri="{BB962C8B-B14F-4D97-AF65-F5344CB8AC3E}">
        <p14:creationId xmlns:p14="http://schemas.microsoft.com/office/powerpoint/2010/main" val="228233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476672"/>
            <a:ext cx="9649072" cy="5976664"/>
          </a:xfrm>
        </p:spPr>
        <p:txBody>
          <a:bodyPr>
            <a:normAutofit/>
          </a:bodyPr>
          <a:lstStyle/>
          <a:p>
            <a:pPr algn="ctr"/>
            <a:r>
              <a:rPr lang="sv-SE" sz="4050" dirty="0"/>
              <a:t>Hur långt har patienten kommit in i sin </a:t>
            </a:r>
            <a:r>
              <a:rPr lang="sv-SE" sz="4050" dirty="0">
                <a:solidFill>
                  <a:srgbClr val="FF0000"/>
                </a:solidFill>
              </a:rPr>
              <a:t>”</a:t>
            </a:r>
            <a:r>
              <a:rPr lang="sv-SE" sz="4050" dirty="0" err="1">
                <a:solidFill>
                  <a:srgbClr val="FF0000"/>
                </a:solidFill>
              </a:rPr>
              <a:t>sensitiseringskarriär</a:t>
            </a:r>
            <a:r>
              <a:rPr lang="sv-SE" sz="4050" dirty="0">
                <a:solidFill>
                  <a:srgbClr val="FF0000"/>
                </a:solidFill>
              </a:rPr>
              <a:t>”?</a:t>
            </a:r>
            <a:br>
              <a:rPr lang="sv-SE" sz="4050" dirty="0"/>
            </a:br>
            <a:br>
              <a:rPr lang="sv-SE" sz="4050" dirty="0"/>
            </a:br>
            <a:r>
              <a:rPr lang="sv-SE" sz="4050" dirty="0"/>
              <a:t>= Uppretningskarriär…</a:t>
            </a:r>
            <a:br>
              <a:rPr lang="sv-SE" sz="4050" dirty="0"/>
            </a:br>
            <a:r>
              <a:rPr lang="sv-SE" sz="4050" dirty="0"/>
              <a:t>= Stresskarriär…</a:t>
            </a:r>
            <a:br>
              <a:rPr lang="sv-SE" sz="4050" dirty="0"/>
            </a:br>
            <a:r>
              <a:rPr lang="sv-SE" sz="4050" dirty="0"/>
              <a:t>= Sympatikuskarriär…</a:t>
            </a:r>
            <a:br>
              <a:rPr lang="sv-SE" sz="4050" dirty="0"/>
            </a:br>
            <a:r>
              <a:rPr lang="sv-SE" sz="4050" dirty="0"/>
              <a:t>= </a:t>
            </a:r>
            <a:r>
              <a:rPr lang="sv-SE" sz="4050" dirty="0" err="1"/>
              <a:t>Rädslekarriär</a:t>
            </a:r>
            <a:r>
              <a:rPr lang="sv-SE" sz="4050" dirty="0"/>
              <a:t>…</a:t>
            </a:r>
            <a:br>
              <a:rPr lang="sv-SE" sz="4050" dirty="0"/>
            </a:br>
            <a:r>
              <a:rPr lang="sv-SE" sz="4050" dirty="0"/>
              <a:t>= Undvikandekarriär…</a:t>
            </a:r>
            <a:br>
              <a:rPr lang="sv-SE" sz="4050" dirty="0"/>
            </a:br>
            <a:endParaRPr lang="sv-SE" sz="4050" dirty="0"/>
          </a:p>
        </p:txBody>
      </p:sp>
    </p:spTree>
    <p:extLst>
      <p:ext uri="{BB962C8B-B14F-4D97-AF65-F5344CB8AC3E}">
        <p14:creationId xmlns:p14="http://schemas.microsoft.com/office/powerpoint/2010/main" val="234295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9289A-FB1A-8A92-F20B-D8007B774E6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0B4D99D-7C14-B1D1-00E4-2C373031F905}"/>
              </a:ext>
            </a:extLst>
          </p:cNvPr>
          <p:cNvSpPr>
            <a:spLocks noGrp="1"/>
          </p:cNvSpPr>
          <p:nvPr>
            <p:ph type="title"/>
          </p:nvPr>
        </p:nvSpPr>
        <p:spPr>
          <a:xfrm>
            <a:off x="1271464" y="476672"/>
            <a:ext cx="9649072" cy="5976664"/>
          </a:xfrm>
        </p:spPr>
        <p:txBody>
          <a:bodyPr>
            <a:normAutofit/>
          </a:bodyPr>
          <a:lstStyle/>
          <a:p>
            <a:pPr algn="ctr"/>
            <a:r>
              <a:rPr lang="sv-SE" sz="4050" dirty="0"/>
              <a:t>Hur långt har patienten kommit in i sin ”</a:t>
            </a:r>
            <a:r>
              <a:rPr lang="sv-SE" sz="4050" dirty="0" err="1"/>
              <a:t>sensitiseringskarriär</a:t>
            </a:r>
            <a:r>
              <a:rPr lang="sv-SE" sz="4050" dirty="0"/>
              <a:t>”?</a:t>
            </a:r>
            <a:br>
              <a:rPr lang="sv-SE" sz="4050" dirty="0"/>
            </a:br>
            <a:br>
              <a:rPr lang="sv-SE" sz="4050" dirty="0"/>
            </a:br>
            <a:r>
              <a:rPr lang="sv-SE" sz="4050" dirty="0"/>
              <a:t>= Uppretningskarriär…</a:t>
            </a:r>
            <a:br>
              <a:rPr lang="sv-SE" sz="4050" dirty="0"/>
            </a:br>
            <a:r>
              <a:rPr lang="sv-SE" sz="4050" dirty="0"/>
              <a:t>= Stresskarriär…</a:t>
            </a:r>
            <a:br>
              <a:rPr lang="sv-SE" sz="4050" dirty="0"/>
            </a:br>
            <a:r>
              <a:rPr lang="sv-SE" sz="4050" dirty="0"/>
              <a:t>= Sympatikuskarriär…</a:t>
            </a:r>
            <a:br>
              <a:rPr lang="sv-SE" sz="4050" dirty="0"/>
            </a:br>
            <a:r>
              <a:rPr lang="sv-SE" sz="4050" dirty="0"/>
              <a:t>= </a:t>
            </a:r>
            <a:r>
              <a:rPr lang="sv-SE" sz="4050" dirty="0" err="1"/>
              <a:t>Rädslekarriär</a:t>
            </a:r>
            <a:r>
              <a:rPr lang="sv-SE" sz="4050" dirty="0"/>
              <a:t>…</a:t>
            </a:r>
            <a:br>
              <a:rPr lang="sv-SE" sz="4050" dirty="0"/>
            </a:br>
            <a:r>
              <a:rPr lang="sv-SE" sz="4050" dirty="0">
                <a:solidFill>
                  <a:srgbClr val="EE0000"/>
                </a:solidFill>
              </a:rPr>
              <a:t>= Undvikandekarriär…</a:t>
            </a:r>
            <a:br>
              <a:rPr lang="sv-SE" sz="4050" dirty="0"/>
            </a:br>
            <a:endParaRPr lang="sv-SE" sz="4050" dirty="0"/>
          </a:p>
        </p:txBody>
      </p:sp>
    </p:spTree>
    <p:extLst>
      <p:ext uri="{BB962C8B-B14F-4D97-AF65-F5344CB8AC3E}">
        <p14:creationId xmlns:p14="http://schemas.microsoft.com/office/powerpoint/2010/main" val="127352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3FF9-49DA-1DF8-68C8-FD39A5EA0D3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2BD7104-15A0-78B6-323B-5AB4D341EEFA}"/>
              </a:ext>
            </a:extLst>
          </p:cNvPr>
          <p:cNvSpPr>
            <a:spLocks noGrp="1"/>
          </p:cNvSpPr>
          <p:nvPr>
            <p:ph type="title"/>
          </p:nvPr>
        </p:nvSpPr>
        <p:spPr>
          <a:xfrm>
            <a:off x="2567608" y="136566"/>
            <a:ext cx="6172200" cy="685800"/>
          </a:xfrm>
        </p:spPr>
        <p:txBody>
          <a:bodyPr>
            <a:normAutofit/>
          </a:bodyPr>
          <a:lstStyle/>
          <a:p>
            <a:r>
              <a:rPr lang="sv-SE" sz="3038" dirty="0"/>
              <a:t>            Smärta</a:t>
            </a:r>
          </a:p>
        </p:txBody>
      </p:sp>
      <p:sp>
        <p:nvSpPr>
          <p:cNvPr id="4" name="Platshållare för innehåll 3">
            <a:extLst>
              <a:ext uri="{FF2B5EF4-FFF2-40B4-BE49-F238E27FC236}">
                <a16:creationId xmlns:a16="http://schemas.microsoft.com/office/drawing/2014/main" id="{5C0B4F66-2718-30C7-5550-F85060041D7C}"/>
              </a:ext>
            </a:extLst>
          </p:cNvPr>
          <p:cNvSpPr>
            <a:spLocks noGrp="1"/>
          </p:cNvSpPr>
          <p:nvPr>
            <p:ph sz="half" idx="1"/>
          </p:nvPr>
        </p:nvSpPr>
        <p:spPr>
          <a:xfrm>
            <a:off x="1841334" y="2321380"/>
            <a:ext cx="3658792" cy="3676136"/>
          </a:xfrm>
        </p:spPr>
        <p:txBody>
          <a:bodyPr>
            <a:normAutofit/>
          </a:bodyPr>
          <a:lstStyle/>
          <a:p>
            <a:r>
              <a:rPr lang="sv-SE" sz="2400" dirty="0"/>
              <a:t>Akut strukturell smärta</a:t>
            </a:r>
          </a:p>
          <a:p>
            <a:pPr marL="342900" lvl="1" indent="0">
              <a:buNone/>
            </a:pPr>
            <a:r>
              <a:rPr lang="sv-SE" sz="2400" dirty="0">
                <a:solidFill>
                  <a:srgbClr val="FF0000"/>
                </a:solidFill>
              </a:rPr>
              <a:t>MEDCINSK BEH</a:t>
            </a:r>
          </a:p>
          <a:p>
            <a:pPr marL="342900" lvl="1" indent="0">
              <a:buNone/>
            </a:pPr>
            <a:endParaRPr lang="sv-SE" baseline="30000" dirty="0">
              <a:solidFill>
                <a:srgbClr val="FF0000"/>
              </a:solidFill>
            </a:endParaRPr>
          </a:p>
          <a:p>
            <a:pPr marL="342900" lvl="1" indent="0">
              <a:buNone/>
            </a:pPr>
            <a:endParaRPr lang="sv-SE" sz="2400" baseline="30000" dirty="0">
              <a:solidFill>
                <a:srgbClr val="FF0000"/>
              </a:solidFill>
            </a:endParaRPr>
          </a:p>
          <a:p>
            <a:pPr marL="342900" lvl="1" indent="0">
              <a:buNone/>
            </a:pPr>
            <a:endParaRPr lang="sv-SE" sz="4800" baseline="30000" dirty="0">
              <a:solidFill>
                <a:srgbClr val="FF0000"/>
              </a:solidFill>
            </a:endParaRPr>
          </a:p>
          <a:p>
            <a:pPr marL="342900" lvl="1" indent="0">
              <a:buNone/>
            </a:pPr>
            <a:r>
              <a:rPr lang="sv-SE" sz="4800" b="1" baseline="30000" dirty="0">
                <a:solidFill>
                  <a:srgbClr val="FF0000"/>
                </a:solidFill>
              </a:rPr>
              <a:t>Led </a:t>
            </a:r>
          </a:p>
          <a:p>
            <a:pPr marL="342900" lvl="1" indent="0">
              <a:buNone/>
            </a:pPr>
            <a:r>
              <a:rPr lang="sv-SE" sz="4800" b="1" baseline="30000" dirty="0">
                <a:solidFill>
                  <a:srgbClr val="FF0000"/>
                </a:solidFill>
              </a:rPr>
              <a:t>Muskel </a:t>
            </a:r>
          </a:p>
          <a:p>
            <a:pPr marL="342900" lvl="1" indent="0">
              <a:buNone/>
            </a:pPr>
            <a:r>
              <a:rPr lang="sv-SE" sz="4800" b="1" baseline="30000" dirty="0">
                <a:solidFill>
                  <a:srgbClr val="FF0000"/>
                </a:solidFill>
              </a:rPr>
              <a:t>Nerv</a:t>
            </a:r>
          </a:p>
          <a:p>
            <a:pPr lvl="1"/>
            <a:endParaRPr lang="sv-SE" sz="2400" dirty="0"/>
          </a:p>
          <a:p>
            <a:pPr lvl="1"/>
            <a:endParaRPr lang="sv-SE" dirty="0"/>
          </a:p>
        </p:txBody>
      </p:sp>
      <p:sp>
        <p:nvSpPr>
          <p:cNvPr id="8" name="textruta 7">
            <a:extLst>
              <a:ext uri="{FF2B5EF4-FFF2-40B4-BE49-F238E27FC236}">
                <a16:creationId xmlns:a16="http://schemas.microsoft.com/office/drawing/2014/main" id="{9249B433-997F-C7B3-2312-A38CE873EF02}"/>
              </a:ext>
            </a:extLst>
          </p:cNvPr>
          <p:cNvSpPr txBox="1"/>
          <p:nvPr/>
        </p:nvSpPr>
        <p:spPr>
          <a:xfrm>
            <a:off x="4624329" y="3158047"/>
            <a:ext cx="1546683"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50" b="0" i="0" u="none" strike="noStrike" kern="1200" cap="none" spc="0" normalizeH="0" baseline="0" noProof="0" dirty="0">
                <a:ln>
                  <a:noFill/>
                </a:ln>
                <a:solidFill>
                  <a:prstClr val="white"/>
                </a:solidFill>
                <a:effectLst/>
                <a:uLnTx/>
                <a:uFillTx/>
                <a:latin typeface="Rockwell" panose="02060603020205020403"/>
                <a:ea typeface="+mn-ea"/>
                <a:cs typeface="+mn-cs"/>
              </a:rPr>
              <a:t>LÄKNG</a:t>
            </a:r>
          </a:p>
        </p:txBody>
      </p:sp>
      <p:sp>
        <p:nvSpPr>
          <p:cNvPr id="9" name="textruta 8">
            <a:extLst>
              <a:ext uri="{FF2B5EF4-FFF2-40B4-BE49-F238E27FC236}">
                <a16:creationId xmlns:a16="http://schemas.microsoft.com/office/drawing/2014/main" id="{433FAA78-2772-BDAC-D758-4ADC45316F92}"/>
              </a:ext>
            </a:extLst>
          </p:cNvPr>
          <p:cNvSpPr txBox="1"/>
          <p:nvPr/>
        </p:nvSpPr>
        <p:spPr>
          <a:xfrm>
            <a:off x="1848141" y="1193821"/>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AKUTSJUKVÅRDEN</a:t>
            </a:r>
          </a:p>
        </p:txBody>
      </p:sp>
      <p:cxnSp>
        <p:nvCxnSpPr>
          <p:cNvPr id="11" name="Rak pilkoppling 10">
            <a:extLst>
              <a:ext uri="{FF2B5EF4-FFF2-40B4-BE49-F238E27FC236}">
                <a16:creationId xmlns:a16="http://schemas.microsoft.com/office/drawing/2014/main" id="{3957DAC6-3036-E36D-D1C4-C3A768081A6E}"/>
              </a:ext>
            </a:extLst>
          </p:cNvPr>
          <p:cNvCxnSpPr/>
          <p:nvPr/>
        </p:nvCxnSpPr>
        <p:spPr>
          <a:xfrm>
            <a:off x="2753498" y="1043957"/>
            <a:ext cx="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A26E32BA-6A70-9992-0BD6-70B3630E6C3E}"/>
              </a:ext>
            </a:extLst>
          </p:cNvPr>
          <p:cNvSpPr txBox="1"/>
          <p:nvPr/>
        </p:nvSpPr>
        <p:spPr>
          <a:xfrm>
            <a:off x="6440212" y="1149877"/>
            <a:ext cx="33179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Rockwell" panose="02060603020205020403"/>
                <a:ea typeface="+mn-ea"/>
                <a:cs typeface="+mn-cs"/>
              </a:rPr>
              <a:t>PRIMÄRVÅRDEN</a:t>
            </a:r>
          </a:p>
        </p:txBody>
      </p:sp>
      <p:sp>
        <p:nvSpPr>
          <p:cNvPr id="14" name="Platshållare för innehåll 4">
            <a:extLst>
              <a:ext uri="{FF2B5EF4-FFF2-40B4-BE49-F238E27FC236}">
                <a16:creationId xmlns:a16="http://schemas.microsoft.com/office/drawing/2014/main" id="{A64DFB1A-540B-D72F-9923-C09968FFEE66}"/>
              </a:ext>
            </a:extLst>
          </p:cNvPr>
          <p:cNvSpPr>
            <a:spLocks noGrp="1"/>
          </p:cNvSpPr>
          <p:nvPr>
            <p:ph sz="half" idx="2"/>
          </p:nvPr>
        </p:nvSpPr>
        <p:spPr>
          <a:xfrm>
            <a:off x="6354963" y="2321380"/>
            <a:ext cx="3656408" cy="3626708"/>
          </a:xfrm>
        </p:spPr>
        <p:txBody>
          <a:bodyPr>
            <a:normAutofit/>
          </a:bodyPr>
          <a:lstStyle/>
          <a:p>
            <a:r>
              <a:rPr lang="sv-SE" sz="2400" dirty="0"/>
              <a:t>Långvarig smärta</a:t>
            </a:r>
          </a:p>
          <a:p>
            <a:pPr marL="342900" lvl="1" indent="0">
              <a:buNone/>
            </a:pPr>
            <a:r>
              <a:rPr lang="sv-SE" dirty="0">
                <a:solidFill>
                  <a:srgbClr val="FF0000"/>
                </a:solidFill>
              </a:rPr>
              <a:t>REHABILITERING</a:t>
            </a:r>
          </a:p>
          <a:p>
            <a:pPr marL="342900" lvl="1" indent="0">
              <a:buNone/>
            </a:pPr>
            <a:endParaRPr lang="sv-SE" baseline="30000" dirty="0">
              <a:solidFill>
                <a:srgbClr val="FF0000"/>
              </a:solidFill>
            </a:endParaRPr>
          </a:p>
          <a:p>
            <a:pPr marL="342900" lvl="1" indent="0">
              <a:buNone/>
            </a:pPr>
            <a:endParaRPr lang="sv-SE" sz="4800" b="1" baseline="30000" dirty="0">
              <a:solidFill>
                <a:srgbClr val="FF0000"/>
              </a:solidFill>
            </a:endParaRPr>
          </a:p>
          <a:p>
            <a:pPr marL="342900" lvl="1" indent="0">
              <a:buNone/>
            </a:pPr>
            <a:r>
              <a:rPr lang="sv-SE" sz="4800" b="1" baseline="30000" dirty="0">
                <a:solidFill>
                  <a:srgbClr val="FF0000"/>
                </a:solidFill>
              </a:rPr>
              <a:t>Grad av </a:t>
            </a:r>
            <a:r>
              <a:rPr lang="sv-SE" sz="4800" b="1" baseline="30000" dirty="0" err="1">
                <a:solidFill>
                  <a:srgbClr val="FF0000"/>
                </a:solidFill>
              </a:rPr>
              <a:t>Nociplastisk</a:t>
            </a:r>
            <a:r>
              <a:rPr lang="sv-SE" sz="4800" b="1" baseline="30000" dirty="0">
                <a:solidFill>
                  <a:srgbClr val="FF0000"/>
                </a:solidFill>
              </a:rPr>
              <a:t> smärta</a:t>
            </a:r>
          </a:p>
          <a:p>
            <a:pPr marL="257175" lvl="1" indent="0">
              <a:buNone/>
            </a:pPr>
            <a:endParaRPr lang="sv-SE" dirty="0"/>
          </a:p>
        </p:txBody>
      </p:sp>
      <p:sp>
        <p:nvSpPr>
          <p:cNvPr id="3" name="Pil: vänster-höger 2">
            <a:extLst>
              <a:ext uri="{FF2B5EF4-FFF2-40B4-BE49-F238E27FC236}">
                <a16:creationId xmlns:a16="http://schemas.microsoft.com/office/drawing/2014/main" id="{581FC0FB-AA99-3021-AC9D-756A78DEB12D}"/>
              </a:ext>
            </a:extLst>
          </p:cNvPr>
          <p:cNvSpPr/>
          <p:nvPr/>
        </p:nvSpPr>
        <p:spPr>
          <a:xfrm>
            <a:off x="4220533" y="3999245"/>
            <a:ext cx="2134430" cy="86810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431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331403"/>
            <a:ext cx="9649072" cy="5976664"/>
          </a:xfrm>
        </p:spPr>
        <p:txBody>
          <a:bodyPr>
            <a:normAutofit/>
          </a:bodyPr>
          <a:lstStyle/>
          <a:p>
            <a:pPr algn="ctr"/>
            <a:br>
              <a:rPr lang="sv-SE" sz="6000" dirty="0"/>
            </a:br>
            <a:r>
              <a:rPr lang="sv-SE" sz="6000" dirty="0"/>
              <a:t>Det är det som kallas </a:t>
            </a:r>
            <a:r>
              <a:rPr lang="sv-SE" sz="6000" dirty="0">
                <a:solidFill>
                  <a:srgbClr val="008F00"/>
                </a:solidFill>
              </a:rPr>
              <a:t>smärtanalys</a:t>
            </a:r>
            <a:br>
              <a:rPr lang="sv-SE" sz="6000" dirty="0">
                <a:solidFill>
                  <a:srgbClr val="008F00"/>
                </a:solidFill>
              </a:rPr>
            </a:br>
            <a:br>
              <a:rPr lang="sv-SE" sz="6000" dirty="0">
                <a:solidFill>
                  <a:srgbClr val="008F00"/>
                </a:solidFill>
              </a:rPr>
            </a:br>
            <a:r>
              <a:rPr lang="sv-SE" sz="2000" dirty="0"/>
              <a:t>OBS! VAS-skalan har ingen plats vid långvarig smärta!</a:t>
            </a:r>
            <a:endParaRPr lang="sv-SE" sz="6000" dirty="0"/>
          </a:p>
        </p:txBody>
      </p:sp>
    </p:spTree>
    <p:extLst>
      <p:ext uri="{BB962C8B-B14F-4D97-AF65-F5344CB8AC3E}">
        <p14:creationId xmlns:p14="http://schemas.microsoft.com/office/powerpoint/2010/main" val="219803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CD76-7F4C-4286-4770-BBBA152264AC}"/>
              </a:ext>
            </a:extLst>
          </p:cNvPr>
          <p:cNvSpPr>
            <a:spLocks noGrp="1"/>
          </p:cNvSpPr>
          <p:nvPr>
            <p:ph type="title"/>
          </p:nvPr>
        </p:nvSpPr>
        <p:spPr>
          <a:xfrm>
            <a:off x="838200" y="2512902"/>
            <a:ext cx="10515600" cy="1325563"/>
          </a:xfrm>
        </p:spPr>
        <p:txBody>
          <a:bodyPr>
            <a:normAutofit/>
          </a:bodyPr>
          <a:lstStyle/>
          <a:p>
            <a:r>
              <a:rPr lang="sv-SE" sz="8000" dirty="0"/>
              <a:t>Vad är </a:t>
            </a:r>
            <a:r>
              <a:rPr lang="sv-SE" sz="8000" dirty="0" err="1"/>
              <a:t>sensitisering</a:t>
            </a:r>
            <a:r>
              <a:rPr lang="sv-SE" sz="8000" dirty="0"/>
              <a:t>?</a:t>
            </a:r>
          </a:p>
        </p:txBody>
      </p:sp>
    </p:spTree>
    <p:extLst>
      <p:ext uri="{BB962C8B-B14F-4D97-AF65-F5344CB8AC3E}">
        <p14:creationId xmlns:p14="http://schemas.microsoft.com/office/powerpoint/2010/main" val="155344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A82E-2AF7-DB60-6F45-64675FEE1B7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D33320-9765-ACF0-39F0-D4C133088892}"/>
              </a:ext>
            </a:extLst>
          </p:cNvPr>
          <p:cNvSpPr>
            <a:spLocks noGrp="1"/>
          </p:cNvSpPr>
          <p:nvPr>
            <p:ph type="title"/>
          </p:nvPr>
        </p:nvSpPr>
        <p:spPr>
          <a:xfrm>
            <a:off x="838200" y="2512902"/>
            <a:ext cx="10515600" cy="1325563"/>
          </a:xfrm>
        </p:spPr>
        <p:txBody>
          <a:bodyPr>
            <a:normAutofit/>
          </a:bodyPr>
          <a:lstStyle/>
          <a:p>
            <a:r>
              <a:rPr lang="sv-SE" sz="8000" dirty="0"/>
              <a:t>Vad är </a:t>
            </a:r>
            <a:r>
              <a:rPr lang="sv-SE" sz="8000" dirty="0" err="1"/>
              <a:t>sensitisering</a:t>
            </a:r>
            <a:r>
              <a:rPr lang="sv-SE" sz="8000" dirty="0"/>
              <a:t>?</a:t>
            </a:r>
          </a:p>
        </p:txBody>
      </p:sp>
      <p:pic>
        <p:nvPicPr>
          <p:cNvPr id="4" name="Bildobjekt 3">
            <a:extLst>
              <a:ext uri="{FF2B5EF4-FFF2-40B4-BE49-F238E27FC236}">
                <a16:creationId xmlns:a16="http://schemas.microsoft.com/office/drawing/2014/main" id="{78CF83C8-AB49-D847-76A6-852710F570DE}"/>
              </a:ext>
            </a:extLst>
          </p:cNvPr>
          <p:cNvPicPr>
            <a:picLocks noChangeAspect="1"/>
          </p:cNvPicPr>
          <p:nvPr/>
        </p:nvPicPr>
        <p:blipFill>
          <a:blip r:embed="rId2">
            <a:alphaModFix amt="57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72131" y="1165501"/>
            <a:ext cx="9719869" cy="5345928"/>
          </a:xfrm>
          <a:prstGeom prst="rect">
            <a:avLst/>
          </a:prstGeom>
        </p:spPr>
      </p:pic>
    </p:spTree>
    <p:extLst>
      <p:ext uri="{BB962C8B-B14F-4D97-AF65-F5344CB8AC3E}">
        <p14:creationId xmlns:p14="http://schemas.microsoft.com/office/powerpoint/2010/main" val="217366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B53443-56FE-AF0E-8460-3A451BD5A152}"/>
              </a:ext>
            </a:extLst>
          </p:cNvPr>
          <p:cNvSpPr>
            <a:spLocks noGrp="1"/>
          </p:cNvSpPr>
          <p:nvPr>
            <p:ph type="title"/>
          </p:nvPr>
        </p:nvSpPr>
        <p:spPr/>
        <p:txBody>
          <a:bodyPr>
            <a:normAutofit/>
          </a:bodyPr>
          <a:lstStyle/>
          <a:p>
            <a:pPr algn="ctr"/>
            <a:r>
              <a:rPr lang="sv-SE" sz="4800" b="1" dirty="0" err="1"/>
              <a:t>Sensitisering</a:t>
            </a:r>
            <a:endParaRPr lang="sv-SE" sz="4800" b="1" dirty="0"/>
          </a:p>
        </p:txBody>
      </p:sp>
      <p:sp>
        <p:nvSpPr>
          <p:cNvPr id="3" name="Platshållare för innehåll 2">
            <a:extLst>
              <a:ext uri="{FF2B5EF4-FFF2-40B4-BE49-F238E27FC236}">
                <a16:creationId xmlns:a16="http://schemas.microsoft.com/office/drawing/2014/main" id="{2BED76CB-5D05-965B-32FA-9FC35F8EC714}"/>
              </a:ext>
            </a:extLst>
          </p:cNvPr>
          <p:cNvSpPr>
            <a:spLocks noGrp="1"/>
          </p:cNvSpPr>
          <p:nvPr>
            <p:ph idx="1"/>
          </p:nvPr>
        </p:nvSpPr>
        <p:spPr>
          <a:xfrm>
            <a:off x="202019" y="1825625"/>
            <a:ext cx="11685181" cy="4351338"/>
          </a:xfrm>
        </p:spPr>
        <p:txBody>
          <a:bodyPr>
            <a:normAutofit/>
          </a:bodyPr>
          <a:lstStyle/>
          <a:p>
            <a:r>
              <a:rPr lang="sv-SE" sz="4000" b="1" dirty="0" err="1"/>
              <a:t>Sensitisering</a:t>
            </a:r>
            <a:r>
              <a:rPr lang="sv-SE" sz="4000" b="1" dirty="0"/>
              <a:t> är en fysiologisk mekanism där </a:t>
            </a:r>
          </a:p>
          <a:p>
            <a:pPr marL="0" indent="0">
              <a:buNone/>
            </a:pPr>
            <a:r>
              <a:rPr lang="sv-SE" sz="4000" b="1" dirty="0"/>
              <a:t>smärtkänsligheten ökar i det </a:t>
            </a:r>
            <a:r>
              <a:rPr lang="sv-SE" sz="4000" b="1" dirty="0">
                <a:solidFill>
                  <a:srgbClr val="FF0000"/>
                </a:solidFill>
              </a:rPr>
              <a:t>perifera och centrala nervsystemet</a:t>
            </a:r>
            <a:r>
              <a:rPr lang="sv-SE" sz="4000" b="1" dirty="0"/>
              <a:t>, vilket kan leda till långvarig och överdriven smärta.</a:t>
            </a:r>
          </a:p>
          <a:p>
            <a:pPr marL="0" indent="0">
              <a:buNone/>
            </a:pPr>
            <a:endParaRPr lang="sv-SE" sz="4000" b="1" dirty="0"/>
          </a:p>
          <a:p>
            <a:pPr marL="0" indent="0">
              <a:buNone/>
            </a:pPr>
            <a:r>
              <a:rPr lang="sv-SE" sz="4000" b="1" dirty="0"/>
              <a:t>                                           </a:t>
            </a:r>
            <a:endParaRPr lang="sv-SE" sz="4000" b="1" dirty="0">
              <a:solidFill>
                <a:srgbClr val="FF0000"/>
              </a:solidFill>
            </a:endParaRPr>
          </a:p>
          <a:p>
            <a:pPr marL="0" indent="0">
              <a:buNone/>
            </a:pPr>
            <a:endParaRPr lang="sv-SE" dirty="0"/>
          </a:p>
        </p:txBody>
      </p:sp>
    </p:spTree>
    <p:extLst>
      <p:ext uri="{BB962C8B-B14F-4D97-AF65-F5344CB8AC3E}">
        <p14:creationId xmlns:p14="http://schemas.microsoft.com/office/powerpoint/2010/main" val="3264516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83B9C-C3B8-2A03-D58F-5F1C4FBFD44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02782BE-7D1E-1FA2-B3A7-B9BE2E96E90F}"/>
              </a:ext>
            </a:extLst>
          </p:cNvPr>
          <p:cNvSpPr>
            <a:spLocks noGrp="1"/>
          </p:cNvSpPr>
          <p:nvPr>
            <p:ph type="title"/>
          </p:nvPr>
        </p:nvSpPr>
        <p:spPr/>
        <p:txBody>
          <a:bodyPr>
            <a:normAutofit/>
          </a:bodyPr>
          <a:lstStyle/>
          <a:p>
            <a:pPr algn="ctr"/>
            <a:r>
              <a:rPr lang="sv-SE" sz="4800" b="1" dirty="0" err="1"/>
              <a:t>Sensitisering</a:t>
            </a:r>
            <a:endParaRPr lang="sv-SE" sz="4800" b="1" dirty="0"/>
          </a:p>
        </p:txBody>
      </p:sp>
      <p:sp>
        <p:nvSpPr>
          <p:cNvPr id="3" name="Platshållare för innehåll 2">
            <a:extLst>
              <a:ext uri="{FF2B5EF4-FFF2-40B4-BE49-F238E27FC236}">
                <a16:creationId xmlns:a16="http://schemas.microsoft.com/office/drawing/2014/main" id="{41DBD637-9EB0-9AD4-3FE7-3BF0273483F4}"/>
              </a:ext>
            </a:extLst>
          </p:cNvPr>
          <p:cNvSpPr>
            <a:spLocks noGrp="1"/>
          </p:cNvSpPr>
          <p:nvPr>
            <p:ph idx="1"/>
          </p:nvPr>
        </p:nvSpPr>
        <p:spPr>
          <a:xfrm>
            <a:off x="202019" y="1456660"/>
            <a:ext cx="11685181" cy="5528931"/>
          </a:xfrm>
        </p:spPr>
        <p:txBody>
          <a:bodyPr>
            <a:normAutofit lnSpcReduction="10000"/>
          </a:bodyPr>
          <a:lstStyle/>
          <a:p>
            <a:r>
              <a:rPr lang="sv-SE" sz="4000" b="1" dirty="0" err="1"/>
              <a:t>Sensitisering</a:t>
            </a:r>
            <a:r>
              <a:rPr lang="sv-SE" sz="4000" b="1" dirty="0"/>
              <a:t> är en fysiologisk mekanism där </a:t>
            </a:r>
          </a:p>
          <a:p>
            <a:pPr marL="0" indent="0">
              <a:buNone/>
            </a:pPr>
            <a:r>
              <a:rPr lang="sv-SE" sz="4000" b="1" dirty="0"/>
              <a:t>smärtkänsligheten ökar i det </a:t>
            </a:r>
            <a:r>
              <a:rPr lang="sv-SE" sz="4000" b="1" dirty="0">
                <a:solidFill>
                  <a:srgbClr val="FF0000"/>
                </a:solidFill>
              </a:rPr>
              <a:t>perifera och centrala nervsystemet</a:t>
            </a:r>
            <a:r>
              <a:rPr lang="sv-SE" sz="4000" b="1" dirty="0"/>
              <a:t>, vilket kan leda till långvarig och överdriven smärta.</a:t>
            </a:r>
          </a:p>
          <a:p>
            <a:pPr marL="0" indent="0">
              <a:buNone/>
            </a:pPr>
            <a:endParaRPr lang="sv-SE" sz="4000" b="1" dirty="0"/>
          </a:p>
          <a:p>
            <a:pPr marL="0" indent="0">
              <a:buNone/>
            </a:pPr>
            <a:r>
              <a:rPr lang="sv-SE" sz="4000" b="1" dirty="0"/>
              <a:t>                                            </a:t>
            </a:r>
            <a:r>
              <a:rPr lang="sv-SE" sz="9500" b="1" dirty="0"/>
              <a:t> =</a:t>
            </a:r>
          </a:p>
          <a:p>
            <a:pPr marL="0" indent="0">
              <a:buNone/>
            </a:pPr>
            <a:endParaRPr lang="sv-SE" sz="4000" b="1" dirty="0"/>
          </a:p>
          <a:p>
            <a:pPr marL="0" indent="0">
              <a:buNone/>
            </a:pPr>
            <a:r>
              <a:rPr lang="sv-SE" sz="4000" b="1" dirty="0"/>
              <a:t>Utveckling av </a:t>
            </a:r>
            <a:r>
              <a:rPr lang="sv-SE" sz="4000" b="1" dirty="0">
                <a:solidFill>
                  <a:srgbClr val="FF0000"/>
                </a:solidFill>
              </a:rPr>
              <a:t>NOCIPLASTISK SMÄRTA</a:t>
            </a:r>
          </a:p>
          <a:p>
            <a:pPr marL="0" indent="0">
              <a:buNone/>
            </a:pPr>
            <a:endParaRPr lang="sv-SE" dirty="0"/>
          </a:p>
        </p:txBody>
      </p:sp>
    </p:spTree>
    <p:extLst>
      <p:ext uri="{BB962C8B-B14F-4D97-AF65-F5344CB8AC3E}">
        <p14:creationId xmlns:p14="http://schemas.microsoft.com/office/powerpoint/2010/main" val="363996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9E3A490-4F7D-A7B2-21EE-695F432C49A0}"/>
              </a:ext>
            </a:extLst>
          </p:cNvPr>
          <p:cNvSpPr>
            <a:spLocks noGrp="1"/>
          </p:cNvSpPr>
          <p:nvPr>
            <p:ph type="title"/>
          </p:nvPr>
        </p:nvSpPr>
        <p:spPr/>
        <p:txBody>
          <a:bodyPr/>
          <a:lstStyle/>
          <a:p>
            <a:endParaRPr lang="sv-SE"/>
          </a:p>
        </p:txBody>
      </p:sp>
      <p:pic>
        <p:nvPicPr>
          <p:cNvPr id="1026" name="Picture 2" descr="PPT - Smärta PowerPoint Presentation - ID:2207655">
            <a:extLst>
              <a:ext uri="{FF2B5EF4-FFF2-40B4-BE49-F238E27FC236}">
                <a16:creationId xmlns:a16="http://schemas.microsoft.com/office/drawing/2014/main" id="{D4C44CD8-4A8C-BE74-B0A2-1651CCD8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114300"/>
            <a:ext cx="6883400" cy="670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8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FD4C8-A547-2714-96E7-0131CBD9868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3A87E5EE-FC67-4172-E8C9-215791302989}"/>
              </a:ext>
            </a:extLst>
          </p:cNvPr>
          <p:cNvSpPr>
            <a:spLocks noGrp="1"/>
          </p:cNvSpPr>
          <p:nvPr>
            <p:ph type="title"/>
          </p:nvPr>
        </p:nvSpPr>
        <p:spPr/>
        <p:txBody>
          <a:bodyPr/>
          <a:lstStyle/>
          <a:p>
            <a:endParaRPr lang="sv-SE"/>
          </a:p>
        </p:txBody>
      </p:sp>
      <p:pic>
        <p:nvPicPr>
          <p:cNvPr id="1026" name="Picture 2" descr="PPT - Smärta PowerPoint Presentation - ID:2207655">
            <a:extLst>
              <a:ext uri="{FF2B5EF4-FFF2-40B4-BE49-F238E27FC236}">
                <a16:creationId xmlns:a16="http://schemas.microsoft.com/office/drawing/2014/main" id="{4C038112-BFFA-766C-223F-E507E91B5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114300"/>
            <a:ext cx="6883400" cy="6701890"/>
          </a:xfrm>
          <a:prstGeom prst="rect">
            <a:avLst/>
          </a:prstGeom>
          <a:noFill/>
          <a:extLst>
            <a:ext uri="{909E8E84-426E-40DD-AFC4-6F175D3DCCD1}">
              <a14:hiddenFill xmlns:a14="http://schemas.microsoft.com/office/drawing/2010/main">
                <a:solidFill>
                  <a:srgbClr val="FFFFFF"/>
                </a:solidFill>
              </a14:hiddenFill>
            </a:ext>
          </a:extLst>
        </p:spPr>
      </p:pic>
      <p:sp>
        <p:nvSpPr>
          <p:cNvPr id="2" name="Pil: vänster 1">
            <a:extLst>
              <a:ext uri="{FF2B5EF4-FFF2-40B4-BE49-F238E27FC236}">
                <a16:creationId xmlns:a16="http://schemas.microsoft.com/office/drawing/2014/main" id="{E7531195-C950-59F5-056D-68FA694D5E12}"/>
              </a:ext>
            </a:extLst>
          </p:cNvPr>
          <p:cNvSpPr/>
          <p:nvPr/>
        </p:nvSpPr>
        <p:spPr>
          <a:xfrm>
            <a:off x="9590567" y="4529470"/>
            <a:ext cx="1967023" cy="92503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7240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37A6B8-D17C-42A9-2472-B5F9C80B3632}"/>
              </a:ext>
            </a:extLst>
          </p:cNvPr>
          <p:cNvSpPr>
            <a:spLocks noGrp="1"/>
          </p:cNvSpPr>
          <p:nvPr>
            <p:ph type="title"/>
          </p:nvPr>
        </p:nvSpPr>
        <p:spPr/>
        <p:txBody>
          <a:bodyPr/>
          <a:lstStyle/>
          <a:p>
            <a:r>
              <a:rPr lang="sv-SE" b="1" u="sng" dirty="0"/>
              <a:t>Kurs undersökningsteknik och smärtanalys</a:t>
            </a:r>
          </a:p>
        </p:txBody>
      </p:sp>
      <p:sp>
        <p:nvSpPr>
          <p:cNvPr id="3" name="Platshållare för innehåll 2">
            <a:extLst>
              <a:ext uri="{FF2B5EF4-FFF2-40B4-BE49-F238E27FC236}">
                <a16:creationId xmlns:a16="http://schemas.microsoft.com/office/drawing/2014/main" id="{D818D186-2FA6-E188-C52F-EF80A8B7CAAC}"/>
              </a:ext>
            </a:extLst>
          </p:cNvPr>
          <p:cNvSpPr>
            <a:spLocks noGrp="1"/>
          </p:cNvSpPr>
          <p:nvPr>
            <p:ph idx="1"/>
          </p:nvPr>
        </p:nvSpPr>
        <p:spPr/>
        <p:txBody>
          <a:bodyPr>
            <a:normAutofit/>
          </a:bodyPr>
          <a:lstStyle/>
          <a:p>
            <a:r>
              <a:rPr lang="sv-SE" sz="3200" b="1" dirty="0">
                <a:solidFill>
                  <a:srgbClr val="FF0000"/>
                </a:solidFill>
              </a:rPr>
              <a:t>Utbildningen kommer att erbjudas vid följande datum:</a:t>
            </a:r>
          </a:p>
          <a:p>
            <a:endParaRPr lang="sv-SE" b="1" dirty="0"/>
          </a:p>
          <a:p>
            <a:pPr marL="0" indent="0">
              <a:buNone/>
            </a:pPr>
            <a:endParaRPr lang="sv-SE" dirty="0"/>
          </a:p>
          <a:p>
            <a:r>
              <a:rPr lang="sv-SE" b="1" dirty="0"/>
              <a:t>Kurs 1:</a:t>
            </a:r>
            <a:endParaRPr lang="sv-SE" dirty="0"/>
          </a:p>
          <a:p>
            <a:r>
              <a:rPr lang="sv-SE" dirty="0"/>
              <a:t>Våren 4/3, 15/4, samt höstens tillfällen 16/9, 14/10 samt 25/11</a:t>
            </a:r>
          </a:p>
          <a:p>
            <a:pPr marL="0" indent="0">
              <a:buNone/>
            </a:pPr>
            <a:endParaRPr lang="sv-SE" dirty="0"/>
          </a:p>
          <a:p>
            <a:r>
              <a:rPr lang="sv-SE" b="1" dirty="0"/>
              <a:t>Kurs 2: </a:t>
            </a:r>
            <a:endParaRPr lang="sv-SE" dirty="0"/>
          </a:p>
          <a:p>
            <a:r>
              <a:rPr lang="sv-SE" dirty="0"/>
              <a:t>Våren 5/3,16/4 samt höstens tillfällen 17/9, 15/10 samt 26/11</a:t>
            </a:r>
          </a:p>
          <a:p>
            <a:endParaRPr lang="sv-SE" dirty="0"/>
          </a:p>
        </p:txBody>
      </p:sp>
    </p:spTree>
    <p:extLst>
      <p:ext uri="{BB962C8B-B14F-4D97-AF65-F5344CB8AC3E}">
        <p14:creationId xmlns:p14="http://schemas.microsoft.com/office/powerpoint/2010/main" val="5782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01C01-E18F-85D3-5D82-7D9981C7FDF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103E07A4-7C9F-9AB0-5FF8-AC3C55171B96}"/>
              </a:ext>
            </a:extLst>
          </p:cNvPr>
          <p:cNvSpPr>
            <a:spLocks noGrp="1"/>
          </p:cNvSpPr>
          <p:nvPr>
            <p:ph type="title"/>
          </p:nvPr>
        </p:nvSpPr>
        <p:spPr/>
        <p:txBody>
          <a:bodyPr/>
          <a:lstStyle/>
          <a:p>
            <a:endParaRPr lang="sv-SE"/>
          </a:p>
        </p:txBody>
      </p:sp>
      <p:pic>
        <p:nvPicPr>
          <p:cNvPr id="1026" name="Picture 2" descr="PPT - Smärta PowerPoint Presentation - ID:2207655">
            <a:extLst>
              <a:ext uri="{FF2B5EF4-FFF2-40B4-BE49-F238E27FC236}">
                <a16:creationId xmlns:a16="http://schemas.microsoft.com/office/drawing/2014/main" id="{04688418-C328-19AB-700A-106CD3025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114300"/>
            <a:ext cx="6883400" cy="6701890"/>
          </a:xfrm>
          <a:prstGeom prst="rect">
            <a:avLst/>
          </a:prstGeom>
          <a:noFill/>
          <a:extLst>
            <a:ext uri="{909E8E84-426E-40DD-AFC4-6F175D3DCCD1}">
              <a14:hiddenFill xmlns:a14="http://schemas.microsoft.com/office/drawing/2010/main">
                <a:solidFill>
                  <a:srgbClr val="FFFFFF"/>
                </a:solidFill>
              </a14:hiddenFill>
            </a:ext>
          </a:extLst>
        </p:spPr>
      </p:pic>
      <p:sp>
        <p:nvSpPr>
          <p:cNvPr id="2" name="Pil: vänster 1">
            <a:extLst>
              <a:ext uri="{FF2B5EF4-FFF2-40B4-BE49-F238E27FC236}">
                <a16:creationId xmlns:a16="http://schemas.microsoft.com/office/drawing/2014/main" id="{C97D97D7-CEE7-69E5-F45F-FB27EBD6A6D4}"/>
              </a:ext>
            </a:extLst>
          </p:cNvPr>
          <p:cNvSpPr/>
          <p:nvPr/>
        </p:nvSpPr>
        <p:spPr>
          <a:xfrm>
            <a:off x="9480303" y="1799111"/>
            <a:ext cx="2228768" cy="96190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06189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4A157-2FF6-A5AA-FD33-3481CBEA495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59EBEA8-82DC-FA7D-314C-0614BB412997}"/>
              </a:ext>
            </a:extLst>
          </p:cNvPr>
          <p:cNvSpPr>
            <a:spLocks noGrp="1"/>
          </p:cNvSpPr>
          <p:nvPr>
            <p:ph type="title"/>
          </p:nvPr>
        </p:nvSpPr>
        <p:spPr/>
        <p:txBody>
          <a:bodyPr/>
          <a:lstStyle/>
          <a:p>
            <a:endParaRPr lang="sv-SE"/>
          </a:p>
        </p:txBody>
      </p:sp>
      <p:pic>
        <p:nvPicPr>
          <p:cNvPr id="1026" name="Picture 2" descr="PPT - Smärta PowerPoint Presentation - ID:2207655">
            <a:extLst>
              <a:ext uri="{FF2B5EF4-FFF2-40B4-BE49-F238E27FC236}">
                <a16:creationId xmlns:a16="http://schemas.microsoft.com/office/drawing/2014/main" id="{3C611754-456F-3300-ED10-D6A78774E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114300"/>
            <a:ext cx="6883400" cy="6701890"/>
          </a:xfrm>
          <a:prstGeom prst="rect">
            <a:avLst/>
          </a:prstGeom>
          <a:noFill/>
          <a:extLst>
            <a:ext uri="{909E8E84-426E-40DD-AFC4-6F175D3DCCD1}">
              <a14:hiddenFill xmlns:a14="http://schemas.microsoft.com/office/drawing/2010/main">
                <a:solidFill>
                  <a:srgbClr val="FFFFFF"/>
                </a:solidFill>
              </a14:hiddenFill>
            </a:ext>
          </a:extLst>
        </p:spPr>
      </p:pic>
      <p:sp>
        <p:nvSpPr>
          <p:cNvPr id="2" name="Pil: vänster 1">
            <a:extLst>
              <a:ext uri="{FF2B5EF4-FFF2-40B4-BE49-F238E27FC236}">
                <a16:creationId xmlns:a16="http://schemas.microsoft.com/office/drawing/2014/main" id="{9615600A-A8C7-3021-DA3A-8B120F9C980E}"/>
              </a:ext>
            </a:extLst>
          </p:cNvPr>
          <p:cNvSpPr/>
          <p:nvPr/>
        </p:nvSpPr>
        <p:spPr>
          <a:xfrm>
            <a:off x="8835242" y="365125"/>
            <a:ext cx="2213758" cy="774906"/>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933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13DE264-2E71-DF89-DFF3-6CE8F133F7FA}"/>
              </a:ext>
            </a:extLst>
          </p:cNvPr>
          <p:cNvSpPr txBox="1">
            <a:spLocks/>
          </p:cNvSpPr>
          <p:nvPr/>
        </p:nvSpPr>
        <p:spPr>
          <a:xfrm>
            <a:off x="529441" y="1909690"/>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6600" dirty="0"/>
              <a:t>Patienten säger </a:t>
            </a:r>
            <a:r>
              <a:rPr lang="sv-SE" sz="6600" dirty="0">
                <a:solidFill>
                  <a:srgbClr val="FF0000"/>
                </a:solidFill>
              </a:rPr>
              <a:t>”Jag har ont…”</a:t>
            </a:r>
          </a:p>
        </p:txBody>
      </p:sp>
    </p:spTree>
    <p:extLst>
      <p:ext uri="{BB962C8B-B14F-4D97-AF65-F5344CB8AC3E}">
        <p14:creationId xmlns:p14="http://schemas.microsoft.com/office/powerpoint/2010/main" val="3199783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6DADF-01F6-40CC-9C9F-2D752CE3859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87E1CA9-82EB-FE0C-174F-A5CCFC7896F0}"/>
              </a:ext>
            </a:extLst>
          </p:cNvPr>
          <p:cNvSpPr>
            <a:spLocks noGrp="1"/>
          </p:cNvSpPr>
          <p:nvPr>
            <p:ph type="title"/>
          </p:nvPr>
        </p:nvSpPr>
        <p:spPr/>
        <p:txBody>
          <a:bodyPr/>
          <a:lstStyle/>
          <a:p>
            <a:endParaRPr lang="sv-SE" dirty="0"/>
          </a:p>
        </p:txBody>
      </p:sp>
      <p:sp>
        <p:nvSpPr>
          <p:cNvPr id="5" name="Platshållare för innehåll 4">
            <a:extLst>
              <a:ext uri="{FF2B5EF4-FFF2-40B4-BE49-F238E27FC236}">
                <a16:creationId xmlns:a16="http://schemas.microsoft.com/office/drawing/2014/main" id="{8B56300B-64E4-11C1-D0D6-935C8175E995}"/>
              </a:ext>
            </a:extLst>
          </p:cNvPr>
          <p:cNvSpPr>
            <a:spLocks noGrp="1"/>
          </p:cNvSpPr>
          <p:nvPr>
            <p:ph idx="1"/>
          </p:nvPr>
        </p:nvSpPr>
        <p:spPr>
          <a:xfrm>
            <a:off x="838199" y="2594343"/>
            <a:ext cx="11038367" cy="3582619"/>
          </a:xfrm>
        </p:spPr>
        <p:txBody>
          <a:bodyPr/>
          <a:lstStyle/>
          <a:p>
            <a:r>
              <a:rPr lang="sv-SE" sz="4400" dirty="0">
                <a:solidFill>
                  <a:srgbClr val="FFC000"/>
                </a:solidFill>
              </a:rPr>
              <a:t>3 frågor är centrala:	</a:t>
            </a:r>
          </a:p>
          <a:p>
            <a:pPr lvl="1"/>
            <a:r>
              <a:rPr lang="sv-SE" sz="3600" dirty="0"/>
              <a:t>Hur länge har du haft ont?				    </a:t>
            </a:r>
            <a:r>
              <a:rPr lang="sv-SE" sz="3600" dirty="0">
                <a:solidFill>
                  <a:srgbClr val="FF0000"/>
                </a:solidFill>
              </a:rPr>
              <a:t>NÄR</a:t>
            </a:r>
          </a:p>
          <a:p>
            <a:pPr lvl="1"/>
            <a:r>
              <a:rPr lang="sv-SE" sz="3600" dirty="0"/>
              <a:t>Hur stor del av kroppen smärtar?		              </a:t>
            </a:r>
            <a:r>
              <a:rPr lang="sv-SE" sz="3600" dirty="0">
                <a:solidFill>
                  <a:srgbClr val="FF0000"/>
                </a:solidFill>
              </a:rPr>
              <a:t>VAR</a:t>
            </a:r>
          </a:p>
          <a:p>
            <a:pPr lvl="1"/>
            <a:r>
              <a:rPr lang="sv-SE" sz="3600" dirty="0"/>
              <a:t>Är smärtan lokal eller föreligger utstrålning      </a:t>
            </a:r>
            <a:r>
              <a:rPr lang="sv-SE" sz="3600" dirty="0">
                <a:solidFill>
                  <a:srgbClr val="FF0000"/>
                </a:solidFill>
              </a:rPr>
              <a:t>HUR</a:t>
            </a:r>
          </a:p>
        </p:txBody>
      </p:sp>
      <p:sp>
        <p:nvSpPr>
          <p:cNvPr id="3" name="Rubrik 1">
            <a:extLst>
              <a:ext uri="{FF2B5EF4-FFF2-40B4-BE49-F238E27FC236}">
                <a16:creationId xmlns:a16="http://schemas.microsoft.com/office/drawing/2014/main" id="{C49521FC-3016-757C-C907-FD49E6ECA39A}"/>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Patienten säger ”Jag har ont…”</a:t>
            </a:r>
          </a:p>
        </p:txBody>
      </p:sp>
    </p:spTree>
    <p:extLst>
      <p:ext uri="{BB962C8B-B14F-4D97-AF65-F5344CB8AC3E}">
        <p14:creationId xmlns:p14="http://schemas.microsoft.com/office/powerpoint/2010/main" val="452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C77E8-EA08-6E14-1D4D-09FE8CD9EE7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E57502D-1FBD-76CB-E68E-D34ED70CD6D0}"/>
              </a:ext>
            </a:extLst>
          </p:cNvPr>
          <p:cNvSpPr>
            <a:spLocks noGrp="1"/>
          </p:cNvSpPr>
          <p:nvPr>
            <p:ph type="title"/>
          </p:nvPr>
        </p:nvSpPr>
        <p:spPr/>
        <p:txBody>
          <a:bodyPr>
            <a:normAutofit/>
          </a:bodyPr>
          <a:lstStyle/>
          <a:p>
            <a:endParaRPr lang="sv-SE" dirty="0">
              <a:solidFill>
                <a:srgbClr val="FFC000"/>
              </a:solidFill>
            </a:endParaRPr>
          </a:p>
        </p:txBody>
      </p:sp>
      <p:sp>
        <p:nvSpPr>
          <p:cNvPr id="3" name="Platshållare för innehåll 2">
            <a:extLst>
              <a:ext uri="{FF2B5EF4-FFF2-40B4-BE49-F238E27FC236}">
                <a16:creationId xmlns:a16="http://schemas.microsoft.com/office/drawing/2014/main" id="{1A35C08A-2AEC-D81E-6C86-1C22699C84A6}"/>
              </a:ext>
            </a:extLst>
          </p:cNvPr>
          <p:cNvSpPr>
            <a:spLocks noGrp="1"/>
          </p:cNvSpPr>
          <p:nvPr>
            <p:ph idx="1"/>
          </p:nvPr>
        </p:nvSpPr>
        <p:spPr>
          <a:xfrm>
            <a:off x="838200" y="1825624"/>
            <a:ext cx="10515600" cy="5032375"/>
          </a:xfrm>
        </p:spPr>
        <p:txBody>
          <a:bodyPr/>
          <a:lstStyle/>
          <a:p>
            <a:r>
              <a:rPr lang="sv-SE" dirty="0">
                <a:solidFill>
                  <a:srgbClr val="FF0000"/>
                </a:solidFill>
              </a:rPr>
              <a:t>AKUT SMÄRTA </a:t>
            </a:r>
            <a:r>
              <a:rPr lang="sv-SE" dirty="0"/>
              <a:t>&lt; 3 mån. (</a:t>
            </a:r>
            <a:r>
              <a:rPr lang="sv-SE" dirty="0" err="1"/>
              <a:t>eg</a:t>
            </a:r>
            <a:r>
              <a:rPr lang="sv-SE" dirty="0"/>
              <a:t> mera än varannan dag men mindre än 3 månader)</a:t>
            </a:r>
          </a:p>
          <a:p>
            <a:r>
              <a:rPr lang="sv-SE" dirty="0">
                <a:solidFill>
                  <a:srgbClr val="FF0000"/>
                </a:solidFill>
              </a:rPr>
              <a:t>LÅNGVARIG SMÄRTA </a:t>
            </a:r>
            <a:r>
              <a:rPr lang="sv-SE" dirty="0"/>
              <a:t>&gt; 3 mån. (</a:t>
            </a:r>
            <a:r>
              <a:rPr lang="sv-SE" dirty="0" err="1"/>
              <a:t>eg</a:t>
            </a:r>
            <a:r>
              <a:rPr lang="sv-SE" dirty="0"/>
              <a:t> mera än varannan dag i mera än 3 månader)</a:t>
            </a:r>
            <a:endParaRPr lang="sv-SE" b="1" dirty="0"/>
          </a:p>
          <a:p>
            <a:pPr lvl="1"/>
            <a:r>
              <a:rPr lang="sv-SE" sz="2800" dirty="0"/>
              <a:t>Ju längre ett smärttillstånd förekommer i kombination med </a:t>
            </a:r>
            <a:r>
              <a:rPr lang="sv-SE" sz="2800" dirty="0" err="1"/>
              <a:t>stressorer</a:t>
            </a:r>
            <a:r>
              <a:rPr lang="sv-SE" sz="2800" dirty="0"/>
              <a:t>, rädsla, osäkerhet om prognos, katastroftankar och undvikande som </a:t>
            </a:r>
            <a:r>
              <a:rPr lang="sv-SE" sz="2800" dirty="0" err="1"/>
              <a:t>coping</a:t>
            </a:r>
            <a:r>
              <a:rPr lang="sv-SE" sz="2800" dirty="0"/>
              <a:t>, ökar risken för tidig </a:t>
            </a:r>
            <a:r>
              <a:rPr lang="sv-SE" sz="2800" dirty="0" err="1">
                <a:solidFill>
                  <a:srgbClr val="FF0000"/>
                </a:solidFill>
              </a:rPr>
              <a:t>sensitisering</a:t>
            </a:r>
            <a:r>
              <a:rPr lang="sv-SE" sz="2800" dirty="0"/>
              <a:t> och övergång till </a:t>
            </a:r>
            <a:r>
              <a:rPr lang="sv-SE" sz="2800" b="1" dirty="0" err="1">
                <a:solidFill>
                  <a:srgbClr val="FF0000"/>
                </a:solidFill>
              </a:rPr>
              <a:t>Nociplastisk</a:t>
            </a:r>
            <a:r>
              <a:rPr lang="sv-SE" sz="2800" b="1" dirty="0">
                <a:solidFill>
                  <a:srgbClr val="FF0000"/>
                </a:solidFill>
              </a:rPr>
              <a:t> smärta.</a:t>
            </a:r>
            <a:endParaRPr lang="sv-SE" sz="2800" dirty="0">
              <a:solidFill>
                <a:srgbClr val="FF0000"/>
              </a:solidFill>
            </a:endParaRPr>
          </a:p>
          <a:p>
            <a:pPr marL="457200" lvl="1" indent="0">
              <a:buNone/>
            </a:pPr>
            <a:endParaRPr lang="sv-SE" dirty="0"/>
          </a:p>
          <a:p>
            <a:pPr lvl="1"/>
            <a:endParaRPr lang="sv-SE" dirty="0"/>
          </a:p>
        </p:txBody>
      </p:sp>
      <p:sp>
        <p:nvSpPr>
          <p:cNvPr id="6" name="Rubrik 1">
            <a:extLst>
              <a:ext uri="{FF2B5EF4-FFF2-40B4-BE49-F238E27FC236}">
                <a16:creationId xmlns:a16="http://schemas.microsoft.com/office/drawing/2014/main" id="{5EEA08B0-0A3C-841D-65A1-F05C43E349BC}"/>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rgbClr val="FF0000"/>
                </a:solidFill>
              </a:rPr>
              <a:t>NÄR</a:t>
            </a:r>
            <a:r>
              <a:rPr lang="sv-SE" dirty="0"/>
              <a:t>: Hur länge har du haft ont?</a:t>
            </a:r>
          </a:p>
        </p:txBody>
      </p:sp>
    </p:spTree>
    <p:extLst>
      <p:ext uri="{BB962C8B-B14F-4D97-AF65-F5344CB8AC3E}">
        <p14:creationId xmlns:p14="http://schemas.microsoft.com/office/powerpoint/2010/main" val="35666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5BA20A-453D-5448-4D1C-28FFC5F4E5E0}"/>
              </a:ext>
            </a:extLst>
          </p:cNvPr>
          <p:cNvSpPr>
            <a:spLocks noGrp="1"/>
          </p:cNvSpPr>
          <p:nvPr>
            <p:ph type="title"/>
          </p:nvPr>
        </p:nvSpPr>
        <p:spPr>
          <a:xfrm>
            <a:off x="838200" y="187768"/>
            <a:ext cx="10379149" cy="928651"/>
          </a:xfrm>
        </p:spPr>
        <p:txBody>
          <a:bodyPr/>
          <a:lstStyle/>
          <a:p>
            <a:r>
              <a:rPr lang="sv-SE" dirty="0">
                <a:solidFill>
                  <a:srgbClr val="FF0000"/>
                </a:solidFill>
              </a:rPr>
              <a:t>VAR</a:t>
            </a:r>
            <a:r>
              <a:rPr lang="sv-SE" dirty="0"/>
              <a:t>: Hur stor del av kroppen smärtar?</a:t>
            </a:r>
          </a:p>
        </p:txBody>
      </p:sp>
      <p:sp>
        <p:nvSpPr>
          <p:cNvPr id="3" name="Platshållare för innehåll 2">
            <a:extLst>
              <a:ext uri="{FF2B5EF4-FFF2-40B4-BE49-F238E27FC236}">
                <a16:creationId xmlns:a16="http://schemas.microsoft.com/office/drawing/2014/main" id="{E96747A8-EB17-48A2-5845-FBA062333C09}"/>
              </a:ext>
            </a:extLst>
          </p:cNvPr>
          <p:cNvSpPr>
            <a:spLocks noGrp="1"/>
          </p:cNvSpPr>
          <p:nvPr>
            <p:ph idx="1"/>
          </p:nvPr>
        </p:nvSpPr>
        <p:spPr>
          <a:xfrm>
            <a:off x="138223" y="1573619"/>
            <a:ext cx="6683026" cy="4919256"/>
          </a:xfrm>
        </p:spPr>
        <p:txBody>
          <a:bodyPr/>
          <a:lstStyle/>
          <a:p>
            <a:pPr lvl="1"/>
            <a:r>
              <a:rPr lang="sv-SE" sz="3200" dirty="0"/>
              <a:t>Smärta inom en </a:t>
            </a:r>
            <a:r>
              <a:rPr lang="sv-SE" sz="3200" dirty="0" err="1"/>
              <a:t>quadrant</a:t>
            </a:r>
            <a:r>
              <a:rPr lang="sv-SE" sz="3200" dirty="0"/>
              <a:t>:</a:t>
            </a:r>
            <a:br>
              <a:rPr lang="sv-SE" sz="3200" dirty="0"/>
            </a:br>
            <a:r>
              <a:rPr lang="sv-SE" sz="3200" b="1" dirty="0">
                <a:solidFill>
                  <a:srgbClr val="FF0000"/>
                </a:solidFill>
              </a:rPr>
              <a:t>Lokal och</a:t>
            </a:r>
            <a:r>
              <a:rPr lang="sv-SE" sz="3200" dirty="0">
                <a:solidFill>
                  <a:srgbClr val="FF0000"/>
                </a:solidFill>
              </a:rPr>
              <a:t> </a:t>
            </a:r>
            <a:r>
              <a:rPr lang="sv-SE" sz="3200" b="1" dirty="0">
                <a:solidFill>
                  <a:srgbClr val="FF0000"/>
                </a:solidFill>
              </a:rPr>
              <a:t>Regional</a:t>
            </a:r>
            <a:endParaRPr lang="sv-SE" sz="3200" dirty="0">
              <a:solidFill>
                <a:srgbClr val="FF0000"/>
              </a:solidFill>
            </a:endParaRPr>
          </a:p>
          <a:p>
            <a:pPr lvl="1"/>
            <a:r>
              <a:rPr lang="sv-SE" sz="3200" dirty="0"/>
              <a:t>Smärta inom 2 </a:t>
            </a:r>
            <a:r>
              <a:rPr lang="sv-SE" sz="3200" dirty="0" err="1"/>
              <a:t>quadranter</a:t>
            </a:r>
            <a:r>
              <a:rPr lang="sv-SE" sz="3200" dirty="0"/>
              <a:t>: </a:t>
            </a:r>
            <a:r>
              <a:rPr lang="sv-SE" sz="3200" b="1" dirty="0">
                <a:solidFill>
                  <a:srgbClr val="FF0000"/>
                </a:solidFill>
              </a:rPr>
              <a:t>Regional</a:t>
            </a:r>
            <a:endParaRPr lang="sv-SE" sz="3200" dirty="0">
              <a:solidFill>
                <a:srgbClr val="FF0000"/>
              </a:solidFill>
            </a:endParaRPr>
          </a:p>
          <a:p>
            <a:pPr lvl="1"/>
            <a:r>
              <a:rPr lang="sv-SE" sz="3200" dirty="0"/>
              <a:t>Smärta inom 3-4 </a:t>
            </a:r>
            <a:r>
              <a:rPr lang="sv-SE" sz="3200" dirty="0" err="1"/>
              <a:t>quadranter</a:t>
            </a:r>
            <a:r>
              <a:rPr lang="sv-SE" sz="3200" dirty="0"/>
              <a:t>: </a:t>
            </a:r>
            <a:r>
              <a:rPr lang="sv-SE" sz="3200" b="1" dirty="0">
                <a:solidFill>
                  <a:srgbClr val="FF0000"/>
                </a:solidFill>
              </a:rPr>
              <a:t>Generaliserad</a:t>
            </a:r>
            <a:endParaRPr lang="sv-SE" sz="3200" dirty="0">
              <a:solidFill>
                <a:srgbClr val="FF0000"/>
              </a:solidFill>
            </a:endParaRPr>
          </a:p>
          <a:p>
            <a:endParaRPr lang="sv-SE" dirty="0"/>
          </a:p>
        </p:txBody>
      </p:sp>
      <p:pic>
        <p:nvPicPr>
          <p:cNvPr id="4" name="Picture 4" descr="auto0">
            <a:extLst>
              <a:ext uri="{FF2B5EF4-FFF2-40B4-BE49-F238E27FC236}">
                <a16:creationId xmlns:a16="http://schemas.microsoft.com/office/drawing/2014/main" id="{73C3FE0F-2E57-28C5-C6A8-5CE162FDEA54}"/>
              </a:ext>
            </a:extLst>
          </p:cNvPr>
          <p:cNvPicPr>
            <a:picLocks noChangeAspect="1" noChangeArrowheads="1"/>
          </p:cNvPicPr>
          <p:nvPr/>
        </p:nvPicPr>
        <p:blipFill>
          <a:blip r:embed="rId2"/>
          <a:srcRect/>
          <a:stretch>
            <a:fillRect/>
          </a:stretch>
        </p:blipFill>
        <p:spPr>
          <a:xfrm>
            <a:off x="7117189" y="1116419"/>
            <a:ext cx="3940671" cy="5651025"/>
          </a:xfrm>
          <a:prstGeom prst="rect">
            <a:avLst/>
          </a:prstGeom>
          <a:noFill/>
        </p:spPr>
      </p:pic>
      <p:cxnSp>
        <p:nvCxnSpPr>
          <p:cNvPr id="6" name="Rak koppling 5">
            <a:extLst>
              <a:ext uri="{FF2B5EF4-FFF2-40B4-BE49-F238E27FC236}">
                <a16:creationId xmlns:a16="http://schemas.microsoft.com/office/drawing/2014/main" id="{17239394-A551-5BF7-E9BD-24DFED36108C}"/>
              </a:ext>
            </a:extLst>
          </p:cNvPr>
          <p:cNvCxnSpPr/>
          <p:nvPr/>
        </p:nvCxnSpPr>
        <p:spPr>
          <a:xfrm flipV="1">
            <a:off x="6666614" y="3710763"/>
            <a:ext cx="4550735" cy="116958"/>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Rak koppling 7">
            <a:extLst>
              <a:ext uri="{FF2B5EF4-FFF2-40B4-BE49-F238E27FC236}">
                <a16:creationId xmlns:a16="http://schemas.microsoft.com/office/drawing/2014/main" id="{3847B34B-716D-48FC-35D6-F385C52E9078}"/>
              </a:ext>
            </a:extLst>
          </p:cNvPr>
          <p:cNvCxnSpPr>
            <a:cxnSpLocks/>
          </p:cNvCxnSpPr>
          <p:nvPr/>
        </p:nvCxnSpPr>
        <p:spPr>
          <a:xfrm flipH="1">
            <a:off x="8123274" y="1116419"/>
            <a:ext cx="191386" cy="603929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381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6C8DD4-5B4A-22E7-A884-5E09FBE3A16D}"/>
              </a:ext>
            </a:extLst>
          </p:cNvPr>
          <p:cNvSpPr>
            <a:spLocks noGrp="1"/>
          </p:cNvSpPr>
          <p:nvPr>
            <p:ph idx="1"/>
          </p:nvPr>
        </p:nvSpPr>
        <p:spPr>
          <a:xfrm>
            <a:off x="476693" y="1376211"/>
            <a:ext cx="10104221" cy="5064273"/>
          </a:xfrm>
        </p:spPr>
        <p:txBody>
          <a:bodyPr>
            <a:normAutofit/>
          </a:bodyPr>
          <a:lstStyle/>
          <a:p>
            <a:r>
              <a:rPr lang="sv-SE" dirty="0"/>
              <a:t>Lokal smärta (1 </a:t>
            </a:r>
            <a:r>
              <a:rPr lang="sv-SE" dirty="0" err="1"/>
              <a:t>quadrant</a:t>
            </a:r>
            <a:r>
              <a:rPr lang="sv-SE" dirty="0"/>
              <a:t>) oftast </a:t>
            </a:r>
            <a:r>
              <a:rPr lang="sv-SE" dirty="0" err="1"/>
              <a:t>anatomisk,strukturell</a:t>
            </a:r>
            <a:r>
              <a:rPr lang="sv-SE" dirty="0"/>
              <a:t>, led, fäste, </a:t>
            </a:r>
            <a:r>
              <a:rPr lang="sv-SE" dirty="0" err="1"/>
              <a:t>bursa</a:t>
            </a:r>
            <a:r>
              <a:rPr lang="sv-SE" dirty="0"/>
              <a:t>, </a:t>
            </a:r>
            <a:r>
              <a:rPr lang="sv-SE" dirty="0" err="1"/>
              <a:t>etc</a:t>
            </a:r>
            <a:endParaRPr lang="sv-SE" dirty="0"/>
          </a:p>
          <a:p>
            <a:r>
              <a:rPr lang="sv-SE" dirty="0"/>
              <a:t>Utstrålning till distala strukturer (även proximal utstrålning)</a:t>
            </a:r>
          </a:p>
          <a:p>
            <a:pPr lvl="1"/>
            <a:r>
              <a:rPr lang="sv-SE" dirty="0">
                <a:solidFill>
                  <a:srgbClr val="FF0000"/>
                </a:solidFill>
              </a:rPr>
              <a:t>Projicerad smärta </a:t>
            </a:r>
            <a:r>
              <a:rPr lang="sv-SE" dirty="0"/>
              <a:t>(perifer nervpåverkan, central förekommer) – obs: </a:t>
            </a:r>
            <a:r>
              <a:rPr lang="sv-SE" dirty="0" err="1"/>
              <a:t>neuroanatomisk</a:t>
            </a:r>
            <a:r>
              <a:rPr lang="sv-SE" dirty="0"/>
              <a:t> utbredning</a:t>
            </a:r>
          </a:p>
          <a:p>
            <a:pPr lvl="1"/>
            <a:r>
              <a:rPr lang="sv-SE" dirty="0">
                <a:solidFill>
                  <a:srgbClr val="FF0000"/>
                </a:solidFill>
              </a:rPr>
              <a:t>Refererad smärta </a:t>
            </a:r>
            <a:r>
              <a:rPr lang="sv-SE" dirty="0"/>
              <a:t>– utstrålning som led i och orsakad av </a:t>
            </a:r>
            <a:r>
              <a:rPr lang="sv-SE" dirty="0" err="1"/>
              <a:t>senstitisering</a:t>
            </a:r>
            <a:r>
              <a:rPr lang="sv-SE" dirty="0"/>
              <a:t>. Följer ofta ett för varje struktur specifikt mönster. </a:t>
            </a:r>
          </a:p>
          <a:p>
            <a:pPr lvl="2"/>
            <a:r>
              <a:rPr lang="sv-SE" dirty="0"/>
              <a:t>Obs: inte </a:t>
            </a:r>
            <a:r>
              <a:rPr lang="sv-SE" dirty="0" err="1"/>
              <a:t>neuroanatomisk</a:t>
            </a:r>
            <a:r>
              <a:rPr lang="sv-SE" dirty="0"/>
              <a:t> utbredning.</a:t>
            </a:r>
          </a:p>
          <a:p>
            <a:pPr lvl="2"/>
            <a:r>
              <a:rPr lang="sv-SE" dirty="0">
                <a:solidFill>
                  <a:srgbClr val="FF0000"/>
                </a:solidFill>
              </a:rPr>
              <a:t>Ju mera </a:t>
            </a:r>
            <a:r>
              <a:rPr lang="sv-SE" dirty="0" err="1">
                <a:solidFill>
                  <a:srgbClr val="FF0000"/>
                </a:solidFill>
              </a:rPr>
              <a:t>sensitisering</a:t>
            </a:r>
            <a:r>
              <a:rPr lang="sv-SE" dirty="0">
                <a:solidFill>
                  <a:srgbClr val="FF0000"/>
                </a:solidFill>
              </a:rPr>
              <a:t> </a:t>
            </a:r>
            <a:r>
              <a:rPr lang="sv-SE" dirty="0"/>
              <a:t>– desto mera och ospecifik utstrålning.</a:t>
            </a:r>
          </a:p>
          <a:p>
            <a:pPr lvl="2"/>
            <a:endParaRPr lang="sv-SE" dirty="0"/>
          </a:p>
          <a:p>
            <a:pPr lvl="1"/>
            <a:r>
              <a:rPr lang="sv-SE" dirty="0"/>
              <a:t>Fantomsmärta och andra specialfall</a:t>
            </a:r>
          </a:p>
        </p:txBody>
      </p:sp>
      <p:sp>
        <p:nvSpPr>
          <p:cNvPr id="5" name="Rubrik 4">
            <a:extLst>
              <a:ext uri="{FF2B5EF4-FFF2-40B4-BE49-F238E27FC236}">
                <a16:creationId xmlns:a16="http://schemas.microsoft.com/office/drawing/2014/main" id="{6D5A9032-08DC-94AD-051B-130F1F773C80}"/>
              </a:ext>
            </a:extLst>
          </p:cNvPr>
          <p:cNvSpPr>
            <a:spLocks noGrp="1"/>
          </p:cNvSpPr>
          <p:nvPr>
            <p:ph type="title"/>
          </p:nvPr>
        </p:nvSpPr>
        <p:spPr>
          <a:xfrm>
            <a:off x="838200" y="365126"/>
            <a:ext cx="10515600" cy="928652"/>
          </a:xfrm>
        </p:spPr>
        <p:txBody>
          <a:bodyPr/>
          <a:lstStyle/>
          <a:p>
            <a:endParaRPr lang="sv-SE" dirty="0"/>
          </a:p>
        </p:txBody>
      </p:sp>
      <p:sp>
        <p:nvSpPr>
          <p:cNvPr id="6" name="Rubrik 1">
            <a:extLst>
              <a:ext uri="{FF2B5EF4-FFF2-40B4-BE49-F238E27FC236}">
                <a16:creationId xmlns:a16="http://schemas.microsoft.com/office/drawing/2014/main" id="{5CE5DC6A-9081-5FBC-2ED9-6BD4A61A2B90}"/>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rgbClr val="FF0000"/>
                </a:solidFill>
              </a:rPr>
              <a:t>HUR</a:t>
            </a:r>
            <a:r>
              <a:rPr lang="sv-SE" dirty="0"/>
              <a:t>: Lokal smärta eller utstrålning?</a:t>
            </a:r>
          </a:p>
        </p:txBody>
      </p:sp>
    </p:spTree>
    <p:extLst>
      <p:ext uri="{BB962C8B-B14F-4D97-AF65-F5344CB8AC3E}">
        <p14:creationId xmlns:p14="http://schemas.microsoft.com/office/powerpoint/2010/main" val="11323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26409-3A30-129B-66D5-0AA5361F6182}"/>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A3D4E6A-69D8-2B16-83FE-97CFBB71AFBF}"/>
              </a:ext>
            </a:extLst>
          </p:cNvPr>
          <p:cNvSpPr>
            <a:spLocks noGrp="1"/>
          </p:cNvSpPr>
          <p:nvPr>
            <p:ph idx="1"/>
          </p:nvPr>
        </p:nvSpPr>
        <p:spPr>
          <a:xfrm>
            <a:off x="476693" y="1376211"/>
            <a:ext cx="7327605" cy="5064273"/>
          </a:xfrm>
        </p:spPr>
        <p:txBody>
          <a:bodyPr>
            <a:normAutofit lnSpcReduction="10000"/>
          </a:bodyPr>
          <a:lstStyle/>
          <a:p>
            <a:r>
              <a:rPr lang="sv-SE" dirty="0"/>
              <a:t>Lokal smärta (1 </a:t>
            </a:r>
            <a:r>
              <a:rPr lang="sv-SE" dirty="0" err="1"/>
              <a:t>quadrant</a:t>
            </a:r>
            <a:r>
              <a:rPr lang="sv-SE" dirty="0"/>
              <a:t>) oftast anatomisk, led, fäste, </a:t>
            </a:r>
            <a:r>
              <a:rPr lang="sv-SE" dirty="0" err="1"/>
              <a:t>bursa</a:t>
            </a:r>
            <a:r>
              <a:rPr lang="sv-SE" dirty="0"/>
              <a:t>, </a:t>
            </a:r>
            <a:r>
              <a:rPr lang="sv-SE" dirty="0" err="1"/>
              <a:t>etc</a:t>
            </a:r>
            <a:endParaRPr lang="sv-SE" dirty="0"/>
          </a:p>
          <a:p>
            <a:r>
              <a:rPr lang="sv-SE" dirty="0"/>
              <a:t>Utstrålning till distala strukturer (även proximal utstrålning)</a:t>
            </a:r>
          </a:p>
          <a:p>
            <a:pPr lvl="1"/>
            <a:r>
              <a:rPr lang="sv-SE" dirty="0">
                <a:solidFill>
                  <a:srgbClr val="FF0000"/>
                </a:solidFill>
              </a:rPr>
              <a:t>Projicerad smärta </a:t>
            </a:r>
            <a:r>
              <a:rPr lang="sv-SE" dirty="0"/>
              <a:t>(perifer nervpåverkan, central förekommer) – obs: </a:t>
            </a:r>
            <a:r>
              <a:rPr lang="sv-SE" dirty="0" err="1"/>
              <a:t>neuroanatomisk</a:t>
            </a:r>
            <a:r>
              <a:rPr lang="sv-SE" dirty="0"/>
              <a:t> utbredning</a:t>
            </a:r>
          </a:p>
          <a:p>
            <a:pPr lvl="1"/>
            <a:r>
              <a:rPr lang="sv-SE" dirty="0">
                <a:solidFill>
                  <a:srgbClr val="FF0000"/>
                </a:solidFill>
              </a:rPr>
              <a:t>Refererad smärta </a:t>
            </a:r>
            <a:r>
              <a:rPr lang="sv-SE" dirty="0"/>
              <a:t>– utstrålning som led i och orsakad av </a:t>
            </a:r>
            <a:r>
              <a:rPr lang="sv-SE" dirty="0" err="1"/>
              <a:t>senstitisering</a:t>
            </a:r>
            <a:r>
              <a:rPr lang="sv-SE" dirty="0"/>
              <a:t>. Följer ofta ett för varje struktur specifikt mönster. </a:t>
            </a:r>
          </a:p>
          <a:p>
            <a:pPr lvl="2"/>
            <a:r>
              <a:rPr lang="sv-SE" dirty="0"/>
              <a:t>Obs: inte </a:t>
            </a:r>
            <a:r>
              <a:rPr lang="sv-SE" dirty="0" err="1"/>
              <a:t>neuroanatomisk</a:t>
            </a:r>
            <a:r>
              <a:rPr lang="sv-SE" dirty="0"/>
              <a:t> utbredning.</a:t>
            </a:r>
          </a:p>
          <a:p>
            <a:pPr lvl="2"/>
            <a:r>
              <a:rPr lang="sv-SE" dirty="0">
                <a:solidFill>
                  <a:srgbClr val="FF0000"/>
                </a:solidFill>
              </a:rPr>
              <a:t>Ju mera </a:t>
            </a:r>
            <a:r>
              <a:rPr lang="sv-SE" dirty="0" err="1">
                <a:solidFill>
                  <a:srgbClr val="FF0000"/>
                </a:solidFill>
              </a:rPr>
              <a:t>sensitisering</a:t>
            </a:r>
            <a:r>
              <a:rPr lang="sv-SE" dirty="0">
                <a:solidFill>
                  <a:srgbClr val="FF0000"/>
                </a:solidFill>
              </a:rPr>
              <a:t> </a:t>
            </a:r>
            <a:r>
              <a:rPr lang="sv-SE" dirty="0"/>
              <a:t>– desto mera och ospecifik utstrålning.</a:t>
            </a:r>
          </a:p>
          <a:p>
            <a:pPr lvl="2"/>
            <a:endParaRPr lang="sv-SE" dirty="0"/>
          </a:p>
          <a:p>
            <a:pPr lvl="1"/>
            <a:r>
              <a:rPr lang="sv-SE" dirty="0"/>
              <a:t>Fantomsmärta och andra specialfall</a:t>
            </a:r>
          </a:p>
        </p:txBody>
      </p:sp>
      <p:pic>
        <p:nvPicPr>
          <p:cNvPr id="4" name="Picture 2" descr="scan0002">
            <a:extLst>
              <a:ext uri="{FF2B5EF4-FFF2-40B4-BE49-F238E27FC236}">
                <a16:creationId xmlns:a16="http://schemas.microsoft.com/office/drawing/2014/main" id="{1445AD4A-B9CD-D883-6720-57E82C87FE17}"/>
              </a:ext>
            </a:extLst>
          </p:cNvPr>
          <p:cNvPicPr>
            <a:picLocks noChangeAspect="1" noChangeArrowheads="1"/>
          </p:cNvPicPr>
          <p:nvPr/>
        </p:nvPicPr>
        <p:blipFill>
          <a:blip r:embed="rId2"/>
          <a:srcRect/>
          <a:stretch>
            <a:fillRect/>
          </a:stretch>
        </p:blipFill>
        <p:spPr bwMode="auto">
          <a:xfrm>
            <a:off x="8932021" y="826083"/>
            <a:ext cx="2783286" cy="2765501"/>
          </a:xfrm>
          <a:prstGeom prst="rect">
            <a:avLst/>
          </a:prstGeom>
          <a:noFill/>
        </p:spPr>
      </p:pic>
      <p:pic>
        <p:nvPicPr>
          <p:cNvPr id="5" name="Picture 4" descr="scan0005">
            <a:extLst>
              <a:ext uri="{FF2B5EF4-FFF2-40B4-BE49-F238E27FC236}">
                <a16:creationId xmlns:a16="http://schemas.microsoft.com/office/drawing/2014/main" id="{770803BC-9ECF-76B7-AD02-50CCFDE6BFB1}"/>
              </a:ext>
            </a:extLst>
          </p:cNvPr>
          <p:cNvPicPr>
            <a:picLocks noChangeAspect="1" noChangeArrowheads="1"/>
          </p:cNvPicPr>
          <p:nvPr/>
        </p:nvPicPr>
        <p:blipFill>
          <a:blip r:embed="rId3"/>
          <a:srcRect/>
          <a:stretch>
            <a:fillRect/>
          </a:stretch>
        </p:blipFill>
        <p:spPr bwMode="auto">
          <a:xfrm>
            <a:off x="8229131" y="3760884"/>
            <a:ext cx="3714141" cy="2909348"/>
          </a:xfrm>
          <a:prstGeom prst="rect">
            <a:avLst/>
          </a:prstGeom>
          <a:noFill/>
          <a:ln w="9525">
            <a:noFill/>
            <a:miter lim="800000"/>
            <a:headEnd/>
            <a:tailEnd/>
          </a:ln>
        </p:spPr>
      </p:pic>
      <p:sp>
        <p:nvSpPr>
          <p:cNvPr id="7" name="Rubrik 6">
            <a:extLst>
              <a:ext uri="{FF2B5EF4-FFF2-40B4-BE49-F238E27FC236}">
                <a16:creationId xmlns:a16="http://schemas.microsoft.com/office/drawing/2014/main" id="{50E23A3F-5AEB-90D2-402C-8FE967B9413C}"/>
              </a:ext>
            </a:extLst>
          </p:cNvPr>
          <p:cNvSpPr>
            <a:spLocks noGrp="1"/>
          </p:cNvSpPr>
          <p:nvPr>
            <p:ph type="title"/>
          </p:nvPr>
        </p:nvSpPr>
        <p:spPr/>
        <p:txBody>
          <a:bodyPr/>
          <a:lstStyle/>
          <a:p>
            <a:endParaRPr lang="sv-SE"/>
          </a:p>
        </p:txBody>
      </p:sp>
      <p:sp>
        <p:nvSpPr>
          <p:cNvPr id="8" name="Rubrik 1">
            <a:extLst>
              <a:ext uri="{FF2B5EF4-FFF2-40B4-BE49-F238E27FC236}">
                <a16:creationId xmlns:a16="http://schemas.microsoft.com/office/drawing/2014/main" id="{DBE2C884-AC05-E43D-E12C-1B955F6E8368}"/>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HUR: Lokal smärta eller utstrålning?</a:t>
            </a:r>
          </a:p>
        </p:txBody>
      </p:sp>
    </p:spTree>
    <p:extLst>
      <p:ext uri="{BB962C8B-B14F-4D97-AF65-F5344CB8AC3E}">
        <p14:creationId xmlns:p14="http://schemas.microsoft.com/office/powerpoint/2010/main" val="3528655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7CD1EFE-14AA-6C06-6884-CEAEC0500E07}"/>
              </a:ext>
            </a:extLst>
          </p:cNvPr>
          <p:cNvSpPr>
            <a:spLocks noGrp="1"/>
          </p:cNvSpPr>
          <p:nvPr>
            <p:ph type="title"/>
          </p:nvPr>
        </p:nvSpPr>
        <p:spPr/>
        <p:txBody>
          <a:bodyPr/>
          <a:lstStyle/>
          <a:p>
            <a:r>
              <a:rPr lang="sv-SE" dirty="0"/>
              <a:t>Neurologisk undersökning</a:t>
            </a:r>
          </a:p>
        </p:txBody>
      </p:sp>
      <p:pic>
        <p:nvPicPr>
          <p:cNvPr id="2054" name="Picture 6" descr="施術内容 | 長崎県｜島原市｜身体の不調｜松本鍼灸整骨院｜腰痛｜不眠｜肉離れ">
            <a:extLst>
              <a:ext uri="{FF2B5EF4-FFF2-40B4-BE49-F238E27FC236}">
                <a16:creationId xmlns:a16="http://schemas.microsoft.com/office/drawing/2014/main" id="{1FBD11E3-2CED-8684-4210-FE416A288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513" y="1422766"/>
            <a:ext cx="7326243" cy="543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2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3896-B0EB-4660-2281-DBE8DC781597}"/>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D57CCF01-0328-878A-11DA-C6C06048E827}"/>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Neurologisk undersökning:</a:t>
            </a:r>
          </a:p>
          <a:p>
            <a:endParaRPr lang="sv-SE" dirty="0"/>
          </a:p>
          <a:p>
            <a:r>
              <a:rPr lang="sv-SE" sz="2800" dirty="0"/>
              <a:t>Syfte:</a:t>
            </a:r>
            <a:endParaRPr lang="sv-SE" dirty="0"/>
          </a:p>
        </p:txBody>
      </p:sp>
      <p:sp>
        <p:nvSpPr>
          <p:cNvPr id="11" name="Rubrik 1">
            <a:extLst>
              <a:ext uri="{FF2B5EF4-FFF2-40B4-BE49-F238E27FC236}">
                <a16:creationId xmlns:a16="http://schemas.microsoft.com/office/drawing/2014/main" id="{852AE8FF-6FEA-A824-A08E-CDB397F938EA}"/>
              </a:ext>
            </a:extLst>
          </p:cNvPr>
          <p:cNvSpPr txBox="1">
            <a:spLocks/>
          </p:cNvSpPr>
          <p:nvPr/>
        </p:nvSpPr>
        <p:spPr>
          <a:xfrm>
            <a:off x="838198" y="2287961"/>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4000" dirty="0"/>
              <a:t>Upptäcka tecken på nervskada</a:t>
            </a:r>
          </a:p>
          <a:p>
            <a:pPr marL="571500" indent="-571500">
              <a:buFont typeface="Arial" panose="020B0604020202020204" pitchFamily="34" charset="0"/>
              <a:buChar char="•"/>
            </a:pPr>
            <a:r>
              <a:rPr lang="sv-SE" sz="4000" dirty="0"/>
              <a:t>Bedöma grad av </a:t>
            </a:r>
            <a:r>
              <a:rPr lang="sv-SE" sz="4000" dirty="0" err="1"/>
              <a:t>sensitisering</a:t>
            </a:r>
            <a:endParaRPr lang="sv-SE" sz="4000" dirty="0"/>
          </a:p>
          <a:p>
            <a:pPr marL="571500" indent="-571500">
              <a:buFont typeface="Arial" panose="020B0604020202020204" pitchFamily="34" charset="0"/>
              <a:buChar char="•"/>
            </a:pPr>
            <a:r>
              <a:rPr lang="sv-SE" sz="4000" dirty="0"/>
              <a:t>Skilja på projicerad och refererad smärta</a:t>
            </a:r>
          </a:p>
          <a:p>
            <a:endParaRPr lang="sv-SE" dirty="0"/>
          </a:p>
        </p:txBody>
      </p:sp>
    </p:spTree>
    <p:extLst>
      <p:ext uri="{BB962C8B-B14F-4D97-AF65-F5344CB8AC3E}">
        <p14:creationId xmlns:p14="http://schemas.microsoft.com/office/powerpoint/2010/main" val="396981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B0C48-0668-B627-2022-23AB8FA22415}"/>
              </a:ext>
            </a:extLst>
          </p:cNvPr>
          <p:cNvSpPr>
            <a:spLocks noGrp="1"/>
          </p:cNvSpPr>
          <p:nvPr>
            <p:ph type="title"/>
          </p:nvPr>
        </p:nvSpPr>
        <p:spPr>
          <a:xfrm>
            <a:off x="636320" y="1897042"/>
            <a:ext cx="10515600" cy="3660610"/>
          </a:xfrm>
        </p:spPr>
        <p:txBody>
          <a:bodyPr>
            <a:normAutofit/>
          </a:bodyPr>
          <a:lstStyle/>
          <a:p>
            <a:pPr algn="ctr"/>
            <a:r>
              <a:rPr lang="sv-SE" sz="6600" dirty="0">
                <a:solidFill>
                  <a:srgbClr val="FF0000"/>
                </a:solidFill>
              </a:rPr>
              <a:t>Smärta</a:t>
            </a:r>
            <a:r>
              <a:rPr lang="sv-SE" sz="6600" dirty="0"/>
              <a:t> är den enskilt största sökorsaken inom ALL öppen sjukvård</a:t>
            </a:r>
          </a:p>
        </p:txBody>
      </p:sp>
    </p:spTree>
    <p:extLst>
      <p:ext uri="{BB962C8B-B14F-4D97-AF65-F5344CB8AC3E}">
        <p14:creationId xmlns:p14="http://schemas.microsoft.com/office/powerpoint/2010/main" val="4084410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3896-B0EB-4660-2281-DBE8DC781597}"/>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D57CCF01-0328-878A-11DA-C6C06048E827}"/>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Neurologisk undersökning:</a:t>
            </a:r>
          </a:p>
          <a:p>
            <a:endParaRPr lang="sv-SE" dirty="0"/>
          </a:p>
          <a:p>
            <a:r>
              <a:rPr lang="sv-SE" sz="2800" dirty="0"/>
              <a:t>Syfte:</a:t>
            </a:r>
            <a:endParaRPr lang="sv-SE" dirty="0"/>
          </a:p>
        </p:txBody>
      </p:sp>
      <p:sp>
        <p:nvSpPr>
          <p:cNvPr id="11" name="Rubrik 1">
            <a:extLst>
              <a:ext uri="{FF2B5EF4-FFF2-40B4-BE49-F238E27FC236}">
                <a16:creationId xmlns:a16="http://schemas.microsoft.com/office/drawing/2014/main" id="{852AE8FF-6FEA-A824-A08E-CDB397F938EA}"/>
              </a:ext>
            </a:extLst>
          </p:cNvPr>
          <p:cNvSpPr txBox="1">
            <a:spLocks/>
          </p:cNvSpPr>
          <p:nvPr/>
        </p:nvSpPr>
        <p:spPr>
          <a:xfrm>
            <a:off x="838198" y="2287961"/>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4000" dirty="0"/>
              <a:t>Upptäcka tecken på nervskada</a:t>
            </a:r>
          </a:p>
          <a:p>
            <a:pPr marL="571500" indent="-571500">
              <a:buFont typeface="Arial" panose="020B0604020202020204" pitchFamily="34" charset="0"/>
              <a:buChar char="•"/>
            </a:pPr>
            <a:r>
              <a:rPr lang="sv-SE" sz="4000" dirty="0"/>
              <a:t>Bedöma grad av </a:t>
            </a:r>
            <a:r>
              <a:rPr lang="sv-SE" sz="4000" dirty="0" err="1"/>
              <a:t>sensitisering</a:t>
            </a:r>
            <a:endParaRPr lang="sv-SE" sz="4000" dirty="0"/>
          </a:p>
          <a:p>
            <a:pPr marL="571500" indent="-571500">
              <a:buFont typeface="Arial" panose="020B0604020202020204" pitchFamily="34" charset="0"/>
              <a:buChar char="•"/>
            </a:pPr>
            <a:r>
              <a:rPr lang="sv-SE" sz="4000" dirty="0"/>
              <a:t>Skilja på projicerad och refererad smärta</a:t>
            </a:r>
          </a:p>
          <a:p>
            <a:endParaRPr lang="sv-SE" dirty="0"/>
          </a:p>
        </p:txBody>
      </p:sp>
    </p:spTree>
    <p:extLst>
      <p:ext uri="{BB962C8B-B14F-4D97-AF65-F5344CB8AC3E}">
        <p14:creationId xmlns:p14="http://schemas.microsoft.com/office/powerpoint/2010/main" val="316596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3FFBB-8663-9C86-8F71-DFA210C48BD3}"/>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EA8C5BE0-E8B5-5899-5662-8FB602DD23F2}"/>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Neurologisk undersökning:</a:t>
            </a:r>
          </a:p>
          <a:p>
            <a:endParaRPr lang="sv-SE" dirty="0"/>
          </a:p>
          <a:p>
            <a:r>
              <a:rPr lang="sv-SE" sz="2800" dirty="0"/>
              <a:t>Syfte:</a:t>
            </a:r>
            <a:endParaRPr lang="sv-SE" dirty="0"/>
          </a:p>
        </p:txBody>
      </p:sp>
      <p:sp>
        <p:nvSpPr>
          <p:cNvPr id="11" name="Rubrik 1">
            <a:extLst>
              <a:ext uri="{FF2B5EF4-FFF2-40B4-BE49-F238E27FC236}">
                <a16:creationId xmlns:a16="http://schemas.microsoft.com/office/drawing/2014/main" id="{869980F1-E755-6B74-591E-43D4494A5045}"/>
              </a:ext>
            </a:extLst>
          </p:cNvPr>
          <p:cNvSpPr txBox="1">
            <a:spLocks/>
          </p:cNvSpPr>
          <p:nvPr/>
        </p:nvSpPr>
        <p:spPr>
          <a:xfrm>
            <a:off x="838198" y="2287961"/>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4000" dirty="0"/>
              <a:t>Upptäcka tecken på nervskada</a:t>
            </a:r>
          </a:p>
          <a:p>
            <a:pPr marL="571500" indent="-571500">
              <a:buFont typeface="Arial" panose="020B0604020202020204" pitchFamily="34" charset="0"/>
              <a:buChar char="•"/>
            </a:pPr>
            <a:r>
              <a:rPr lang="sv-SE" sz="4000" dirty="0"/>
              <a:t>Bedöma grad av </a:t>
            </a:r>
            <a:r>
              <a:rPr lang="sv-SE" sz="4000" dirty="0" err="1"/>
              <a:t>sensitisering</a:t>
            </a:r>
            <a:endParaRPr lang="sv-SE" sz="4000" dirty="0"/>
          </a:p>
          <a:p>
            <a:pPr marL="571500" indent="-571500">
              <a:buFont typeface="Arial" panose="020B0604020202020204" pitchFamily="34" charset="0"/>
              <a:buChar char="•"/>
            </a:pPr>
            <a:r>
              <a:rPr lang="sv-SE" sz="4000" dirty="0"/>
              <a:t>Skilja på projicerad och refererad smärta</a:t>
            </a:r>
          </a:p>
          <a:p>
            <a:endParaRPr lang="sv-SE" dirty="0"/>
          </a:p>
        </p:txBody>
      </p:sp>
      <p:sp>
        <p:nvSpPr>
          <p:cNvPr id="15" name="Rubrik 1">
            <a:extLst>
              <a:ext uri="{FF2B5EF4-FFF2-40B4-BE49-F238E27FC236}">
                <a16:creationId xmlns:a16="http://schemas.microsoft.com/office/drawing/2014/main" id="{2044EB89-D38F-6131-5C61-364D79894D36}"/>
              </a:ext>
            </a:extLst>
          </p:cNvPr>
          <p:cNvSpPr txBox="1">
            <a:spLocks/>
          </p:cNvSpPr>
          <p:nvPr/>
        </p:nvSpPr>
        <p:spPr>
          <a:xfrm>
            <a:off x="838198" y="4388154"/>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3200" dirty="0"/>
              <a:t>OBS! Den ”rädda”, </a:t>
            </a:r>
            <a:r>
              <a:rPr lang="sv-SE" sz="3200" dirty="0" err="1"/>
              <a:t>sensitiserade</a:t>
            </a:r>
            <a:r>
              <a:rPr lang="sv-SE" sz="3200" dirty="0"/>
              <a:t> patienten, uppvisar nervstatus som simulerar skada = </a:t>
            </a:r>
            <a:r>
              <a:rPr lang="sv-SE" sz="3200" dirty="0">
                <a:solidFill>
                  <a:srgbClr val="FF0000"/>
                </a:solidFill>
              </a:rPr>
              <a:t>ännu räddare!</a:t>
            </a:r>
          </a:p>
        </p:txBody>
      </p:sp>
    </p:spTree>
    <p:extLst>
      <p:ext uri="{BB962C8B-B14F-4D97-AF65-F5344CB8AC3E}">
        <p14:creationId xmlns:p14="http://schemas.microsoft.com/office/powerpoint/2010/main" val="162191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A35EE-73C5-9287-8265-6EA6CFD8E47E}"/>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F3163EC0-0E61-534E-6995-E4EB98ECC7FB}"/>
              </a:ext>
            </a:extLst>
          </p:cNvPr>
          <p:cNvSpPr txBox="1">
            <a:spLocks/>
          </p:cNvSpPr>
          <p:nvPr/>
        </p:nvSpPr>
        <p:spPr>
          <a:xfrm>
            <a:off x="838200" y="187768"/>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Neurologisk undersökning:</a:t>
            </a:r>
          </a:p>
          <a:p>
            <a:endParaRPr lang="sv-SE" dirty="0"/>
          </a:p>
          <a:p>
            <a:r>
              <a:rPr lang="sv-SE" sz="2800" dirty="0"/>
              <a:t>Syfte:</a:t>
            </a:r>
            <a:endParaRPr lang="sv-SE" dirty="0"/>
          </a:p>
        </p:txBody>
      </p:sp>
      <p:sp>
        <p:nvSpPr>
          <p:cNvPr id="11" name="Rubrik 1">
            <a:extLst>
              <a:ext uri="{FF2B5EF4-FFF2-40B4-BE49-F238E27FC236}">
                <a16:creationId xmlns:a16="http://schemas.microsoft.com/office/drawing/2014/main" id="{583754BE-7892-A561-7B32-6AD061AD257C}"/>
              </a:ext>
            </a:extLst>
          </p:cNvPr>
          <p:cNvSpPr txBox="1">
            <a:spLocks/>
          </p:cNvSpPr>
          <p:nvPr/>
        </p:nvSpPr>
        <p:spPr>
          <a:xfrm>
            <a:off x="838198" y="2287961"/>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4000" dirty="0"/>
              <a:t>Upptäcka tecken på nervskada</a:t>
            </a:r>
          </a:p>
          <a:p>
            <a:pPr marL="571500" indent="-571500">
              <a:buFont typeface="Arial" panose="020B0604020202020204" pitchFamily="34" charset="0"/>
              <a:buChar char="•"/>
            </a:pPr>
            <a:r>
              <a:rPr lang="sv-SE" sz="4000" dirty="0"/>
              <a:t>Bedöma grad av </a:t>
            </a:r>
            <a:r>
              <a:rPr lang="sv-SE" sz="4000" dirty="0" err="1"/>
              <a:t>sensitisering</a:t>
            </a:r>
            <a:endParaRPr lang="sv-SE" sz="4000" dirty="0"/>
          </a:p>
          <a:p>
            <a:pPr marL="571500" indent="-571500">
              <a:buFont typeface="Arial" panose="020B0604020202020204" pitchFamily="34" charset="0"/>
              <a:buChar char="•"/>
            </a:pPr>
            <a:r>
              <a:rPr lang="sv-SE" sz="4000" dirty="0"/>
              <a:t>Skilja på projicerad och refererad smärta</a:t>
            </a:r>
          </a:p>
          <a:p>
            <a:endParaRPr lang="sv-SE" dirty="0"/>
          </a:p>
        </p:txBody>
      </p:sp>
      <p:sp>
        <p:nvSpPr>
          <p:cNvPr id="15" name="Rubrik 1">
            <a:extLst>
              <a:ext uri="{FF2B5EF4-FFF2-40B4-BE49-F238E27FC236}">
                <a16:creationId xmlns:a16="http://schemas.microsoft.com/office/drawing/2014/main" id="{1258C041-8915-3057-3BC8-7542AD0EF0FB}"/>
              </a:ext>
            </a:extLst>
          </p:cNvPr>
          <p:cNvSpPr txBox="1">
            <a:spLocks/>
          </p:cNvSpPr>
          <p:nvPr/>
        </p:nvSpPr>
        <p:spPr>
          <a:xfrm>
            <a:off x="838198" y="4388154"/>
            <a:ext cx="10379149" cy="92865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3200" dirty="0"/>
              <a:t>OBS! Den ”rädda”, </a:t>
            </a:r>
            <a:r>
              <a:rPr lang="sv-SE" sz="3200" dirty="0" err="1"/>
              <a:t>sensitiserade</a:t>
            </a:r>
            <a:r>
              <a:rPr lang="sv-SE" sz="3200" dirty="0"/>
              <a:t> patienten, uppvisar nervstatus som simulerar skada = </a:t>
            </a:r>
            <a:r>
              <a:rPr lang="sv-SE" sz="3200" dirty="0">
                <a:solidFill>
                  <a:srgbClr val="FF0000"/>
                </a:solidFill>
              </a:rPr>
              <a:t>ännu räddare!</a:t>
            </a:r>
          </a:p>
          <a:p>
            <a:pPr marL="571500" indent="-571500">
              <a:buFont typeface="Arial" panose="020B0604020202020204" pitchFamily="34" charset="0"/>
              <a:buChar char="•"/>
            </a:pPr>
            <a:r>
              <a:rPr lang="sv-SE" sz="3200" dirty="0">
                <a:solidFill>
                  <a:srgbClr val="FF0000"/>
                </a:solidFill>
              </a:rPr>
              <a:t>Räddare patient = pressar doktorn = räddare doktor</a:t>
            </a:r>
          </a:p>
        </p:txBody>
      </p:sp>
    </p:spTree>
    <p:extLst>
      <p:ext uri="{BB962C8B-B14F-4D97-AF65-F5344CB8AC3E}">
        <p14:creationId xmlns:p14="http://schemas.microsoft.com/office/powerpoint/2010/main" val="667796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C47E08-C3CA-ABE1-1ABD-987ED3815AC4}"/>
              </a:ext>
            </a:extLst>
          </p:cNvPr>
          <p:cNvSpPr>
            <a:spLocks noGrp="1"/>
          </p:cNvSpPr>
          <p:nvPr>
            <p:ph type="title"/>
          </p:nvPr>
        </p:nvSpPr>
        <p:spPr/>
        <p:txBody>
          <a:bodyPr>
            <a:normAutofit/>
          </a:bodyPr>
          <a:lstStyle/>
          <a:p>
            <a:r>
              <a:rPr lang="sv-SE" sz="4800" b="1" dirty="0"/>
              <a:t>Smärtanalysen</a:t>
            </a:r>
          </a:p>
        </p:txBody>
      </p:sp>
      <p:sp>
        <p:nvSpPr>
          <p:cNvPr id="4" name="textruta 3">
            <a:extLst>
              <a:ext uri="{FF2B5EF4-FFF2-40B4-BE49-F238E27FC236}">
                <a16:creationId xmlns:a16="http://schemas.microsoft.com/office/drawing/2014/main" id="{28D96E1B-BE3B-D307-2744-579BC5D37637}"/>
              </a:ext>
            </a:extLst>
          </p:cNvPr>
          <p:cNvSpPr txBox="1"/>
          <p:nvPr/>
        </p:nvSpPr>
        <p:spPr>
          <a:xfrm>
            <a:off x="4054549" y="3245431"/>
            <a:ext cx="4082902" cy="1323439"/>
          </a:xfrm>
          <a:prstGeom prst="rect">
            <a:avLst/>
          </a:prstGeom>
          <a:noFill/>
        </p:spPr>
        <p:txBody>
          <a:bodyPr wrap="square" rtlCol="0">
            <a:spAutoFit/>
          </a:bodyPr>
          <a:lstStyle/>
          <a:p>
            <a:r>
              <a:rPr lang="sv-SE" sz="4000" b="1" dirty="0"/>
              <a:t>Medicinsk bedömning</a:t>
            </a:r>
          </a:p>
        </p:txBody>
      </p:sp>
      <p:sp>
        <p:nvSpPr>
          <p:cNvPr id="5" name="textruta 4">
            <a:extLst>
              <a:ext uri="{FF2B5EF4-FFF2-40B4-BE49-F238E27FC236}">
                <a16:creationId xmlns:a16="http://schemas.microsoft.com/office/drawing/2014/main" id="{CE4BAB4A-4937-3D99-DB5E-84F6EF47831F}"/>
              </a:ext>
            </a:extLst>
          </p:cNvPr>
          <p:cNvSpPr txBox="1"/>
          <p:nvPr/>
        </p:nvSpPr>
        <p:spPr>
          <a:xfrm>
            <a:off x="659219" y="2105247"/>
            <a:ext cx="3395330" cy="954107"/>
          </a:xfrm>
          <a:prstGeom prst="rect">
            <a:avLst/>
          </a:prstGeom>
          <a:noFill/>
        </p:spPr>
        <p:txBody>
          <a:bodyPr wrap="square" rtlCol="0">
            <a:spAutoFit/>
          </a:bodyPr>
          <a:lstStyle/>
          <a:p>
            <a:r>
              <a:rPr lang="sv-SE" sz="2800" b="1" dirty="0"/>
              <a:t>Psykosocial kartläggning</a:t>
            </a:r>
          </a:p>
        </p:txBody>
      </p:sp>
      <p:sp>
        <p:nvSpPr>
          <p:cNvPr id="6" name="textruta 5">
            <a:extLst>
              <a:ext uri="{FF2B5EF4-FFF2-40B4-BE49-F238E27FC236}">
                <a16:creationId xmlns:a16="http://schemas.microsoft.com/office/drawing/2014/main" id="{1581B4B8-B22F-B992-C439-0F98D90E0542}"/>
              </a:ext>
            </a:extLst>
          </p:cNvPr>
          <p:cNvSpPr txBox="1"/>
          <p:nvPr/>
        </p:nvSpPr>
        <p:spPr>
          <a:xfrm>
            <a:off x="8137451" y="2105247"/>
            <a:ext cx="3216349" cy="523220"/>
          </a:xfrm>
          <a:prstGeom prst="rect">
            <a:avLst/>
          </a:prstGeom>
          <a:noFill/>
        </p:spPr>
        <p:txBody>
          <a:bodyPr wrap="square" rtlCol="0">
            <a:spAutoFit/>
          </a:bodyPr>
          <a:lstStyle/>
          <a:p>
            <a:r>
              <a:rPr lang="sv-SE" sz="2800" b="1" dirty="0"/>
              <a:t>Fysikaliskt status</a:t>
            </a:r>
          </a:p>
        </p:txBody>
      </p:sp>
      <p:sp>
        <p:nvSpPr>
          <p:cNvPr id="8" name="textruta 7">
            <a:extLst>
              <a:ext uri="{FF2B5EF4-FFF2-40B4-BE49-F238E27FC236}">
                <a16:creationId xmlns:a16="http://schemas.microsoft.com/office/drawing/2014/main" id="{E5A5B385-D7C1-F725-EA36-E36EA5EC35A7}"/>
              </a:ext>
            </a:extLst>
          </p:cNvPr>
          <p:cNvSpPr txBox="1"/>
          <p:nvPr/>
        </p:nvSpPr>
        <p:spPr>
          <a:xfrm>
            <a:off x="733647" y="5358809"/>
            <a:ext cx="2998381" cy="954107"/>
          </a:xfrm>
          <a:prstGeom prst="rect">
            <a:avLst/>
          </a:prstGeom>
          <a:noFill/>
        </p:spPr>
        <p:txBody>
          <a:bodyPr wrap="square" rtlCol="0">
            <a:spAutoFit/>
          </a:bodyPr>
          <a:lstStyle/>
          <a:p>
            <a:r>
              <a:rPr lang="sv-SE" sz="2800" b="1" dirty="0"/>
              <a:t>Neurologiskt status</a:t>
            </a:r>
          </a:p>
        </p:txBody>
      </p:sp>
      <p:pic>
        <p:nvPicPr>
          <p:cNvPr id="9" name="Bildobjekt 8">
            <a:extLst>
              <a:ext uri="{FF2B5EF4-FFF2-40B4-BE49-F238E27FC236}">
                <a16:creationId xmlns:a16="http://schemas.microsoft.com/office/drawing/2014/main" id="{D743F1E6-3A45-DAB5-237A-816347F9F1DD}"/>
              </a:ext>
            </a:extLst>
          </p:cNvPr>
          <p:cNvPicPr>
            <a:picLocks noChangeAspect="1"/>
          </p:cNvPicPr>
          <p:nvPr/>
        </p:nvPicPr>
        <p:blipFill>
          <a:blip r:embed="rId2"/>
          <a:stretch>
            <a:fillRect/>
          </a:stretch>
        </p:blipFill>
        <p:spPr>
          <a:xfrm>
            <a:off x="8002508" y="4436287"/>
            <a:ext cx="4045852" cy="2275792"/>
          </a:xfrm>
          <a:prstGeom prst="rect">
            <a:avLst/>
          </a:prstGeom>
        </p:spPr>
      </p:pic>
      <p:cxnSp>
        <p:nvCxnSpPr>
          <p:cNvPr id="13" name="Rak pilkoppling 12">
            <a:extLst>
              <a:ext uri="{FF2B5EF4-FFF2-40B4-BE49-F238E27FC236}">
                <a16:creationId xmlns:a16="http://schemas.microsoft.com/office/drawing/2014/main" id="{02253D42-7D85-91B5-34E7-581608B06633}"/>
              </a:ext>
            </a:extLst>
          </p:cNvPr>
          <p:cNvCxnSpPr/>
          <p:nvPr/>
        </p:nvCxnSpPr>
        <p:spPr>
          <a:xfrm>
            <a:off x="2658140" y="3245431"/>
            <a:ext cx="1212111" cy="66171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Rak pilkoppling 14">
            <a:extLst>
              <a:ext uri="{FF2B5EF4-FFF2-40B4-BE49-F238E27FC236}">
                <a16:creationId xmlns:a16="http://schemas.microsoft.com/office/drawing/2014/main" id="{B2A8D3C4-50B0-6CAF-45EE-9342C6A53FB6}"/>
              </a:ext>
            </a:extLst>
          </p:cNvPr>
          <p:cNvCxnSpPr/>
          <p:nvPr/>
        </p:nvCxnSpPr>
        <p:spPr>
          <a:xfrm flipH="1">
            <a:off x="7123814" y="2806995"/>
            <a:ext cx="2456121" cy="946298"/>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7" name="Rak pilkoppling 16">
            <a:extLst>
              <a:ext uri="{FF2B5EF4-FFF2-40B4-BE49-F238E27FC236}">
                <a16:creationId xmlns:a16="http://schemas.microsoft.com/office/drawing/2014/main" id="{62EB2AE2-F82C-660E-A642-0CD7970B67D2}"/>
              </a:ext>
            </a:extLst>
          </p:cNvPr>
          <p:cNvCxnSpPr/>
          <p:nvPr/>
        </p:nvCxnSpPr>
        <p:spPr>
          <a:xfrm flipV="1">
            <a:off x="2913321" y="4568870"/>
            <a:ext cx="1141228" cy="63045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9" name="Rak pilkoppling 18">
            <a:extLst>
              <a:ext uri="{FF2B5EF4-FFF2-40B4-BE49-F238E27FC236}">
                <a16:creationId xmlns:a16="http://schemas.microsoft.com/office/drawing/2014/main" id="{8A28C2B9-8D12-47C6-D734-FB5A703D844F}"/>
              </a:ext>
            </a:extLst>
          </p:cNvPr>
          <p:cNvCxnSpPr/>
          <p:nvPr/>
        </p:nvCxnSpPr>
        <p:spPr>
          <a:xfrm flipH="1" flipV="1">
            <a:off x="6453963" y="4568870"/>
            <a:ext cx="1371600" cy="118334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63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8335-49D6-ABD5-BA3E-9FEB2598415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D9A06E0-5CC9-306E-5A51-1EBC57366FD9}"/>
              </a:ext>
            </a:extLst>
          </p:cNvPr>
          <p:cNvSpPr>
            <a:spLocks noGrp="1"/>
          </p:cNvSpPr>
          <p:nvPr>
            <p:ph type="title"/>
          </p:nvPr>
        </p:nvSpPr>
        <p:spPr>
          <a:xfrm>
            <a:off x="838200" y="684256"/>
            <a:ext cx="10515600" cy="5178056"/>
          </a:xfrm>
        </p:spPr>
        <p:txBody>
          <a:bodyPr>
            <a:noAutofit/>
          </a:bodyPr>
          <a:lstStyle/>
          <a:p>
            <a:pPr algn="ctr"/>
            <a:r>
              <a:rPr lang="sv-SE" sz="6000" b="1" dirty="0"/>
              <a:t>Den </a:t>
            </a:r>
            <a:br>
              <a:rPr lang="sv-SE" sz="6000" b="1" dirty="0"/>
            </a:br>
            <a:r>
              <a:rPr lang="sv-SE" sz="6000" b="1" dirty="0"/>
              <a:t>MEDICINSKA BEDÖMNINGEN förmedlar jag till patienten</a:t>
            </a:r>
            <a:endParaRPr lang="sv-SE" sz="6000" b="1" dirty="0">
              <a:solidFill>
                <a:srgbClr val="FF0000"/>
              </a:solidFill>
            </a:endParaRPr>
          </a:p>
        </p:txBody>
      </p:sp>
    </p:spTree>
    <p:extLst>
      <p:ext uri="{BB962C8B-B14F-4D97-AF65-F5344CB8AC3E}">
        <p14:creationId xmlns:p14="http://schemas.microsoft.com/office/powerpoint/2010/main" val="952836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DF7D3-35B8-6CFE-02E3-3A13D9A13DB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FE3B897-5528-FCF7-9BA3-01DF69992754}"/>
              </a:ext>
            </a:extLst>
          </p:cNvPr>
          <p:cNvSpPr>
            <a:spLocks noGrp="1"/>
          </p:cNvSpPr>
          <p:nvPr>
            <p:ph type="title"/>
          </p:nvPr>
        </p:nvSpPr>
        <p:spPr>
          <a:xfrm>
            <a:off x="838200" y="684256"/>
            <a:ext cx="10515600" cy="5178056"/>
          </a:xfrm>
        </p:spPr>
        <p:txBody>
          <a:bodyPr>
            <a:noAutofit/>
          </a:bodyPr>
          <a:lstStyle/>
          <a:p>
            <a:pPr algn="ctr"/>
            <a:r>
              <a:rPr lang="sv-SE" sz="6000" b="1" dirty="0"/>
              <a:t>Den </a:t>
            </a:r>
            <a:br>
              <a:rPr lang="sv-SE" sz="6000" b="1" dirty="0"/>
            </a:br>
            <a:r>
              <a:rPr lang="sv-SE" sz="6000" b="1" dirty="0"/>
              <a:t>MEDICINSKA BEDÖMNINGEN förmedlar jag till patienten</a:t>
            </a:r>
            <a:br>
              <a:rPr lang="sv-SE" sz="6000" b="1" dirty="0"/>
            </a:br>
            <a:br>
              <a:rPr lang="sv-SE" sz="6000" b="1" dirty="0"/>
            </a:br>
            <a:r>
              <a:rPr lang="sv-SE" sz="6000" b="1" dirty="0">
                <a:solidFill>
                  <a:srgbClr val="FF0000"/>
                </a:solidFill>
              </a:rPr>
              <a:t>= FÖRKLARINGEN</a:t>
            </a:r>
          </a:p>
        </p:txBody>
      </p:sp>
    </p:spTree>
    <p:extLst>
      <p:ext uri="{BB962C8B-B14F-4D97-AF65-F5344CB8AC3E}">
        <p14:creationId xmlns:p14="http://schemas.microsoft.com/office/powerpoint/2010/main" val="2540998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022DF8F-DF54-8A2E-0C54-710E372E4647}"/>
              </a:ext>
            </a:extLst>
          </p:cNvPr>
          <p:cNvSpPr>
            <a:spLocks noGrp="1"/>
          </p:cNvSpPr>
          <p:nvPr>
            <p:ph type="title"/>
          </p:nvPr>
        </p:nvSpPr>
        <p:spPr>
          <a:xfrm>
            <a:off x="838200" y="2683022"/>
            <a:ext cx="10515600" cy="1325563"/>
          </a:xfrm>
        </p:spPr>
        <p:txBody>
          <a:bodyPr>
            <a:normAutofit fontScale="90000"/>
          </a:bodyPr>
          <a:lstStyle/>
          <a:p>
            <a:r>
              <a:rPr lang="sv-SE" sz="5400" b="1" dirty="0"/>
              <a:t>MEN, hur gör man detta i praktiken??</a:t>
            </a:r>
          </a:p>
        </p:txBody>
      </p:sp>
    </p:spTree>
    <p:extLst>
      <p:ext uri="{BB962C8B-B14F-4D97-AF65-F5344CB8AC3E}">
        <p14:creationId xmlns:p14="http://schemas.microsoft.com/office/powerpoint/2010/main" val="3335132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gen fotobeskrivning tillgänglig.">
            <a:extLst>
              <a:ext uri="{FF2B5EF4-FFF2-40B4-BE49-F238E27FC236}">
                <a16:creationId xmlns:a16="http://schemas.microsoft.com/office/drawing/2014/main" id="{558C31F8-5C0B-9400-F513-F94277573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89" y="0"/>
            <a:ext cx="11687215" cy="738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51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75119-0B39-9B98-B697-1EF551BD32E4}"/>
              </a:ext>
            </a:extLst>
          </p:cNvPr>
          <p:cNvSpPr>
            <a:spLocks noGrp="1"/>
          </p:cNvSpPr>
          <p:nvPr>
            <p:ph type="title"/>
          </p:nvPr>
        </p:nvSpPr>
        <p:spPr/>
        <p:txBody>
          <a:bodyPr>
            <a:normAutofit/>
          </a:bodyPr>
          <a:lstStyle/>
          <a:p>
            <a:r>
              <a:rPr lang="sv-SE" sz="4800" b="1" dirty="0"/>
              <a:t>All fysikalisk undersökning indelas i:</a:t>
            </a:r>
          </a:p>
        </p:txBody>
      </p:sp>
      <p:sp>
        <p:nvSpPr>
          <p:cNvPr id="3" name="Platshållare för innehåll 2">
            <a:extLst>
              <a:ext uri="{FF2B5EF4-FFF2-40B4-BE49-F238E27FC236}">
                <a16:creationId xmlns:a16="http://schemas.microsoft.com/office/drawing/2014/main" id="{75866342-43F7-ACB7-A1D5-8F43B15FBB73}"/>
              </a:ext>
            </a:extLst>
          </p:cNvPr>
          <p:cNvSpPr>
            <a:spLocks noGrp="1"/>
          </p:cNvSpPr>
          <p:nvPr>
            <p:ph idx="1"/>
          </p:nvPr>
        </p:nvSpPr>
        <p:spPr>
          <a:xfrm>
            <a:off x="2328530" y="2591170"/>
            <a:ext cx="7993912" cy="4351338"/>
          </a:xfrm>
        </p:spPr>
        <p:txBody>
          <a:bodyPr>
            <a:normAutofit/>
          </a:bodyPr>
          <a:lstStyle/>
          <a:p>
            <a:r>
              <a:rPr lang="sv-SE" sz="4800" dirty="0"/>
              <a:t>Generell screening</a:t>
            </a:r>
          </a:p>
          <a:p>
            <a:r>
              <a:rPr lang="sv-SE" sz="4800" dirty="0"/>
              <a:t>Regional screening</a:t>
            </a:r>
          </a:p>
          <a:p>
            <a:r>
              <a:rPr lang="sv-SE" sz="4800" dirty="0"/>
              <a:t>Segmentell scanning</a:t>
            </a:r>
          </a:p>
        </p:txBody>
      </p:sp>
    </p:spTree>
    <p:extLst>
      <p:ext uri="{BB962C8B-B14F-4D97-AF65-F5344CB8AC3E}">
        <p14:creationId xmlns:p14="http://schemas.microsoft.com/office/powerpoint/2010/main" val="3120233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10FB9-6A7E-6E2A-39C9-8C882BCCC96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541EC9A-5BA9-4BAE-0E1D-B7A2D2909028}"/>
              </a:ext>
            </a:extLst>
          </p:cNvPr>
          <p:cNvSpPr>
            <a:spLocks noGrp="1"/>
          </p:cNvSpPr>
          <p:nvPr>
            <p:ph type="title"/>
          </p:nvPr>
        </p:nvSpPr>
        <p:spPr/>
        <p:txBody>
          <a:bodyPr>
            <a:normAutofit/>
          </a:bodyPr>
          <a:lstStyle/>
          <a:p>
            <a:r>
              <a:rPr lang="sv-SE" sz="4800" b="1" dirty="0"/>
              <a:t>All fysikalisk undersökning indelas i:</a:t>
            </a:r>
          </a:p>
        </p:txBody>
      </p:sp>
      <p:sp>
        <p:nvSpPr>
          <p:cNvPr id="3" name="Platshållare för innehåll 2">
            <a:extLst>
              <a:ext uri="{FF2B5EF4-FFF2-40B4-BE49-F238E27FC236}">
                <a16:creationId xmlns:a16="http://schemas.microsoft.com/office/drawing/2014/main" id="{6801ED45-C26E-A9EC-7D95-19C619438C2A}"/>
              </a:ext>
            </a:extLst>
          </p:cNvPr>
          <p:cNvSpPr>
            <a:spLocks noGrp="1"/>
          </p:cNvSpPr>
          <p:nvPr>
            <p:ph idx="1"/>
          </p:nvPr>
        </p:nvSpPr>
        <p:spPr>
          <a:xfrm>
            <a:off x="2328530" y="2591170"/>
            <a:ext cx="7993912" cy="4351338"/>
          </a:xfrm>
        </p:spPr>
        <p:txBody>
          <a:bodyPr>
            <a:normAutofit/>
          </a:bodyPr>
          <a:lstStyle/>
          <a:p>
            <a:r>
              <a:rPr lang="sv-SE" sz="4800" dirty="0"/>
              <a:t>Generell screening		</a:t>
            </a:r>
            <a:r>
              <a:rPr lang="sv-SE" sz="4800" dirty="0">
                <a:solidFill>
                  <a:srgbClr val="FF0000"/>
                </a:solidFill>
              </a:rPr>
              <a:t>50%</a:t>
            </a:r>
          </a:p>
          <a:p>
            <a:r>
              <a:rPr lang="sv-SE" sz="4800" dirty="0"/>
              <a:t>Regional screening		</a:t>
            </a:r>
            <a:r>
              <a:rPr lang="sv-SE" sz="4800" dirty="0">
                <a:solidFill>
                  <a:srgbClr val="FF0000"/>
                </a:solidFill>
              </a:rPr>
              <a:t>30%</a:t>
            </a:r>
          </a:p>
          <a:p>
            <a:r>
              <a:rPr lang="sv-SE" sz="4800" dirty="0"/>
              <a:t>Segmentell scanning	</a:t>
            </a:r>
            <a:r>
              <a:rPr lang="sv-SE" sz="4800" dirty="0">
                <a:solidFill>
                  <a:srgbClr val="FF0000"/>
                </a:solidFill>
              </a:rPr>
              <a:t>20%</a:t>
            </a:r>
          </a:p>
        </p:txBody>
      </p:sp>
    </p:spTree>
    <p:extLst>
      <p:ext uri="{BB962C8B-B14F-4D97-AF65-F5344CB8AC3E}">
        <p14:creationId xmlns:p14="http://schemas.microsoft.com/office/powerpoint/2010/main" val="150882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39E00B-1B79-4E2E-8C33-5E6A1F8B906E}"/>
              </a:ext>
            </a:extLst>
          </p:cNvPr>
          <p:cNvSpPr>
            <a:spLocks noGrp="1"/>
          </p:cNvSpPr>
          <p:nvPr>
            <p:ph type="title"/>
          </p:nvPr>
        </p:nvSpPr>
        <p:spPr>
          <a:xfrm>
            <a:off x="485775" y="477659"/>
            <a:ext cx="10144125" cy="1946331"/>
          </a:xfrm>
        </p:spPr>
        <p:txBody>
          <a:bodyPr>
            <a:noAutofit/>
          </a:bodyPr>
          <a:lstStyle/>
          <a:p>
            <a:pPr algn="ctr"/>
            <a:r>
              <a:rPr lang="sv-SE" sz="6600" b="1" dirty="0"/>
              <a:t>LÅNGVARIG SMÄRTA</a:t>
            </a:r>
            <a:br>
              <a:rPr lang="sv-SE" sz="6600" b="1" dirty="0"/>
            </a:br>
            <a:r>
              <a:rPr lang="sv-SE" sz="6600" b="1" dirty="0"/>
              <a:t>’’Förklaring istället för bot’’.</a:t>
            </a:r>
          </a:p>
        </p:txBody>
      </p:sp>
      <p:pic>
        <p:nvPicPr>
          <p:cNvPr id="1026" name="Picture 2" descr="Bildresultat för marcello rivano">
            <a:extLst>
              <a:ext uri="{FF2B5EF4-FFF2-40B4-BE49-F238E27FC236}">
                <a16:creationId xmlns:a16="http://schemas.microsoft.com/office/drawing/2014/main" id="{EA8F5580-22EA-4475-89AA-BA27B2042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426" y="2664259"/>
            <a:ext cx="5591654" cy="4193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B7B465E-2561-49CC-BBC0-4347352BFF76}"/>
              </a:ext>
            </a:extLst>
          </p:cNvPr>
          <p:cNvSpPr txBox="1"/>
          <p:nvPr/>
        </p:nvSpPr>
        <p:spPr>
          <a:xfrm>
            <a:off x="6816079" y="6248399"/>
            <a:ext cx="5241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ptos" panose="02110004020202020204"/>
                <a:ea typeface="+mn-ea"/>
                <a:cs typeface="+mn-cs"/>
              </a:rPr>
              <a:t>Psykolog Marcello </a:t>
            </a:r>
            <a:r>
              <a:rPr kumimoji="0" lang="sv-SE" sz="2400" b="0" i="0" u="none" strike="noStrike" kern="1200" cap="none" spc="0" normalizeH="0" baseline="0" noProof="0" dirty="0" err="1">
                <a:ln>
                  <a:noFill/>
                </a:ln>
                <a:solidFill>
                  <a:prstClr val="black"/>
                </a:solidFill>
                <a:effectLst/>
                <a:uLnTx/>
                <a:uFillTx/>
                <a:latin typeface="Aptos" panose="02110004020202020204"/>
                <a:ea typeface="+mn-ea"/>
                <a:cs typeface="+mn-cs"/>
              </a:rPr>
              <a:t>Rivano</a:t>
            </a:r>
            <a:r>
              <a:rPr kumimoji="0" lang="sv-SE" sz="2400" b="0" i="0" u="none" strike="noStrike" kern="1200" cap="none" spc="0" normalizeH="0" baseline="0" noProof="0" dirty="0">
                <a:ln>
                  <a:noFill/>
                </a:ln>
                <a:solidFill>
                  <a:prstClr val="black"/>
                </a:solidFill>
                <a:effectLst/>
                <a:uLnTx/>
                <a:uFillTx/>
                <a:latin typeface="Aptos" panose="02110004020202020204"/>
                <a:ea typeface="+mn-ea"/>
                <a:cs typeface="+mn-cs"/>
              </a:rPr>
              <a:t> Fischer</a:t>
            </a:r>
          </a:p>
        </p:txBody>
      </p:sp>
      <p:sp>
        <p:nvSpPr>
          <p:cNvPr id="3" name="textruta 2">
            <a:extLst>
              <a:ext uri="{FF2B5EF4-FFF2-40B4-BE49-F238E27FC236}">
                <a16:creationId xmlns:a16="http://schemas.microsoft.com/office/drawing/2014/main" id="{06A46884-BC78-4835-93E7-CB3AFE0BA9FF}"/>
              </a:ext>
            </a:extLst>
          </p:cNvPr>
          <p:cNvSpPr txBox="1"/>
          <p:nvPr/>
        </p:nvSpPr>
        <p:spPr>
          <a:xfrm>
            <a:off x="7752185" y="3686939"/>
            <a:ext cx="275330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ptos" panose="02110004020202020204"/>
                <a:ea typeface="+mn-ea"/>
                <a:cs typeface="+mn-cs"/>
              </a:rPr>
              <a:t>Bild från tidskriften ”Vetenskap &amp; Hälsa”,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ptos" panose="02110004020202020204"/>
                <a:ea typeface="+mn-ea"/>
                <a:cs typeface="+mn-cs"/>
              </a:rPr>
              <a:t>länk; </a:t>
            </a:r>
            <a:r>
              <a:rPr kumimoji="0" lang="sv-SE" sz="16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https://www.vetenskaphalsa.se/nytt-poddavsnitt-smarta-ett-nodvandigt-ont/</a:t>
            </a:r>
            <a:r>
              <a:rPr kumimoji="0" lang="sv-SE" sz="16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ptos" panose="02110004020202020204"/>
                <a:ea typeface="+mn-ea"/>
                <a:cs typeface="+mn-cs"/>
              </a:rPr>
              <a:t>Foto: George Godfrey</a:t>
            </a:r>
          </a:p>
        </p:txBody>
      </p:sp>
    </p:spTree>
    <p:extLst>
      <p:ext uri="{BB962C8B-B14F-4D97-AF65-F5344CB8AC3E}">
        <p14:creationId xmlns:p14="http://schemas.microsoft.com/office/powerpoint/2010/main" val="2248227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047B-D571-E985-5643-2833240C888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57EA0BD-44FE-B625-56C0-B9A1A2D34809}"/>
              </a:ext>
            </a:extLst>
          </p:cNvPr>
          <p:cNvSpPr>
            <a:spLocks noGrp="1"/>
          </p:cNvSpPr>
          <p:nvPr>
            <p:ph type="title"/>
          </p:nvPr>
        </p:nvSpPr>
        <p:spPr/>
        <p:txBody>
          <a:bodyPr>
            <a:normAutofit/>
          </a:bodyPr>
          <a:lstStyle/>
          <a:p>
            <a:r>
              <a:rPr lang="sv-SE" sz="4800" b="1" dirty="0"/>
              <a:t>All fysikalisk undersökning indelas i:</a:t>
            </a:r>
          </a:p>
        </p:txBody>
      </p:sp>
      <p:sp>
        <p:nvSpPr>
          <p:cNvPr id="3" name="Platshållare för innehåll 2">
            <a:extLst>
              <a:ext uri="{FF2B5EF4-FFF2-40B4-BE49-F238E27FC236}">
                <a16:creationId xmlns:a16="http://schemas.microsoft.com/office/drawing/2014/main" id="{C0C8BC94-CEC9-8032-E6EB-677422276124}"/>
              </a:ext>
            </a:extLst>
          </p:cNvPr>
          <p:cNvSpPr>
            <a:spLocks noGrp="1"/>
          </p:cNvSpPr>
          <p:nvPr>
            <p:ph idx="1"/>
          </p:nvPr>
        </p:nvSpPr>
        <p:spPr>
          <a:xfrm>
            <a:off x="2328530" y="2591170"/>
            <a:ext cx="7993912" cy="4351338"/>
          </a:xfrm>
        </p:spPr>
        <p:txBody>
          <a:bodyPr>
            <a:normAutofit/>
          </a:bodyPr>
          <a:lstStyle/>
          <a:p>
            <a:r>
              <a:rPr lang="sv-SE" sz="4800" dirty="0"/>
              <a:t>Generell screening		</a:t>
            </a:r>
            <a:r>
              <a:rPr lang="sv-SE" sz="4800" dirty="0">
                <a:solidFill>
                  <a:srgbClr val="FF0000"/>
                </a:solidFill>
              </a:rPr>
              <a:t>50%</a:t>
            </a:r>
          </a:p>
          <a:p>
            <a:r>
              <a:rPr lang="sv-SE" sz="4800" dirty="0"/>
              <a:t>Regional screening		</a:t>
            </a:r>
            <a:r>
              <a:rPr lang="sv-SE" sz="4800" dirty="0">
                <a:solidFill>
                  <a:srgbClr val="FF0000"/>
                </a:solidFill>
              </a:rPr>
              <a:t>30%</a:t>
            </a:r>
          </a:p>
          <a:p>
            <a:r>
              <a:rPr lang="sv-SE" sz="4800" dirty="0"/>
              <a:t>(Segmentell scanning	</a:t>
            </a:r>
            <a:r>
              <a:rPr lang="sv-SE" sz="4800" dirty="0">
                <a:solidFill>
                  <a:srgbClr val="FF0000"/>
                </a:solidFill>
              </a:rPr>
              <a:t>20%)</a:t>
            </a:r>
          </a:p>
        </p:txBody>
      </p:sp>
    </p:spTree>
    <p:extLst>
      <p:ext uri="{BB962C8B-B14F-4D97-AF65-F5344CB8AC3E}">
        <p14:creationId xmlns:p14="http://schemas.microsoft.com/office/powerpoint/2010/main" val="2413457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85CBBD-B81E-F441-D704-919E60AE7977}"/>
              </a:ext>
            </a:extLst>
          </p:cNvPr>
          <p:cNvSpPr>
            <a:spLocks noGrp="1"/>
          </p:cNvSpPr>
          <p:nvPr>
            <p:ph type="title"/>
          </p:nvPr>
        </p:nvSpPr>
        <p:spPr/>
        <p:txBody>
          <a:bodyPr/>
          <a:lstStyle/>
          <a:p>
            <a:pPr algn="ctr"/>
            <a:r>
              <a:rPr lang="sv-SE" dirty="0">
                <a:solidFill>
                  <a:srgbClr val="FF0000"/>
                </a:solidFill>
              </a:rPr>
              <a:t>Fysikalisk undersökning/medicinsk bedömning</a:t>
            </a:r>
          </a:p>
        </p:txBody>
      </p:sp>
      <p:sp>
        <p:nvSpPr>
          <p:cNvPr id="3" name="Platshållare för innehåll 2">
            <a:extLst>
              <a:ext uri="{FF2B5EF4-FFF2-40B4-BE49-F238E27FC236}">
                <a16:creationId xmlns:a16="http://schemas.microsoft.com/office/drawing/2014/main" id="{0B9161F4-8214-3570-E7F7-63DF1210450C}"/>
              </a:ext>
            </a:extLst>
          </p:cNvPr>
          <p:cNvSpPr>
            <a:spLocks noGrp="1"/>
          </p:cNvSpPr>
          <p:nvPr>
            <p:ph idx="1"/>
          </p:nvPr>
        </p:nvSpPr>
        <p:spPr>
          <a:xfrm>
            <a:off x="2232836" y="1499192"/>
            <a:ext cx="9120963" cy="5667152"/>
          </a:xfrm>
        </p:spPr>
        <p:txBody>
          <a:bodyPr>
            <a:normAutofit fontScale="92500" lnSpcReduction="20000"/>
          </a:bodyPr>
          <a:lstStyle/>
          <a:p>
            <a:r>
              <a:rPr lang="sv-SE" sz="3600" dirty="0"/>
              <a:t>Inspektion</a:t>
            </a:r>
          </a:p>
          <a:p>
            <a:pPr lvl="1"/>
            <a:r>
              <a:rPr lang="sv-SE" sz="3200" dirty="0"/>
              <a:t>Generell screening</a:t>
            </a:r>
          </a:p>
          <a:p>
            <a:pPr lvl="1"/>
            <a:r>
              <a:rPr lang="sv-SE" sz="3200" dirty="0"/>
              <a:t>Regional screening</a:t>
            </a:r>
          </a:p>
          <a:p>
            <a:r>
              <a:rPr lang="sv-SE" sz="3600" dirty="0"/>
              <a:t>Palpation</a:t>
            </a:r>
          </a:p>
          <a:p>
            <a:pPr lvl="1"/>
            <a:r>
              <a:rPr lang="sv-SE" sz="3200" dirty="0"/>
              <a:t>Regional screening</a:t>
            </a:r>
          </a:p>
          <a:p>
            <a:pPr lvl="1"/>
            <a:r>
              <a:rPr lang="sv-SE" sz="3200" dirty="0"/>
              <a:t>Segmentell scanning</a:t>
            </a:r>
            <a:endParaRPr lang="sv-SE" sz="2800" dirty="0"/>
          </a:p>
          <a:p>
            <a:r>
              <a:rPr lang="sv-SE" sz="3600" dirty="0"/>
              <a:t>Provokation</a:t>
            </a:r>
          </a:p>
          <a:p>
            <a:pPr lvl="1"/>
            <a:r>
              <a:rPr lang="sv-SE" sz="3200" dirty="0"/>
              <a:t>Hitta det smärtande organet = igenkänning</a:t>
            </a:r>
          </a:p>
          <a:p>
            <a:r>
              <a:rPr lang="sv-SE" sz="3600" dirty="0"/>
              <a:t>Analys</a:t>
            </a:r>
          </a:p>
          <a:p>
            <a:r>
              <a:rPr lang="sv-SE" sz="3600" dirty="0"/>
              <a:t>Diagnos/</a:t>
            </a:r>
          </a:p>
          <a:p>
            <a:pPr lvl="1"/>
            <a:r>
              <a:rPr lang="sv-SE" sz="3200" dirty="0"/>
              <a:t>förklaring</a:t>
            </a:r>
          </a:p>
          <a:p>
            <a:r>
              <a:rPr lang="sv-SE" sz="3600" dirty="0"/>
              <a:t>Provbehandling</a:t>
            </a:r>
          </a:p>
          <a:p>
            <a:endParaRPr lang="sv-SE" dirty="0"/>
          </a:p>
        </p:txBody>
      </p:sp>
    </p:spTree>
    <p:extLst>
      <p:ext uri="{BB962C8B-B14F-4D97-AF65-F5344CB8AC3E}">
        <p14:creationId xmlns:p14="http://schemas.microsoft.com/office/powerpoint/2010/main" val="41540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28B4-A8F2-9A8F-02F1-46686447280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A1F66E-7C80-031F-95A3-BD9508045581}"/>
              </a:ext>
            </a:extLst>
          </p:cNvPr>
          <p:cNvSpPr>
            <a:spLocks noGrp="1"/>
          </p:cNvSpPr>
          <p:nvPr>
            <p:ph type="title"/>
          </p:nvPr>
        </p:nvSpPr>
        <p:spPr>
          <a:xfrm>
            <a:off x="838200" y="684256"/>
            <a:ext cx="10515600" cy="5178056"/>
          </a:xfrm>
        </p:spPr>
        <p:txBody>
          <a:bodyPr>
            <a:noAutofit/>
          </a:bodyPr>
          <a:lstStyle/>
          <a:p>
            <a:pPr algn="ctr"/>
            <a:r>
              <a:rPr lang="sv-SE" sz="6000" b="1" dirty="0"/>
              <a:t>Den </a:t>
            </a:r>
            <a:br>
              <a:rPr lang="sv-SE" sz="6000" b="1" dirty="0"/>
            </a:br>
            <a:r>
              <a:rPr lang="sv-SE" sz="6000" b="1" dirty="0"/>
              <a:t>MEDICINSKA BEDÖMNINGEN förmedlar jag till patienten</a:t>
            </a:r>
            <a:br>
              <a:rPr lang="sv-SE" sz="6000" b="1" dirty="0"/>
            </a:br>
            <a:br>
              <a:rPr lang="sv-SE" sz="6000" b="1" dirty="0"/>
            </a:br>
            <a:r>
              <a:rPr lang="sv-SE" sz="6000" b="1" dirty="0">
                <a:solidFill>
                  <a:srgbClr val="FF0000"/>
                </a:solidFill>
              </a:rPr>
              <a:t>= FÖRKLARINGEN</a:t>
            </a:r>
          </a:p>
        </p:txBody>
      </p:sp>
    </p:spTree>
    <p:extLst>
      <p:ext uri="{BB962C8B-B14F-4D97-AF65-F5344CB8AC3E}">
        <p14:creationId xmlns:p14="http://schemas.microsoft.com/office/powerpoint/2010/main" val="772432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09600" y="1214422"/>
            <a:ext cx="10845800" cy="4017977"/>
          </a:xfrm>
        </p:spPr>
        <p:txBody>
          <a:bodyPr>
            <a:noAutofit/>
          </a:bodyPr>
          <a:lstStyle/>
          <a:p>
            <a:r>
              <a:rPr lang="sv-SE" sz="7200" dirty="0"/>
              <a:t>Refererad  - Projicerad smärta i </a:t>
            </a:r>
            <a:r>
              <a:rPr lang="sv-SE" sz="7200" dirty="0" err="1"/>
              <a:t>Muskeloskelletala</a:t>
            </a:r>
            <a:r>
              <a:rPr lang="sv-SE" sz="7200" dirty="0"/>
              <a:t> Systemet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Utstrålning</a:t>
            </a:r>
          </a:p>
        </p:txBody>
      </p:sp>
      <p:sp>
        <p:nvSpPr>
          <p:cNvPr id="5" name="Platshållare för innehåll 4"/>
          <p:cNvSpPr>
            <a:spLocks noGrp="1"/>
          </p:cNvSpPr>
          <p:nvPr>
            <p:ph sz="half" idx="1"/>
          </p:nvPr>
        </p:nvSpPr>
        <p:spPr/>
        <p:txBody>
          <a:bodyPr>
            <a:normAutofit/>
          </a:bodyPr>
          <a:lstStyle/>
          <a:p>
            <a:pPr>
              <a:buNone/>
            </a:pPr>
            <a:r>
              <a:rPr lang="sv-SE" sz="4000" dirty="0"/>
              <a:t> ’Det måste vara en nerv i kläm i ryggen/nacken när det strålar ut så och domnar’</a:t>
            </a:r>
          </a:p>
        </p:txBody>
      </p:sp>
      <p:pic>
        <p:nvPicPr>
          <p:cNvPr id="20482" name="Picture 2" descr="Sciatica"/>
          <p:cNvPicPr>
            <a:picLocks noChangeAspect="1" noChangeArrowheads="1"/>
          </p:cNvPicPr>
          <p:nvPr/>
        </p:nvPicPr>
        <p:blipFill>
          <a:blip r:embed="rId2"/>
          <a:srcRect/>
          <a:stretch>
            <a:fillRect/>
          </a:stretch>
        </p:blipFill>
        <p:spPr bwMode="auto">
          <a:xfrm>
            <a:off x="7024694" y="1571613"/>
            <a:ext cx="2500330" cy="432557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can0002"/>
          <p:cNvPicPr>
            <a:picLocks noChangeAspect="1" noChangeArrowheads="1"/>
          </p:cNvPicPr>
          <p:nvPr/>
        </p:nvPicPr>
        <p:blipFill>
          <a:blip r:embed="rId3"/>
          <a:srcRect/>
          <a:stretch>
            <a:fillRect/>
          </a:stretch>
        </p:blipFill>
        <p:spPr bwMode="auto">
          <a:xfrm>
            <a:off x="1524001" y="1"/>
            <a:ext cx="4968875" cy="4937125"/>
          </a:xfrm>
          <a:prstGeom prst="rect">
            <a:avLst/>
          </a:prstGeom>
          <a:noFill/>
        </p:spPr>
      </p:pic>
      <p:pic>
        <p:nvPicPr>
          <p:cNvPr id="62467" name="Picture 3" descr="komp bilder Mats Karlsson 040"/>
          <p:cNvPicPr>
            <a:picLocks noChangeAspect="1" noChangeArrowheads="1"/>
          </p:cNvPicPr>
          <p:nvPr/>
        </p:nvPicPr>
        <p:blipFill>
          <a:blip r:embed="rId4" cstate="print"/>
          <a:srcRect/>
          <a:stretch>
            <a:fillRect/>
          </a:stretch>
        </p:blipFill>
        <p:spPr bwMode="auto">
          <a:xfrm>
            <a:off x="6024564" y="2565400"/>
            <a:ext cx="4643437" cy="3671888"/>
          </a:xfrm>
          <a:prstGeom prst="rect">
            <a:avLst/>
          </a:prstGeom>
          <a:noFill/>
          <a:ln w="9525">
            <a:noFill/>
            <a:miter lim="800000"/>
            <a:headEnd/>
            <a:tailEnd/>
          </a:ln>
        </p:spPr>
      </p:pic>
      <p:sp>
        <p:nvSpPr>
          <p:cNvPr id="62468" name="Text Box 4"/>
          <p:cNvSpPr txBox="1">
            <a:spLocks noChangeArrowheads="1"/>
          </p:cNvSpPr>
          <p:nvPr/>
        </p:nvSpPr>
        <p:spPr bwMode="auto">
          <a:xfrm>
            <a:off x="4343400" y="6308725"/>
            <a:ext cx="6324600" cy="336550"/>
          </a:xfrm>
          <a:prstGeom prst="rect">
            <a:avLst/>
          </a:prstGeom>
          <a:noFill/>
          <a:ln w="9525">
            <a:noFill/>
            <a:miter lim="800000"/>
            <a:headEnd/>
            <a:tailEnd/>
          </a:ln>
          <a:effectLst/>
        </p:spPr>
        <p:txBody>
          <a:bodyPr>
            <a:spAutoFit/>
          </a:bodyPr>
          <a:lstStyle/>
          <a:p>
            <a:r>
              <a:rPr lang="sv-SE" sz="1600">
                <a:latin typeface="Arial" pitchFamily="34" charset="0"/>
                <a:cs typeface="Arial" pitchFamily="34" charset="0"/>
              </a:rPr>
              <a:t>Efter: Hoppenfeldt, </a:t>
            </a:r>
            <a:r>
              <a:rPr lang="sv-SE" sz="1600" i="1">
                <a:latin typeface="Arial" pitchFamily="34" charset="0"/>
                <a:cs typeface="Arial" pitchFamily="34" charset="0"/>
              </a:rPr>
              <a:t>Examination of the extr &amp; the spine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52596" y="304801"/>
            <a:ext cx="8715404" cy="936625"/>
          </a:xfrm>
          <a:effectLst>
            <a:outerShdw dist="35921" dir="2700000" algn="ctr" rotWithShape="0">
              <a:schemeClr val="bg2"/>
            </a:outerShdw>
          </a:effectLst>
        </p:spPr>
        <p:txBody>
          <a:bodyPr/>
          <a:lstStyle/>
          <a:p>
            <a:r>
              <a:rPr lang="sv-SE" dirty="0" err="1"/>
              <a:t>Triggerpunkter</a:t>
            </a:r>
            <a:r>
              <a:rPr lang="sv-SE" dirty="0"/>
              <a:t> m </a:t>
            </a:r>
            <a:r>
              <a:rPr lang="sv-SE" dirty="0" err="1"/>
              <a:t>Infraspinatus</a:t>
            </a:r>
            <a:endParaRPr lang="sv-SE" dirty="0"/>
          </a:p>
        </p:txBody>
      </p:sp>
      <p:sp>
        <p:nvSpPr>
          <p:cNvPr id="64515" name="Rectangle 3"/>
          <p:cNvSpPr>
            <a:spLocks noGrp="1" noChangeArrowheads="1"/>
          </p:cNvSpPr>
          <p:nvPr>
            <p:ph type="body" idx="1"/>
          </p:nvPr>
        </p:nvSpPr>
        <p:spPr/>
        <p:txBody>
          <a:bodyPr/>
          <a:lstStyle/>
          <a:p>
            <a:endParaRPr lang="sv-SE"/>
          </a:p>
        </p:txBody>
      </p:sp>
      <p:pic>
        <p:nvPicPr>
          <p:cNvPr id="64516" name="Picture 4" descr="scan0003"/>
          <p:cNvPicPr>
            <a:picLocks noChangeAspect="1" noChangeArrowheads="1"/>
          </p:cNvPicPr>
          <p:nvPr/>
        </p:nvPicPr>
        <p:blipFill>
          <a:blip r:embed="rId3"/>
          <a:srcRect/>
          <a:stretch>
            <a:fillRect/>
          </a:stretch>
        </p:blipFill>
        <p:spPr bwMode="auto">
          <a:xfrm>
            <a:off x="2711450" y="1341438"/>
            <a:ext cx="5329238" cy="5021262"/>
          </a:xfrm>
          <a:prstGeom prst="rect">
            <a:avLst/>
          </a:prstGeom>
          <a:noFill/>
        </p:spPr>
      </p:pic>
      <p:sp>
        <p:nvSpPr>
          <p:cNvPr id="64517" name="Text Box 5"/>
          <p:cNvSpPr txBox="1">
            <a:spLocks noChangeArrowheads="1"/>
          </p:cNvSpPr>
          <p:nvPr/>
        </p:nvSpPr>
        <p:spPr bwMode="auto">
          <a:xfrm>
            <a:off x="6456364" y="6381750"/>
            <a:ext cx="3887787" cy="523220"/>
          </a:xfrm>
          <a:prstGeom prst="rect">
            <a:avLst/>
          </a:prstGeom>
          <a:noFill/>
          <a:ln w="9525">
            <a:noFill/>
            <a:miter lim="800000"/>
            <a:headEnd/>
            <a:tailEnd/>
          </a:ln>
          <a:effectLst/>
        </p:spPr>
        <p:txBody>
          <a:bodyPr>
            <a:spAutoFit/>
          </a:bodyPr>
          <a:lstStyle/>
          <a:p>
            <a:pPr>
              <a:spcBef>
                <a:spcPct val="50000"/>
              </a:spcBef>
            </a:pPr>
            <a:r>
              <a:rPr lang="sv-SE" sz="1400">
                <a:latin typeface="Arial" pitchFamily="34" charset="0"/>
                <a:cs typeface="Arial" pitchFamily="34" charset="0"/>
              </a:rPr>
              <a:t>Från Travel &amp; Simon, </a:t>
            </a:r>
            <a:r>
              <a:rPr lang="sv-SE" sz="1400" i="1">
                <a:latin typeface="Arial" pitchFamily="34" charset="0"/>
                <a:cs typeface="Arial" pitchFamily="34" charset="0"/>
              </a:rPr>
              <a:t>Myofascial pain and Dysfunction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uto0"/>
          <p:cNvPicPr>
            <a:picLocks noChangeAspect="1" noChangeArrowheads="1"/>
          </p:cNvPicPr>
          <p:nvPr/>
        </p:nvPicPr>
        <p:blipFill>
          <a:blip r:embed="rId3"/>
          <a:srcRect/>
          <a:stretch>
            <a:fillRect/>
          </a:stretch>
        </p:blipFill>
        <p:spPr bwMode="auto">
          <a:xfrm>
            <a:off x="3276600" y="1252538"/>
            <a:ext cx="5176838" cy="5605462"/>
          </a:xfrm>
          <a:prstGeom prst="rect">
            <a:avLst/>
          </a:prstGeom>
          <a:noFill/>
          <a:ln w="9525">
            <a:noFill/>
            <a:miter lim="800000"/>
            <a:headEnd/>
            <a:tailEnd/>
          </a:ln>
        </p:spPr>
      </p:pic>
      <p:sp>
        <p:nvSpPr>
          <p:cNvPr id="47107" name="Rubrik 2"/>
          <p:cNvSpPr>
            <a:spLocks noGrp="1"/>
          </p:cNvSpPr>
          <p:nvPr>
            <p:ph type="title"/>
          </p:nvPr>
        </p:nvSpPr>
        <p:spPr/>
        <p:txBody>
          <a:bodyPr/>
          <a:lstStyle/>
          <a:p>
            <a:r>
              <a:rPr lang="sv-SE">
                <a:solidFill>
                  <a:srgbClr val="7B9899"/>
                </a:solidFill>
              </a:rPr>
              <a:t>Skelletom/Myotom/Dermatom</a:t>
            </a:r>
          </a:p>
        </p:txBody>
      </p:sp>
      <p:sp>
        <p:nvSpPr>
          <p:cNvPr id="47108" name="Platshållare för innehåll 3"/>
          <p:cNvSpPr>
            <a:spLocks noGrp="1"/>
          </p:cNvSpPr>
          <p:nvPr>
            <p:ph sz="quarter" idx="1"/>
          </p:nvPr>
        </p:nvSpPr>
        <p:spPr>
          <a:xfrm>
            <a:off x="1825625" y="1527175"/>
            <a:ext cx="8504238" cy="4572000"/>
          </a:xfrm>
        </p:spPr>
        <p:txBody>
          <a:bodyPr/>
          <a:lstStyle/>
          <a:p>
            <a:endParaRPr lang="sv-SE"/>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981200" y="292101"/>
            <a:ext cx="8229600" cy="904875"/>
          </a:xfrm>
        </p:spPr>
        <p:txBody>
          <a:bodyPr/>
          <a:lstStyle/>
          <a:p>
            <a:r>
              <a:rPr lang="sv-SE"/>
              <a:t>Triggerpunkter m infraspinatus</a:t>
            </a:r>
          </a:p>
        </p:txBody>
      </p:sp>
      <p:sp>
        <p:nvSpPr>
          <p:cNvPr id="78851" name="Rectangle 3"/>
          <p:cNvSpPr>
            <a:spLocks noGrp="1" noChangeArrowheads="1"/>
          </p:cNvSpPr>
          <p:nvPr>
            <p:ph type="body" idx="1"/>
          </p:nvPr>
        </p:nvSpPr>
        <p:spPr/>
        <p:txBody>
          <a:bodyPr/>
          <a:lstStyle/>
          <a:p>
            <a:endParaRPr lang="sv-SE"/>
          </a:p>
        </p:txBody>
      </p:sp>
      <p:pic>
        <p:nvPicPr>
          <p:cNvPr id="78852" name="Picture 4" descr="scan0003"/>
          <p:cNvPicPr>
            <a:picLocks noChangeAspect="1" noChangeArrowheads="1"/>
          </p:cNvPicPr>
          <p:nvPr/>
        </p:nvPicPr>
        <p:blipFill>
          <a:blip r:embed="rId2"/>
          <a:srcRect/>
          <a:stretch>
            <a:fillRect/>
          </a:stretch>
        </p:blipFill>
        <p:spPr bwMode="auto">
          <a:xfrm>
            <a:off x="3095605" y="1142985"/>
            <a:ext cx="5832475" cy="549592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703388" y="292100"/>
            <a:ext cx="8507412" cy="1384300"/>
          </a:xfrm>
        </p:spPr>
        <p:txBody>
          <a:bodyPr/>
          <a:lstStyle/>
          <a:p>
            <a:r>
              <a:rPr lang="sv-SE" sz="4000"/>
              <a:t>Triggerpunkter mm serratus anterior</a:t>
            </a:r>
          </a:p>
        </p:txBody>
      </p:sp>
      <p:sp>
        <p:nvSpPr>
          <p:cNvPr id="98307" name="Rectangle 3"/>
          <p:cNvSpPr>
            <a:spLocks noGrp="1" noChangeArrowheads="1"/>
          </p:cNvSpPr>
          <p:nvPr>
            <p:ph type="body" idx="1"/>
          </p:nvPr>
        </p:nvSpPr>
        <p:spPr/>
        <p:txBody>
          <a:bodyPr/>
          <a:lstStyle/>
          <a:p>
            <a:endParaRPr lang="sv-SE"/>
          </a:p>
        </p:txBody>
      </p:sp>
      <p:pic>
        <p:nvPicPr>
          <p:cNvPr id="98308" name="Picture 4" descr="scan0015"/>
          <p:cNvPicPr>
            <a:picLocks noChangeAspect="1" noChangeArrowheads="1"/>
          </p:cNvPicPr>
          <p:nvPr/>
        </p:nvPicPr>
        <p:blipFill>
          <a:blip r:embed="rId2"/>
          <a:srcRect/>
          <a:stretch>
            <a:fillRect/>
          </a:stretch>
        </p:blipFill>
        <p:spPr bwMode="auto">
          <a:xfrm>
            <a:off x="6076950" y="2133601"/>
            <a:ext cx="4591050" cy="3687763"/>
          </a:xfrm>
          <a:prstGeom prst="rect">
            <a:avLst/>
          </a:prstGeom>
          <a:noFill/>
        </p:spPr>
      </p:pic>
      <p:pic>
        <p:nvPicPr>
          <p:cNvPr id="98309" name="Picture 5" descr="scan0014"/>
          <p:cNvPicPr>
            <a:picLocks noChangeAspect="1" noChangeArrowheads="1"/>
          </p:cNvPicPr>
          <p:nvPr/>
        </p:nvPicPr>
        <p:blipFill>
          <a:blip r:embed="rId3"/>
          <a:srcRect/>
          <a:stretch>
            <a:fillRect/>
          </a:stretch>
        </p:blipFill>
        <p:spPr bwMode="auto">
          <a:xfrm>
            <a:off x="1703388" y="2060575"/>
            <a:ext cx="4392612" cy="3600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37C98-7447-1E52-7A46-526A9B28DDD0}"/>
              </a:ext>
            </a:extLst>
          </p:cNvPr>
          <p:cNvSpPr>
            <a:spLocks noGrp="1"/>
          </p:cNvSpPr>
          <p:nvPr>
            <p:ph type="ctrTitle"/>
          </p:nvPr>
        </p:nvSpPr>
        <p:spPr>
          <a:xfrm>
            <a:off x="1524000" y="1122363"/>
            <a:ext cx="9144000" cy="1184902"/>
          </a:xfrm>
        </p:spPr>
        <p:txBody>
          <a:bodyPr/>
          <a:lstStyle/>
          <a:p>
            <a:r>
              <a:rPr lang="sv-SE" dirty="0"/>
              <a:t>Hur förklara smärta?</a:t>
            </a:r>
          </a:p>
        </p:txBody>
      </p:sp>
      <p:sp>
        <p:nvSpPr>
          <p:cNvPr id="3" name="Underrubrik 2">
            <a:extLst>
              <a:ext uri="{FF2B5EF4-FFF2-40B4-BE49-F238E27FC236}">
                <a16:creationId xmlns:a16="http://schemas.microsoft.com/office/drawing/2014/main" id="{AF2E5C24-E2EC-2986-F5B7-A3D1B25D8B3F}"/>
              </a:ext>
            </a:extLst>
          </p:cNvPr>
          <p:cNvSpPr>
            <a:spLocks noGrp="1"/>
          </p:cNvSpPr>
          <p:nvPr>
            <p:ph type="subTitle" idx="1"/>
          </p:nvPr>
        </p:nvSpPr>
        <p:spPr>
          <a:xfrm>
            <a:off x="1524000" y="2762065"/>
            <a:ext cx="9144000" cy="2820027"/>
          </a:xfrm>
        </p:spPr>
        <p:txBody>
          <a:bodyPr>
            <a:normAutofit/>
          </a:bodyPr>
          <a:lstStyle/>
          <a:p>
            <a:r>
              <a:rPr lang="sv-SE" sz="5400" b="1" dirty="0"/>
              <a:t>För att kunna förklara något måste man själv förstå först.</a:t>
            </a:r>
          </a:p>
          <a:p>
            <a:endParaRPr lang="sv-SE" dirty="0"/>
          </a:p>
          <a:p>
            <a:r>
              <a:rPr lang="sv-SE" dirty="0"/>
              <a:t>                                                                          Gammalt ordspråk</a:t>
            </a:r>
          </a:p>
        </p:txBody>
      </p:sp>
    </p:spTree>
    <p:extLst>
      <p:ext uri="{BB962C8B-B14F-4D97-AF65-F5344CB8AC3E}">
        <p14:creationId xmlns:p14="http://schemas.microsoft.com/office/powerpoint/2010/main" val="1047256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2566988" y="476251"/>
          <a:ext cx="6934200" cy="5813425"/>
        </p:xfrm>
        <a:graphic>
          <a:graphicData uri="http://schemas.openxmlformats.org/presentationml/2006/ole">
            <mc:AlternateContent xmlns:mc="http://schemas.openxmlformats.org/markup-compatibility/2006">
              <mc:Choice xmlns:v="urn:schemas-microsoft-com:vml" Requires="v">
                <p:oleObj name="PhotoImpact" r:id="rId2" imgW="4407417" imgH="3694183" progId="PI3.Image">
                  <p:embed/>
                </p:oleObj>
              </mc:Choice>
              <mc:Fallback>
                <p:oleObj name="PhotoImpact" r:id="rId2" imgW="4407417" imgH="3694183" progId="PI3.Image">
                  <p:embed/>
                  <p:pic>
                    <p:nvPicPr>
                      <p:cNvPr id="901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476251"/>
                        <a:ext cx="693420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pPr>
              <a:defRPr/>
            </a:pPr>
            <a:fld id="{830067EF-5BBF-4C8E-9193-6D68BC4BEA64}" type="slidenum">
              <a:rPr lang="sv-SE"/>
              <a:pPr>
                <a:defRPr/>
              </a:pPr>
              <a:t>61</a:t>
            </a:fld>
            <a:endParaRPr lang="sv-SE"/>
          </a:p>
        </p:txBody>
      </p:sp>
      <p:pic>
        <p:nvPicPr>
          <p:cNvPr id="99331" name="Picture 3" descr="scan0006"/>
          <p:cNvPicPr>
            <a:picLocks noGrp="1" noChangeAspect="1" noChangeArrowheads="1"/>
          </p:cNvPicPr>
          <p:nvPr>
            <p:ph idx="1"/>
          </p:nvPr>
        </p:nvPicPr>
        <p:blipFill>
          <a:blip r:embed="rId2"/>
          <a:srcRect/>
          <a:stretch>
            <a:fillRect/>
          </a:stretch>
        </p:blipFill>
        <p:spPr>
          <a:xfrm>
            <a:off x="1524000" y="0"/>
            <a:ext cx="6299200" cy="6858000"/>
          </a:xfrm>
        </p:spPr>
      </p:pic>
      <p:pic>
        <p:nvPicPr>
          <p:cNvPr id="99332" name="Picture 4" descr="komp bilder Mats Karlsson 035"/>
          <p:cNvPicPr>
            <a:picLocks noChangeAspect="1" noChangeArrowheads="1"/>
          </p:cNvPicPr>
          <p:nvPr/>
        </p:nvPicPr>
        <p:blipFill>
          <a:blip r:embed="rId3"/>
          <a:srcRect/>
          <a:stretch>
            <a:fillRect/>
          </a:stretch>
        </p:blipFill>
        <p:spPr bwMode="auto">
          <a:xfrm>
            <a:off x="6672264" y="3903664"/>
            <a:ext cx="3995737" cy="2954337"/>
          </a:xfrm>
          <a:prstGeom prst="rect">
            <a:avLst/>
          </a:prstGeom>
          <a:noFill/>
          <a:ln w="9525">
            <a:noFill/>
            <a:miter lim="800000"/>
            <a:headEnd/>
            <a:tailEnd/>
          </a:ln>
        </p:spPr>
      </p:pic>
      <p:pic>
        <p:nvPicPr>
          <p:cNvPr id="99333" name="Picture 5" descr="undersökning övrekroppshalva 048"/>
          <p:cNvPicPr>
            <a:picLocks noGrp="1" noChangeAspect="1" noChangeArrowheads="1"/>
          </p:cNvPicPr>
          <p:nvPr>
            <p:ph type="title"/>
          </p:nvPr>
        </p:nvPicPr>
        <p:blipFill>
          <a:blip r:embed="rId4"/>
          <a:srcRect/>
          <a:stretch>
            <a:fillRect/>
          </a:stretch>
        </p:blipFill>
        <p:spPr>
          <a:xfrm>
            <a:off x="6600826" y="188914"/>
            <a:ext cx="4067175" cy="304958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sv-SE" sz="3600"/>
              <a:t>Myofasciell smärta</a:t>
            </a:r>
            <a:br>
              <a:rPr lang="sv-SE" sz="3600"/>
            </a:br>
            <a:r>
              <a:rPr lang="sv-SE" sz="2400"/>
              <a:t>M Iliopsas</a:t>
            </a:r>
            <a:br>
              <a:rPr lang="sv-SE"/>
            </a:br>
            <a:r>
              <a:rPr lang="sv-SE" sz="2400"/>
              <a:t>’The Hidden Prankster’</a:t>
            </a:r>
          </a:p>
        </p:txBody>
      </p:sp>
      <p:pic>
        <p:nvPicPr>
          <p:cNvPr id="43011" name="Picture 3" descr="auto0"/>
          <p:cNvPicPr>
            <a:picLocks noChangeAspect="1" noChangeArrowheads="1"/>
          </p:cNvPicPr>
          <p:nvPr/>
        </p:nvPicPr>
        <p:blipFill>
          <a:blip r:embed="rId2"/>
          <a:srcRect/>
          <a:stretch>
            <a:fillRect/>
          </a:stretch>
        </p:blipFill>
        <p:spPr bwMode="auto">
          <a:xfrm>
            <a:off x="2743200" y="1709738"/>
            <a:ext cx="6096000" cy="45466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sv-SE" sz="4000"/>
              <a:t>Kartläggning av refererad muskelsmärta</a:t>
            </a:r>
          </a:p>
        </p:txBody>
      </p:sp>
      <p:pic>
        <p:nvPicPr>
          <p:cNvPr id="52227" name="Picture 3" descr="scan0003"/>
          <p:cNvPicPr>
            <a:picLocks noGrp="1" noChangeAspect="1" noChangeArrowheads="1"/>
          </p:cNvPicPr>
          <p:nvPr>
            <p:ph idx="1"/>
          </p:nvPr>
        </p:nvPicPr>
        <p:blipFill>
          <a:blip r:embed="rId2"/>
          <a:srcRect/>
          <a:stretch>
            <a:fillRect/>
          </a:stretch>
        </p:blipFill>
        <p:spPr>
          <a:xfrm>
            <a:off x="1809720" y="1500174"/>
            <a:ext cx="4929222" cy="5145258"/>
          </a:xfrm>
          <a:noFill/>
          <a:ln/>
        </p:spPr>
      </p:pic>
      <p:sp>
        <p:nvSpPr>
          <p:cNvPr id="52228" name="Text Box 4"/>
          <p:cNvSpPr txBox="1">
            <a:spLocks noChangeArrowheads="1"/>
          </p:cNvSpPr>
          <p:nvPr/>
        </p:nvSpPr>
        <p:spPr bwMode="auto">
          <a:xfrm>
            <a:off x="6743701" y="1844676"/>
            <a:ext cx="3313113" cy="2031325"/>
          </a:xfrm>
          <a:prstGeom prst="rect">
            <a:avLst/>
          </a:prstGeom>
          <a:noFill/>
          <a:ln w="9525">
            <a:noFill/>
            <a:miter lim="800000"/>
            <a:headEnd/>
            <a:tailEnd/>
          </a:ln>
          <a:effectLst/>
        </p:spPr>
        <p:txBody>
          <a:bodyPr>
            <a:spAutoFit/>
          </a:bodyPr>
          <a:lstStyle/>
          <a:p>
            <a:pPr>
              <a:spcBef>
                <a:spcPct val="50000"/>
              </a:spcBef>
            </a:pPr>
            <a:r>
              <a:rPr lang="sv-SE">
                <a:latin typeface="Tahoma" charset="0"/>
              </a:rPr>
              <a:t>Kellgren 1938 (USA)</a:t>
            </a:r>
          </a:p>
          <a:p>
            <a:pPr>
              <a:spcBef>
                <a:spcPct val="50000"/>
              </a:spcBef>
            </a:pPr>
            <a:endParaRPr lang="sv-SE">
              <a:latin typeface="Tahoma" charset="0"/>
            </a:endParaRPr>
          </a:p>
          <a:p>
            <a:pPr>
              <a:spcBef>
                <a:spcPct val="50000"/>
              </a:spcBef>
            </a:pPr>
            <a:r>
              <a:rPr lang="sv-SE">
                <a:latin typeface="Tahoma" charset="0"/>
              </a:rPr>
              <a:t>Inj av hyperton NaCL (vävnadsretande) i olika muskler resulterande i specifik smärtutstrålning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4"/>
          <p:cNvSpPr>
            <a:spLocks noGrp="1"/>
          </p:cNvSpPr>
          <p:nvPr>
            <p:ph type="sldNum" sz="quarter" idx="12"/>
          </p:nvPr>
        </p:nvSpPr>
        <p:spPr/>
        <p:txBody>
          <a:bodyPr/>
          <a:lstStyle/>
          <a:p>
            <a:pPr>
              <a:defRPr/>
            </a:pPr>
            <a:fld id="{A821A47C-D555-42B0-9893-8FDDDCCF170B}" type="slidenum">
              <a:rPr lang="sv-SE"/>
              <a:pPr>
                <a:defRPr/>
              </a:pPr>
              <a:t>64</a:t>
            </a:fld>
            <a:endParaRPr lang="sv-SE"/>
          </a:p>
        </p:txBody>
      </p:sp>
      <p:sp>
        <p:nvSpPr>
          <p:cNvPr id="82946" name="Rectangle 2"/>
          <p:cNvSpPr>
            <a:spLocks noGrp="1" noChangeArrowheads="1"/>
          </p:cNvSpPr>
          <p:nvPr>
            <p:ph type="title"/>
          </p:nvPr>
        </p:nvSpPr>
        <p:spPr>
          <a:xfrm>
            <a:off x="2874964" y="685800"/>
            <a:ext cx="7793037" cy="1143000"/>
          </a:xfrm>
        </p:spPr>
        <p:txBody>
          <a:bodyPr>
            <a:normAutofit fontScale="90000"/>
          </a:bodyPr>
          <a:lstStyle/>
          <a:p>
            <a:pPr eaLnBrk="1" hangingPunct="1">
              <a:defRPr/>
            </a:pPr>
            <a:r>
              <a:rPr lang="sv-SE"/>
              <a:t>Lumbala facettleder</a:t>
            </a:r>
            <a:br>
              <a:rPr lang="sv-SE"/>
            </a:br>
            <a:r>
              <a:rPr lang="sv-SE" sz="3200"/>
              <a:t>-referred pain, NaCl-injektioner</a:t>
            </a:r>
            <a:br>
              <a:rPr lang="sv-SE" sz="3200"/>
            </a:br>
            <a:r>
              <a:rPr lang="sv-SE" sz="2400"/>
              <a:t>McCall -79</a:t>
            </a:r>
            <a:endParaRPr lang="sv-SE"/>
          </a:p>
        </p:txBody>
      </p:sp>
      <p:pic>
        <p:nvPicPr>
          <p:cNvPr id="51204" name="Picture 3" descr="auto0"/>
          <p:cNvPicPr>
            <a:picLocks noChangeAspect="1" noChangeArrowheads="1"/>
          </p:cNvPicPr>
          <p:nvPr/>
        </p:nvPicPr>
        <p:blipFill>
          <a:blip r:embed="rId2"/>
          <a:srcRect/>
          <a:stretch>
            <a:fillRect/>
          </a:stretch>
        </p:blipFill>
        <p:spPr bwMode="auto">
          <a:xfrm>
            <a:off x="3575050" y="2133600"/>
            <a:ext cx="5638800" cy="4402138"/>
          </a:xfrm>
          <a:prstGeom prst="rect">
            <a:avLst/>
          </a:prstGeom>
          <a:noFill/>
          <a:ln w="9525">
            <a:noFill/>
            <a:miter lim="800000"/>
            <a:headEnd/>
            <a:tailEnd/>
          </a:ln>
        </p:spPr>
      </p:pic>
      <p:sp>
        <p:nvSpPr>
          <p:cNvPr id="51205" name="Text Box 4"/>
          <p:cNvSpPr txBox="1">
            <a:spLocks noChangeArrowheads="1"/>
          </p:cNvSpPr>
          <p:nvPr/>
        </p:nvSpPr>
        <p:spPr bwMode="auto">
          <a:xfrm>
            <a:off x="1981200" y="2514600"/>
            <a:ext cx="1676400" cy="1066800"/>
          </a:xfrm>
          <a:prstGeom prst="rect">
            <a:avLst/>
          </a:prstGeom>
          <a:noFill/>
          <a:ln w="9525">
            <a:noFill/>
            <a:miter lim="800000"/>
            <a:headEnd/>
            <a:tailEnd/>
          </a:ln>
        </p:spPr>
        <p:txBody>
          <a:bodyPr>
            <a:spAutoFit/>
          </a:bodyPr>
          <a:lstStyle/>
          <a:p>
            <a:pPr>
              <a:spcBef>
                <a:spcPct val="50000"/>
              </a:spcBef>
            </a:pPr>
            <a:r>
              <a:rPr lang="sv-SE" sz="3200">
                <a:latin typeface="Tahoma" charset="0"/>
              </a:rPr>
              <a:t>L4-segm</a:t>
            </a:r>
          </a:p>
        </p:txBody>
      </p:sp>
      <p:sp>
        <p:nvSpPr>
          <p:cNvPr id="51206" name="Text Box 5"/>
          <p:cNvSpPr txBox="1">
            <a:spLocks noChangeArrowheads="1"/>
          </p:cNvSpPr>
          <p:nvPr/>
        </p:nvSpPr>
        <p:spPr bwMode="auto">
          <a:xfrm>
            <a:off x="3717925" y="1938338"/>
            <a:ext cx="184150" cy="457200"/>
          </a:xfrm>
          <a:prstGeom prst="rect">
            <a:avLst/>
          </a:prstGeom>
          <a:noFill/>
          <a:ln w="9525">
            <a:noFill/>
            <a:miter lim="800000"/>
            <a:headEnd/>
            <a:tailEnd/>
          </a:ln>
        </p:spPr>
        <p:txBody>
          <a:bodyPr wrap="none">
            <a:spAutoFit/>
          </a:bodyPr>
          <a:lstStyle/>
          <a:p>
            <a:endParaRPr lang="sv-SE" sz="2400">
              <a:latin typeface="Tahoma"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pPr>
              <a:defRPr/>
            </a:pPr>
            <a:fld id="{902DF770-9C84-43FF-995E-22BF324C30C4}" type="slidenum">
              <a:rPr lang="sv-SE"/>
              <a:pPr>
                <a:defRPr/>
              </a:pPr>
              <a:t>65</a:t>
            </a:fld>
            <a:endParaRPr lang="sv-SE"/>
          </a:p>
        </p:txBody>
      </p:sp>
      <p:sp>
        <p:nvSpPr>
          <p:cNvPr id="109570" name="Rectangle 2"/>
          <p:cNvSpPr>
            <a:spLocks noGrp="1" noChangeArrowheads="1"/>
          </p:cNvSpPr>
          <p:nvPr>
            <p:ph type="title"/>
          </p:nvPr>
        </p:nvSpPr>
        <p:spPr/>
        <p:txBody>
          <a:bodyPr>
            <a:normAutofit/>
          </a:bodyPr>
          <a:lstStyle/>
          <a:p>
            <a:pPr algn="ctr" eaLnBrk="1" hangingPunct="1">
              <a:defRPr/>
            </a:pPr>
            <a:r>
              <a:rPr lang="sv-SE" sz="4000"/>
              <a:t>Triggerpkt M. Gluteus minimus</a:t>
            </a:r>
            <a:br>
              <a:rPr lang="sv-SE" sz="4000"/>
            </a:br>
            <a:r>
              <a:rPr lang="sv-SE" sz="4000"/>
              <a:t>’</a:t>
            </a:r>
            <a:r>
              <a:rPr lang="sv-SE" sz="2800"/>
              <a:t>Pseudo-Ischias’</a:t>
            </a:r>
            <a:endParaRPr lang="sv-SE" sz="4000"/>
          </a:p>
        </p:txBody>
      </p:sp>
      <p:sp>
        <p:nvSpPr>
          <p:cNvPr id="109571" name="Rectangle 3"/>
          <p:cNvSpPr>
            <a:spLocks noGrp="1" noChangeArrowheads="1"/>
          </p:cNvSpPr>
          <p:nvPr>
            <p:ph type="body" idx="1"/>
          </p:nvPr>
        </p:nvSpPr>
        <p:spPr>
          <a:xfrm>
            <a:off x="8667768" y="1600201"/>
            <a:ext cx="2000232" cy="4525963"/>
          </a:xfrm>
        </p:spPr>
        <p:txBody>
          <a:bodyPr>
            <a:normAutofit/>
          </a:bodyPr>
          <a:lstStyle/>
          <a:p>
            <a:pPr eaLnBrk="1" hangingPunct="1">
              <a:buNone/>
              <a:defRPr/>
            </a:pPr>
            <a:r>
              <a:rPr lang="sv-SE" sz="2000" dirty="0"/>
              <a:t>Travel  &amp; Simon; </a:t>
            </a:r>
            <a:r>
              <a:rPr lang="sv-SE" sz="2000" i="1" dirty="0" err="1"/>
              <a:t>Myofasciell</a:t>
            </a:r>
            <a:r>
              <a:rPr lang="sv-SE" sz="2000" i="1" dirty="0"/>
              <a:t> Pain and </a:t>
            </a:r>
            <a:r>
              <a:rPr lang="sv-SE" sz="2000" i="1" dirty="0" err="1"/>
              <a:t>Dysfunction</a:t>
            </a:r>
            <a:r>
              <a:rPr lang="sv-SE" sz="2000" i="1" dirty="0"/>
              <a:t>. -79</a:t>
            </a:r>
          </a:p>
        </p:txBody>
      </p:sp>
      <p:pic>
        <p:nvPicPr>
          <p:cNvPr id="101381" name="Picture 4" descr="scan0005"/>
          <p:cNvPicPr>
            <a:picLocks noChangeAspect="1" noChangeArrowheads="1"/>
          </p:cNvPicPr>
          <p:nvPr/>
        </p:nvPicPr>
        <p:blipFill>
          <a:blip r:embed="rId2"/>
          <a:srcRect/>
          <a:stretch>
            <a:fillRect/>
          </a:stretch>
        </p:blipFill>
        <p:spPr bwMode="auto">
          <a:xfrm>
            <a:off x="2381224" y="1428736"/>
            <a:ext cx="6337300" cy="496411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p:txBody>
          <a:bodyPr>
            <a:normAutofit/>
          </a:bodyPr>
          <a:lstStyle/>
          <a:p>
            <a:pPr marL="54864">
              <a:defRPr/>
            </a:pPr>
            <a:r>
              <a:rPr lang="sv-SE" sz="4000" dirty="0" err="1">
                <a:solidFill>
                  <a:schemeClr val="tx2">
                    <a:tint val="100000"/>
                    <a:shade val="90000"/>
                    <a:satMod val="250000"/>
                    <a:alpha val="100000"/>
                  </a:schemeClr>
                </a:solidFill>
              </a:rPr>
              <a:t>Referred</a:t>
            </a:r>
            <a:r>
              <a:rPr lang="sv-SE" sz="4000" dirty="0">
                <a:solidFill>
                  <a:schemeClr val="tx2">
                    <a:tint val="100000"/>
                    <a:shade val="90000"/>
                    <a:satMod val="250000"/>
                    <a:alpha val="100000"/>
                  </a:schemeClr>
                </a:solidFill>
              </a:rPr>
              <a:t> pain</a:t>
            </a:r>
            <a:br>
              <a:rPr lang="sv-SE" sz="4000">
                <a:solidFill>
                  <a:schemeClr val="tx2">
                    <a:tint val="100000"/>
                    <a:shade val="90000"/>
                    <a:satMod val="250000"/>
                    <a:alpha val="100000"/>
                  </a:schemeClr>
                </a:solidFill>
              </a:rPr>
            </a:br>
            <a:r>
              <a:rPr lang="sv-SE" sz="3600" i="1">
                <a:solidFill>
                  <a:schemeClr val="tx2">
                    <a:tint val="100000"/>
                    <a:shade val="90000"/>
                    <a:satMod val="250000"/>
                    <a:alpha val="100000"/>
                  </a:schemeClr>
                </a:solidFill>
              </a:rPr>
              <a:t>konvergens</a:t>
            </a:r>
            <a:endParaRPr lang="sv-SE" sz="4000">
              <a:solidFill>
                <a:schemeClr val="tx2">
                  <a:tint val="100000"/>
                  <a:shade val="90000"/>
                  <a:satMod val="250000"/>
                  <a:alpha val="100000"/>
                </a:schemeClr>
              </a:solidFill>
            </a:endParaRPr>
          </a:p>
        </p:txBody>
      </p:sp>
      <p:sp>
        <p:nvSpPr>
          <p:cNvPr id="35843" name="Rectangle 5"/>
          <p:cNvSpPr>
            <a:spLocks noChangeArrowheads="1"/>
          </p:cNvSpPr>
          <p:nvPr/>
        </p:nvSpPr>
        <p:spPr bwMode="auto">
          <a:xfrm>
            <a:off x="4872039" y="2997200"/>
            <a:ext cx="2447925" cy="1512888"/>
          </a:xfrm>
          <a:prstGeom prst="rect">
            <a:avLst/>
          </a:prstGeom>
          <a:gradFill rotWithShape="1">
            <a:gsLst>
              <a:gs pos="0">
                <a:srgbClr val="00FFFF">
                  <a:alpha val="64998"/>
                </a:srgbClr>
              </a:gs>
              <a:gs pos="100000">
                <a:srgbClr val="007676">
                  <a:alpha val="67000"/>
                </a:srgbClr>
              </a:gs>
            </a:gsLst>
            <a:lin ang="5400000" scaled="1"/>
          </a:gradFill>
          <a:ln w="9525">
            <a:solidFill>
              <a:schemeClr val="tx1"/>
            </a:solidFill>
            <a:miter lim="800000"/>
            <a:headEnd/>
            <a:tailEnd/>
          </a:ln>
        </p:spPr>
        <p:txBody>
          <a:bodyPr wrap="none" anchor="ctr"/>
          <a:lstStyle/>
          <a:p>
            <a:endParaRPr lang="sv-SE">
              <a:latin typeface="Rockwell" pitchFamily="18" charset="0"/>
            </a:endParaRPr>
          </a:p>
        </p:txBody>
      </p:sp>
      <p:sp>
        <p:nvSpPr>
          <p:cNvPr id="35844" name="Oval 6"/>
          <p:cNvSpPr>
            <a:spLocks noChangeArrowheads="1"/>
          </p:cNvSpPr>
          <p:nvPr/>
        </p:nvSpPr>
        <p:spPr bwMode="auto">
          <a:xfrm>
            <a:off x="5951539" y="3716339"/>
            <a:ext cx="288925" cy="288925"/>
          </a:xfrm>
          <a:prstGeom prst="ellipse">
            <a:avLst/>
          </a:prstGeom>
          <a:gradFill rotWithShape="1">
            <a:gsLst>
              <a:gs pos="0">
                <a:schemeClr val="accent1"/>
              </a:gs>
              <a:gs pos="100000">
                <a:schemeClr val="bg1"/>
              </a:gs>
            </a:gsLst>
            <a:lin ang="0" scaled="1"/>
          </a:gradFill>
          <a:ln w="9525">
            <a:solidFill>
              <a:schemeClr val="tx1"/>
            </a:solidFill>
            <a:round/>
            <a:headEnd/>
            <a:tailEnd/>
          </a:ln>
        </p:spPr>
        <p:txBody>
          <a:bodyPr wrap="none" anchor="ctr"/>
          <a:lstStyle/>
          <a:p>
            <a:endParaRPr lang="sv-SE">
              <a:latin typeface="Rockwell" pitchFamily="18" charset="0"/>
            </a:endParaRPr>
          </a:p>
        </p:txBody>
      </p:sp>
      <p:sp>
        <p:nvSpPr>
          <p:cNvPr id="35845" name="Line 7"/>
          <p:cNvSpPr>
            <a:spLocks noChangeShapeType="1"/>
          </p:cNvSpPr>
          <p:nvPr/>
        </p:nvSpPr>
        <p:spPr bwMode="auto">
          <a:xfrm>
            <a:off x="6240464" y="3860800"/>
            <a:ext cx="1584325" cy="0"/>
          </a:xfrm>
          <a:prstGeom prst="line">
            <a:avLst/>
          </a:prstGeom>
          <a:noFill/>
          <a:ln w="38100">
            <a:solidFill>
              <a:schemeClr val="tx1"/>
            </a:solidFill>
            <a:round/>
            <a:headEnd/>
            <a:tailEnd/>
          </a:ln>
        </p:spPr>
        <p:txBody>
          <a:bodyPr/>
          <a:lstStyle/>
          <a:p>
            <a:endParaRPr lang="sv-SE"/>
          </a:p>
        </p:txBody>
      </p:sp>
      <p:sp>
        <p:nvSpPr>
          <p:cNvPr id="35846" name="Line 8"/>
          <p:cNvSpPr>
            <a:spLocks noChangeShapeType="1"/>
          </p:cNvSpPr>
          <p:nvPr/>
        </p:nvSpPr>
        <p:spPr bwMode="auto">
          <a:xfrm flipV="1">
            <a:off x="6167439" y="2349500"/>
            <a:ext cx="936625" cy="1295400"/>
          </a:xfrm>
          <a:prstGeom prst="line">
            <a:avLst/>
          </a:prstGeom>
          <a:noFill/>
          <a:ln w="57150">
            <a:solidFill>
              <a:schemeClr val="tx1"/>
            </a:solidFill>
            <a:round/>
            <a:headEnd/>
            <a:tailEnd/>
          </a:ln>
        </p:spPr>
        <p:txBody>
          <a:bodyPr/>
          <a:lstStyle/>
          <a:p>
            <a:endParaRPr lang="sv-SE"/>
          </a:p>
        </p:txBody>
      </p:sp>
      <p:sp>
        <p:nvSpPr>
          <p:cNvPr id="35847" name="Line 9"/>
          <p:cNvSpPr>
            <a:spLocks noChangeShapeType="1"/>
          </p:cNvSpPr>
          <p:nvPr/>
        </p:nvSpPr>
        <p:spPr bwMode="auto">
          <a:xfrm flipH="1" flipV="1">
            <a:off x="5303838" y="2349500"/>
            <a:ext cx="647700" cy="1295400"/>
          </a:xfrm>
          <a:prstGeom prst="line">
            <a:avLst/>
          </a:prstGeom>
          <a:noFill/>
          <a:ln w="57150">
            <a:solidFill>
              <a:schemeClr val="tx1"/>
            </a:solidFill>
            <a:round/>
            <a:headEnd/>
            <a:tailEnd/>
          </a:ln>
        </p:spPr>
        <p:txBody>
          <a:bodyPr/>
          <a:lstStyle/>
          <a:p>
            <a:endParaRPr lang="sv-SE"/>
          </a:p>
        </p:txBody>
      </p:sp>
      <p:sp>
        <p:nvSpPr>
          <p:cNvPr id="35848" name="Line 10"/>
          <p:cNvSpPr>
            <a:spLocks noChangeShapeType="1"/>
          </p:cNvSpPr>
          <p:nvPr/>
        </p:nvSpPr>
        <p:spPr bwMode="auto">
          <a:xfrm flipH="1" flipV="1">
            <a:off x="4079875" y="3284539"/>
            <a:ext cx="1728788" cy="504825"/>
          </a:xfrm>
          <a:prstGeom prst="line">
            <a:avLst/>
          </a:prstGeom>
          <a:noFill/>
          <a:ln w="57150">
            <a:solidFill>
              <a:schemeClr val="tx1"/>
            </a:solidFill>
            <a:round/>
            <a:headEnd/>
            <a:tailEnd/>
          </a:ln>
        </p:spPr>
        <p:txBody>
          <a:bodyPr/>
          <a:lstStyle/>
          <a:p>
            <a:endParaRPr lang="sv-SE"/>
          </a:p>
        </p:txBody>
      </p:sp>
      <p:sp>
        <p:nvSpPr>
          <p:cNvPr id="35849" name="Line 11"/>
          <p:cNvSpPr>
            <a:spLocks noChangeShapeType="1"/>
          </p:cNvSpPr>
          <p:nvPr/>
        </p:nvSpPr>
        <p:spPr bwMode="auto">
          <a:xfrm flipH="1">
            <a:off x="4367213" y="4076701"/>
            <a:ext cx="1441450" cy="720725"/>
          </a:xfrm>
          <a:prstGeom prst="line">
            <a:avLst/>
          </a:prstGeom>
          <a:noFill/>
          <a:ln w="57150">
            <a:solidFill>
              <a:schemeClr val="tx1"/>
            </a:solidFill>
            <a:round/>
            <a:headEnd/>
            <a:tailEnd/>
          </a:ln>
        </p:spPr>
        <p:txBody>
          <a:bodyPr/>
          <a:lstStyle/>
          <a:p>
            <a:endParaRPr lang="sv-SE"/>
          </a:p>
        </p:txBody>
      </p:sp>
      <p:sp>
        <p:nvSpPr>
          <p:cNvPr id="35850" name="Text Box 12"/>
          <p:cNvSpPr txBox="1">
            <a:spLocks noChangeArrowheads="1"/>
          </p:cNvSpPr>
          <p:nvPr/>
        </p:nvSpPr>
        <p:spPr bwMode="auto">
          <a:xfrm>
            <a:off x="6743701" y="4221163"/>
            <a:ext cx="576263" cy="369332"/>
          </a:xfrm>
          <a:prstGeom prst="rect">
            <a:avLst/>
          </a:prstGeom>
          <a:noFill/>
          <a:ln w="9525">
            <a:noFill/>
            <a:miter lim="800000"/>
            <a:headEnd/>
            <a:tailEnd/>
          </a:ln>
        </p:spPr>
        <p:txBody>
          <a:bodyPr>
            <a:spAutoFit/>
          </a:bodyPr>
          <a:lstStyle/>
          <a:p>
            <a:pPr>
              <a:spcBef>
                <a:spcPct val="50000"/>
              </a:spcBef>
            </a:pPr>
            <a:r>
              <a:rPr lang="sv-SE">
                <a:solidFill>
                  <a:schemeClr val="folHlink"/>
                </a:solidFill>
                <a:latin typeface="Rockwell" pitchFamily="18" charset="0"/>
              </a:rPr>
              <a:t>C2</a:t>
            </a:r>
          </a:p>
        </p:txBody>
      </p:sp>
      <p:sp>
        <p:nvSpPr>
          <p:cNvPr id="35851" name="Line 13"/>
          <p:cNvSpPr>
            <a:spLocks noChangeShapeType="1"/>
          </p:cNvSpPr>
          <p:nvPr/>
        </p:nvSpPr>
        <p:spPr bwMode="auto">
          <a:xfrm>
            <a:off x="6888163" y="2708276"/>
            <a:ext cx="144462" cy="73025"/>
          </a:xfrm>
          <a:prstGeom prst="line">
            <a:avLst/>
          </a:prstGeom>
          <a:noFill/>
          <a:ln w="38100">
            <a:solidFill>
              <a:schemeClr val="tx1"/>
            </a:solidFill>
            <a:round/>
            <a:headEnd/>
            <a:tailEnd/>
          </a:ln>
        </p:spPr>
        <p:txBody>
          <a:bodyPr/>
          <a:lstStyle/>
          <a:p>
            <a:endParaRPr lang="sv-SE"/>
          </a:p>
        </p:txBody>
      </p:sp>
      <p:sp>
        <p:nvSpPr>
          <p:cNvPr id="35852" name="Line 14"/>
          <p:cNvSpPr>
            <a:spLocks noChangeShapeType="1"/>
          </p:cNvSpPr>
          <p:nvPr/>
        </p:nvSpPr>
        <p:spPr bwMode="auto">
          <a:xfrm flipV="1">
            <a:off x="5519738" y="2565401"/>
            <a:ext cx="215900" cy="142875"/>
          </a:xfrm>
          <a:prstGeom prst="line">
            <a:avLst/>
          </a:prstGeom>
          <a:noFill/>
          <a:ln w="38100">
            <a:solidFill>
              <a:schemeClr val="tx1"/>
            </a:solidFill>
            <a:round/>
            <a:headEnd/>
            <a:tailEnd/>
          </a:ln>
        </p:spPr>
        <p:txBody>
          <a:bodyPr/>
          <a:lstStyle/>
          <a:p>
            <a:endParaRPr lang="sv-SE"/>
          </a:p>
        </p:txBody>
      </p:sp>
      <p:sp>
        <p:nvSpPr>
          <p:cNvPr id="35853" name="Line 15"/>
          <p:cNvSpPr>
            <a:spLocks noChangeShapeType="1"/>
          </p:cNvSpPr>
          <p:nvPr/>
        </p:nvSpPr>
        <p:spPr bwMode="auto">
          <a:xfrm flipV="1">
            <a:off x="4511675" y="3141663"/>
            <a:ext cx="71438" cy="215900"/>
          </a:xfrm>
          <a:prstGeom prst="line">
            <a:avLst/>
          </a:prstGeom>
          <a:noFill/>
          <a:ln w="38100">
            <a:solidFill>
              <a:schemeClr val="tx1"/>
            </a:solidFill>
            <a:round/>
            <a:headEnd/>
            <a:tailEnd/>
          </a:ln>
        </p:spPr>
        <p:txBody>
          <a:bodyPr/>
          <a:lstStyle/>
          <a:p>
            <a:endParaRPr lang="sv-SE"/>
          </a:p>
        </p:txBody>
      </p:sp>
      <p:sp>
        <p:nvSpPr>
          <p:cNvPr id="35854" name="Line 16"/>
          <p:cNvSpPr>
            <a:spLocks noChangeShapeType="1"/>
          </p:cNvSpPr>
          <p:nvPr/>
        </p:nvSpPr>
        <p:spPr bwMode="auto">
          <a:xfrm flipH="1" flipV="1">
            <a:off x="4583113" y="4437063"/>
            <a:ext cx="144462" cy="144462"/>
          </a:xfrm>
          <a:prstGeom prst="line">
            <a:avLst/>
          </a:prstGeom>
          <a:noFill/>
          <a:ln w="38100">
            <a:solidFill>
              <a:schemeClr val="tx1"/>
            </a:solidFill>
            <a:round/>
            <a:headEnd/>
            <a:tailEnd/>
          </a:ln>
        </p:spPr>
        <p:txBody>
          <a:bodyPr/>
          <a:lstStyle/>
          <a:p>
            <a:endParaRPr lang="sv-SE"/>
          </a:p>
        </p:txBody>
      </p:sp>
      <p:sp>
        <p:nvSpPr>
          <p:cNvPr id="35855" name="Oval 17"/>
          <p:cNvSpPr>
            <a:spLocks noChangeArrowheads="1"/>
          </p:cNvSpPr>
          <p:nvPr/>
        </p:nvSpPr>
        <p:spPr bwMode="auto">
          <a:xfrm>
            <a:off x="7032625" y="2708275"/>
            <a:ext cx="215900" cy="215900"/>
          </a:xfrm>
          <a:prstGeom prst="ellipse">
            <a:avLst/>
          </a:prstGeom>
          <a:solidFill>
            <a:schemeClr val="tx1"/>
          </a:solidFill>
          <a:ln w="9525">
            <a:solidFill>
              <a:schemeClr val="tx1"/>
            </a:solidFill>
            <a:round/>
            <a:headEnd/>
            <a:tailEnd/>
          </a:ln>
        </p:spPr>
        <p:txBody>
          <a:bodyPr wrap="none" anchor="ctr"/>
          <a:lstStyle/>
          <a:p>
            <a:endParaRPr lang="sv-SE">
              <a:latin typeface="Rockwell" pitchFamily="18" charset="0"/>
            </a:endParaRPr>
          </a:p>
        </p:txBody>
      </p:sp>
      <p:sp>
        <p:nvSpPr>
          <p:cNvPr id="35856" name="Oval 18"/>
          <p:cNvSpPr>
            <a:spLocks noChangeArrowheads="1"/>
          </p:cNvSpPr>
          <p:nvPr/>
        </p:nvSpPr>
        <p:spPr bwMode="auto">
          <a:xfrm>
            <a:off x="5664200" y="2420938"/>
            <a:ext cx="215900" cy="215900"/>
          </a:xfrm>
          <a:prstGeom prst="ellipse">
            <a:avLst/>
          </a:prstGeom>
          <a:solidFill>
            <a:schemeClr val="tx1"/>
          </a:solidFill>
          <a:ln w="9525">
            <a:solidFill>
              <a:schemeClr val="tx1"/>
            </a:solidFill>
            <a:round/>
            <a:headEnd/>
            <a:tailEnd/>
          </a:ln>
        </p:spPr>
        <p:txBody>
          <a:bodyPr wrap="none" anchor="ctr"/>
          <a:lstStyle/>
          <a:p>
            <a:pPr algn="ctr"/>
            <a:endParaRPr lang="sv-SE">
              <a:latin typeface="Rockwell" pitchFamily="18" charset="0"/>
            </a:endParaRPr>
          </a:p>
        </p:txBody>
      </p:sp>
      <p:sp>
        <p:nvSpPr>
          <p:cNvPr id="35857" name="Oval 19"/>
          <p:cNvSpPr>
            <a:spLocks noChangeArrowheads="1"/>
          </p:cNvSpPr>
          <p:nvPr/>
        </p:nvSpPr>
        <p:spPr bwMode="auto">
          <a:xfrm>
            <a:off x="4511675" y="2997200"/>
            <a:ext cx="215900" cy="215900"/>
          </a:xfrm>
          <a:prstGeom prst="ellipse">
            <a:avLst/>
          </a:prstGeom>
          <a:solidFill>
            <a:schemeClr val="tx1"/>
          </a:solidFill>
          <a:ln w="9525">
            <a:solidFill>
              <a:schemeClr val="tx1"/>
            </a:solidFill>
            <a:round/>
            <a:headEnd/>
            <a:tailEnd/>
          </a:ln>
        </p:spPr>
        <p:txBody>
          <a:bodyPr wrap="none" anchor="ctr"/>
          <a:lstStyle/>
          <a:p>
            <a:endParaRPr lang="sv-SE">
              <a:latin typeface="Rockwell" pitchFamily="18" charset="0"/>
            </a:endParaRPr>
          </a:p>
        </p:txBody>
      </p:sp>
      <p:sp>
        <p:nvSpPr>
          <p:cNvPr id="35858" name="Oval 20"/>
          <p:cNvSpPr>
            <a:spLocks noChangeArrowheads="1"/>
          </p:cNvSpPr>
          <p:nvPr/>
        </p:nvSpPr>
        <p:spPr bwMode="auto">
          <a:xfrm>
            <a:off x="4440239" y="4292600"/>
            <a:ext cx="287337" cy="215900"/>
          </a:xfrm>
          <a:prstGeom prst="ellipse">
            <a:avLst/>
          </a:prstGeom>
          <a:solidFill>
            <a:schemeClr val="tx1"/>
          </a:solidFill>
          <a:ln w="9525">
            <a:solidFill>
              <a:schemeClr val="tx1"/>
            </a:solidFill>
            <a:round/>
            <a:headEnd/>
            <a:tailEnd/>
          </a:ln>
        </p:spPr>
        <p:txBody>
          <a:bodyPr wrap="none" anchor="ctr"/>
          <a:lstStyle/>
          <a:p>
            <a:endParaRPr lang="sv-SE">
              <a:latin typeface="Rockwell" pitchFamily="18" charset="0"/>
            </a:endParaRPr>
          </a:p>
        </p:txBody>
      </p:sp>
      <p:sp>
        <p:nvSpPr>
          <p:cNvPr id="35859" name="AutoShape 21"/>
          <p:cNvSpPr>
            <a:spLocks noChangeArrowheads="1"/>
          </p:cNvSpPr>
          <p:nvPr/>
        </p:nvSpPr>
        <p:spPr bwMode="auto">
          <a:xfrm rot="6379270">
            <a:off x="5772944" y="3896519"/>
            <a:ext cx="287338" cy="215900"/>
          </a:xfrm>
          <a:prstGeom prst="triangle">
            <a:avLst>
              <a:gd name="adj" fmla="val 58921"/>
            </a:avLst>
          </a:prstGeom>
          <a:solidFill>
            <a:schemeClr val="tx1"/>
          </a:solidFill>
          <a:ln w="9525">
            <a:solidFill>
              <a:schemeClr val="tx1"/>
            </a:solidFill>
            <a:miter lim="800000"/>
            <a:headEnd/>
            <a:tailEnd/>
          </a:ln>
        </p:spPr>
        <p:txBody>
          <a:bodyPr wrap="none" anchor="ctr"/>
          <a:lstStyle/>
          <a:p>
            <a:endParaRPr lang="sv-SE">
              <a:latin typeface="Rockwell" pitchFamily="18" charset="0"/>
            </a:endParaRPr>
          </a:p>
        </p:txBody>
      </p:sp>
      <p:sp>
        <p:nvSpPr>
          <p:cNvPr id="35860" name="AutoShape 22"/>
          <p:cNvSpPr>
            <a:spLocks noChangeArrowheads="1"/>
          </p:cNvSpPr>
          <p:nvPr/>
        </p:nvSpPr>
        <p:spPr bwMode="auto">
          <a:xfrm rot="17107161" flipH="1">
            <a:off x="5590382" y="3645695"/>
            <a:ext cx="252413" cy="250825"/>
          </a:xfrm>
          <a:prstGeom prst="triangle">
            <a:avLst>
              <a:gd name="adj" fmla="val 50278"/>
            </a:avLst>
          </a:prstGeom>
          <a:solidFill>
            <a:schemeClr val="tx1"/>
          </a:solidFill>
          <a:ln w="9525">
            <a:solidFill>
              <a:schemeClr val="tx1"/>
            </a:solidFill>
            <a:miter lim="800000"/>
            <a:headEnd/>
            <a:tailEnd/>
          </a:ln>
        </p:spPr>
        <p:txBody>
          <a:bodyPr wrap="none" anchor="ctr"/>
          <a:lstStyle/>
          <a:p>
            <a:endParaRPr lang="sv-SE">
              <a:latin typeface="Rockwell" pitchFamily="18" charset="0"/>
            </a:endParaRPr>
          </a:p>
        </p:txBody>
      </p:sp>
      <p:sp>
        <p:nvSpPr>
          <p:cNvPr id="35861" name="AutoShape 23"/>
          <p:cNvSpPr>
            <a:spLocks noChangeArrowheads="1"/>
          </p:cNvSpPr>
          <p:nvPr/>
        </p:nvSpPr>
        <p:spPr bwMode="auto">
          <a:xfrm rot="-2021404">
            <a:off x="5808663" y="3500438"/>
            <a:ext cx="215900" cy="215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sv-SE">
              <a:latin typeface="Rockwell" pitchFamily="18" charset="0"/>
            </a:endParaRPr>
          </a:p>
        </p:txBody>
      </p:sp>
      <p:sp>
        <p:nvSpPr>
          <p:cNvPr id="35862" name="AutoShape 24"/>
          <p:cNvSpPr>
            <a:spLocks noChangeArrowheads="1"/>
          </p:cNvSpPr>
          <p:nvPr/>
        </p:nvSpPr>
        <p:spPr bwMode="auto">
          <a:xfrm rot="2771610">
            <a:off x="6096001" y="3495676"/>
            <a:ext cx="206375" cy="2159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sv-SE">
              <a:latin typeface="Rockwell" pitchFamily="18" charset="0"/>
            </a:endParaRPr>
          </a:p>
        </p:txBody>
      </p:sp>
      <p:sp>
        <p:nvSpPr>
          <p:cNvPr id="35863" name="Line 25"/>
          <p:cNvSpPr>
            <a:spLocks noChangeShapeType="1"/>
          </p:cNvSpPr>
          <p:nvPr/>
        </p:nvSpPr>
        <p:spPr bwMode="auto">
          <a:xfrm>
            <a:off x="6167439" y="4149725"/>
            <a:ext cx="433387" cy="1366838"/>
          </a:xfrm>
          <a:prstGeom prst="line">
            <a:avLst/>
          </a:prstGeom>
          <a:noFill/>
          <a:ln w="57150">
            <a:solidFill>
              <a:schemeClr val="tx1"/>
            </a:solidFill>
            <a:round/>
            <a:headEnd/>
            <a:tailEnd/>
          </a:ln>
        </p:spPr>
        <p:txBody>
          <a:bodyPr/>
          <a:lstStyle/>
          <a:p>
            <a:endParaRPr lang="sv-SE"/>
          </a:p>
        </p:txBody>
      </p:sp>
      <p:sp>
        <p:nvSpPr>
          <p:cNvPr id="35864" name="Line 26"/>
          <p:cNvSpPr>
            <a:spLocks noChangeShapeType="1"/>
          </p:cNvSpPr>
          <p:nvPr/>
        </p:nvSpPr>
        <p:spPr bwMode="auto">
          <a:xfrm>
            <a:off x="6383338" y="5084763"/>
            <a:ext cx="0" cy="0"/>
          </a:xfrm>
          <a:prstGeom prst="line">
            <a:avLst/>
          </a:prstGeom>
          <a:noFill/>
          <a:ln w="9525">
            <a:solidFill>
              <a:schemeClr val="tx1"/>
            </a:solidFill>
            <a:round/>
            <a:headEnd/>
            <a:tailEnd/>
          </a:ln>
        </p:spPr>
        <p:txBody>
          <a:bodyPr/>
          <a:lstStyle/>
          <a:p>
            <a:endParaRPr lang="sv-SE"/>
          </a:p>
        </p:txBody>
      </p:sp>
      <p:sp>
        <p:nvSpPr>
          <p:cNvPr id="35865" name="Line 27"/>
          <p:cNvSpPr>
            <a:spLocks noChangeShapeType="1"/>
          </p:cNvSpPr>
          <p:nvPr/>
        </p:nvSpPr>
        <p:spPr bwMode="auto">
          <a:xfrm flipH="1">
            <a:off x="6167438" y="4868864"/>
            <a:ext cx="215900" cy="73025"/>
          </a:xfrm>
          <a:prstGeom prst="line">
            <a:avLst/>
          </a:prstGeom>
          <a:noFill/>
          <a:ln w="38100">
            <a:solidFill>
              <a:schemeClr val="tx1"/>
            </a:solidFill>
            <a:round/>
            <a:headEnd/>
            <a:tailEnd/>
          </a:ln>
        </p:spPr>
        <p:txBody>
          <a:bodyPr/>
          <a:lstStyle/>
          <a:p>
            <a:endParaRPr lang="sv-SE"/>
          </a:p>
        </p:txBody>
      </p:sp>
      <p:sp>
        <p:nvSpPr>
          <p:cNvPr id="35866" name="Oval 28"/>
          <p:cNvSpPr>
            <a:spLocks noChangeArrowheads="1"/>
          </p:cNvSpPr>
          <p:nvPr/>
        </p:nvSpPr>
        <p:spPr bwMode="auto">
          <a:xfrm>
            <a:off x="6024563" y="4868863"/>
            <a:ext cx="215900" cy="215900"/>
          </a:xfrm>
          <a:prstGeom prst="ellipse">
            <a:avLst/>
          </a:prstGeom>
          <a:solidFill>
            <a:schemeClr val="tx1"/>
          </a:solidFill>
          <a:ln w="9525">
            <a:solidFill>
              <a:schemeClr val="tx1"/>
            </a:solidFill>
            <a:round/>
            <a:headEnd/>
            <a:tailEnd/>
          </a:ln>
        </p:spPr>
        <p:txBody>
          <a:bodyPr wrap="none" anchor="ctr"/>
          <a:lstStyle/>
          <a:p>
            <a:endParaRPr lang="sv-SE">
              <a:latin typeface="Rockwell" pitchFamily="18" charset="0"/>
            </a:endParaRPr>
          </a:p>
        </p:txBody>
      </p:sp>
      <p:sp>
        <p:nvSpPr>
          <p:cNvPr id="35867" name="AutoShape 29"/>
          <p:cNvSpPr>
            <a:spLocks noChangeArrowheads="1"/>
          </p:cNvSpPr>
          <p:nvPr/>
        </p:nvSpPr>
        <p:spPr bwMode="auto">
          <a:xfrm rot="10101982">
            <a:off x="6024563" y="4076701"/>
            <a:ext cx="215900" cy="1428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sv-SE">
              <a:latin typeface="Rockwell" pitchFamily="18" charset="0"/>
            </a:endParaRPr>
          </a:p>
        </p:txBody>
      </p:sp>
      <p:sp>
        <p:nvSpPr>
          <p:cNvPr id="35868" name="Text Box 30"/>
          <p:cNvSpPr txBox="1">
            <a:spLocks noChangeArrowheads="1"/>
          </p:cNvSpPr>
          <p:nvPr/>
        </p:nvSpPr>
        <p:spPr bwMode="auto">
          <a:xfrm>
            <a:off x="7248526" y="4652963"/>
            <a:ext cx="2519363" cy="646112"/>
          </a:xfrm>
          <a:prstGeom prst="rect">
            <a:avLst/>
          </a:prstGeom>
          <a:noFill/>
          <a:ln w="9525">
            <a:noFill/>
            <a:miter lim="800000"/>
            <a:headEnd/>
            <a:tailEnd/>
          </a:ln>
        </p:spPr>
        <p:txBody>
          <a:bodyPr>
            <a:spAutoFit/>
          </a:bodyPr>
          <a:lstStyle/>
          <a:p>
            <a:pPr>
              <a:spcBef>
                <a:spcPct val="50000"/>
              </a:spcBef>
            </a:pPr>
            <a:r>
              <a:rPr lang="sv-SE">
                <a:solidFill>
                  <a:srgbClr val="FFFF00"/>
                </a:solidFill>
                <a:latin typeface="Rockwell" pitchFamily="18" charset="0"/>
              </a:rPr>
              <a:t>Trigeminocervikala komplexet</a:t>
            </a:r>
          </a:p>
        </p:txBody>
      </p:sp>
      <p:sp>
        <p:nvSpPr>
          <p:cNvPr id="35869" name="Text Box 31"/>
          <p:cNvSpPr txBox="1">
            <a:spLocks noChangeArrowheads="1"/>
          </p:cNvSpPr>
          <p:nvPr/>
        </p:nvSpPr>
        <p:spPr bwMode="auto">
          <a:xfrm>
            <a:off x="7824789" y="3500438"/>
            <a:ext cx="1800225" cy="923330"/>
          </a:xfrm>
          <a:prstGeom prst="rect">
            <a:avLst/>
          </a:prstGeom>
          <a:noFill/>
          <a:ln w="9525">
            <a:noFill/>
            <a:miter lim="800000"/>
            <a:headEnd/>
            <a:tailEnd/>
          </a:ln>
        </p:spPr>
        <p:txBody>
          <a:bodyPr>
            <a:spAutoFit/>
          </a:bodyPr>
          <a:lstStyle/>
          <a:p>
            <a:pPr>
              <a:spcBef>
                <a:spcPct val="50000"/>
              </a:spcBef>
            </a:pPr>
            <a:r>
              <a:rPr lang="sv-SE">
                <a:latin typeface="Rockwell" pitchFamily="18" charset="0"/>
              </a:rPr>
              <a:t>Sekundära uppåtstigande neuronet</a:t>
            </a:r>
          </a:p>
        </p:txBody>
      </p:sp>
      <p:sp>
        <p:nvSpPr>
          <p:cNvPr id="35870" name="Text Box 32"/>
          <p:cNvSpPr txBox="1">
            <a:spLocks noChangeArrowheads="1"/>
          </p:cNvSpPr>
          <p:nvPr/>
        </p:nvSpPr>
        <p:spPr bwMode="auto">
          <a:xfrm>
            <a:off x="7104063" y="1844676"/>
            <a:ext cx="2087562" cy="646331"/>
          </a:xfrm>
          <a:prstGeom prst="rect">
            <a:avLst/>
          </a:prstGeom>
          <a:noFill/>
          <a:ln w="9525">
            <a:noFill/>
            <a:miter lim="800000"/>
            <a:headEnd/>
            <a:tailEnd/>
          </a:ln>
        </p:spPr>
        <p:txBody>
          <a:bodyPr>
            <a:spAutoFit/>
          </a:bodyPr>
          <a:lstStyle/>
          <a:p>
            <a:pPr>
              <a:spcBef>
                <a:spcPct val="50000"/>
              </a:spcBef>
            </a:pPr>
            <a:r>
              <a:rPr lang="sv-SE">
                <a:latin typeface="Rockwell" pitchFamily="18" charset="0"/>
              </a:rPr>
              <a:t>Supratentoriella dura mater</a:t>
            </a:r>
          </a:p>
        </p:txBody>
      </p:sp>
      <p:sp>
        <p:nvSpPr>
          <p:cNvPr id="35871" name="Text Box 33"/>
          <p:cNvSpPr txBox="1">
            <a:spLocks noChangeArrowheads="1"/>
          </p:cNvSpPr>
          <p:nvPr/>
        </p:nvSpPr>
        <p:spPr bwMode="auto">
          <a:xfrm>
            <a:off x="5016500" y="1773238"/>
            <a:ext cx="1727200" cy="369332"/>
          </a:xfrm>
          <a:prstGeom prst="rect">
            <a:avLst/>
          </a:prstGeom>
          <a:noFill/>
          <a:ln w="9525">
            <a:noFill/>
            <a:miter lim="800000"/>
            <a:headEnd/>
            <a:tailEnd/>
          </a:ln>
        </p:spPr>
        <p:txBody>
          <a:bodyPr>
            <a:spAutoFit/>
          </a:bodyPr>
          <a:lstStyle/>
          <a:p>
            <a:pPr>
              <a:spcBef>
                <a:spcPct val="50000"/>
              </a:spcBef>
            </a:pPr>
            <a:r>
              <a:rPr lang="sv-SE">
                <a:latin typeface="Rockwell" pitchFamily="18" charset="0"/>
              </a:rPr>
              <a:t>Ansiktshud</a:t>
            </a:r>
          </a:p>
        </p:txBody>
      </p:sp>
      <p:sp>
        <p:nvSpPr>
          <p:cNvPr id="35872" name="Text Box 34"/>
          <p:cNvSpPr txBox="1">
            <a:spLocks noChangeArrowheads="1"/>
          </p:cNvSpPr>
          <p:nvPr/>
        </p:nvSpPr>
        <p:spPr bwMode="auto">
          <a:xfrm>
            <a:off x="2927351" y="2781301"/>
            <a:ext cx="1584325" cy="646331"/>
          </a:xfrm>
          <a:prstGeom prst="rect">
            <a:avLst/>
          </a:prstGeom>
          <a:noFill/>
          <a:ln w="9525">
            <a:noFill/>
            <a:miter lim="800000"/>
            <a:headEnd/>
            <a:tailEnd/>
          </a:ln>
        </p:spPr>
        <p:txBody>
          <a:bodyPr>
            <a:spAutoFit/>
          </a:bodyPr>
          <a:lstStyle/>
          <a:p>
            <a:pPr>
              <a:spcBef>
                <a:spcPct val="50000"/>
              </a:spcBef>
            </a:pPr>
            <a:r>
              <a:rPr lang="sv-SE">
                <a:latin typeface="Rockwell" pitchFamily="18" charset="0"/>
              </a:rPr>
              <a:t>Suboccip muskler</a:t>
            </a:r>
          </a:p>
        </p:txBody>
      </p:sp>
      <p:sp>
        <p:nvSpPr>
          <p:cNvPr id="35873" name="Text Box 35"/>
          <p:cNvSpPr txBox="1">
            <a:spLocks noChangeArrowheads="1"/>
          </p:cNvSpPr>
          <p:nvPr/>
        </p:nvSpPr>
        <p:spPr bwMode="auto">
          <a:xfrm>
            <a:off x="3143251" y="4437063"/>
            <a:ext cx="1439863" cy="369332"/>
          </a:xfrm>
          <a:prstGeom prst="rect">
            <a:avLst/>
          </a:prstGeom>
          <a:noFill/>
          <a:ln w="9525">
            <a:noFill/>
            <a:miter lim="800000"/>
            <a:headEnd/>
            <a:tailEnd/>
          </a:ln>
        </p:spPr>
        <p:txBody>
          <a:bodyPr>
            <a:spAutoFit/>
          </a:bodyPr>
          <a:lstStyle/>
          <a:p>
            <a:pPr>
              <a:spcBef>
                <a:spcPct val="50000"/>
              </a:spcBef>
            </a:pPr>
            <a:r>
              <a:rPr lang="sv-SE">
                <a:latin typeface="Rockwell" pitchFamily="18" charset="0"/>
              </a:rPr>
              <a:t>Nackhud</a:t>
            </a:r>
          </a:p>
        </p:txBody>
      </p:sp>
      <p:sp>
        <p:nvSpPr>
          <p:cNvPr id="35874" name="Text Box 36"/>
          <p:cNvSpPr txBox="1">
            <a:spLocks noChangeArrowheads="1"/>
          </p:cNvSpPr>
          <p:nvPr/>
        </p:nvSpPr>
        <p:spPr bwMode="auto">
          <a:xfrm>
            <a:off x="5664200" y="5445125"/>
            <a:ext cx="1944688" cy="369332"/>
          </a:xfrm>
          <a:prstGeom prst="rect">
            <a:avLst/>
          </a:prstGeom>
          <a:noFill/>
          <a:ln w="9525">
            <a:noFill/>
            <a:miter lim="800000"/>
            <a:headEnd/>
            <a:tailEnd/>
          </a:ln>
        </p:spPr>
        <p:txBody>
          <a:bodyPr>
            <a:spAutoFit/>
          </a:bodyPr>
          <a:lstStyle/>
          <a:p>
            <a:pPr>
              <a:spcBef>
                <a:spcPct val="50000"/>
              </a:spcBef>
            </a:pPr>
            <a:r>
              <a:rPr lang="sv-SE">
                <a:latin typeface="Rockwell" pitchFamily="18" charset="0"/>
              </a:rPr>
              <a:t>Nackleder</a:t>
            </a:r>
          </a:p>
        </p:txBody>
      </p:sp>
      <p:sp>
        <p:nvSpPr>
          <p:cNvPr id="35875" name="Text Box 37"/>
          <p:cNvSpPr txBox="1">
            <a:spLocks noChangeArrowheads="1"/>
          </p:cNvSpPr>
          <p:nvPr/>
        </p:nvSpPr>
        <p:spPr bwMode="auto">
          <a:xfrm>
            <a:off x="2279650" y="6308725"/>
            <a:ext cx="5111750" cy="336550"/>
          </a:xfrm>
          <a:prstGeom prst="rect">
            <a:avLst/>
          </a:prstGeom>
          <a:noFill/>
          <a:ln w="9525">
            <a:noFill/>
            <a:miter lim="800000"/>
            <a:headEnd/>
            <a:tailEnd/>
          </a:ln>
        </p:spPr>
        <p:txBody>
          <a:bodyPr>
            <a:spAutoFit/>
          </a:bodyPr>
          <a:lstStyle/>
          <a:p>
            <a:pPr>
              <a:spcBef>
                <a:spcPct val="50000"/>
              </a:spcBef>
            </a:pPr>
            <a:r>
              <a:rPr lang="sv-SE" sz="1600">
                <a:latin typeface="Rockwell" pitchFamily="18" charset="0"/>
              </a:rPr>
              <a:t>Bartsch T, Goadsby P; Brain 2002, 125: 1496-1509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Mer </a:t>
            </a:r>
            <a:r>
              <a:rPr lang="sv-SE" dirty="0" err="1"/>
              <a:t>Sensiticering</a:t>
            </a:r>
            <a:endParaRPr lang="sv-SE" dirty="0"/>
          </a:p>
        </p:txBody>
      </p:sp>
      <p:sp>
        <p:nvSpPr>
          <p:cNvPr id="4" name="Platshållare för innehåll 3"/>
          <p:cNvSpPr>
            <a:spLocks noGrp="1"/>
          </p:cNvSpPr>
          <p:nvPr>
            <p:ph idx="1"/>
          </p:nvPr>
        </p:nvSpPr>
        <p:spPr/>
        <p:txBody>
          <a:bodyPr>
            <a:noAutofit/>
          </a:bodyPr>
          <a:lstStyle/>
          <a:p>
            <a:r>
              <a:rPr lang="sv-SE" sz="3200" dirty="0"/>
              <a:t>Desto mera refererad smärta</a:t>
            </a:r>
          </a:p>
          <a:p>
            <a:r>
              <a:rPr lang="sv-SE" sz="3200" dirty="0"/>
              <a:t>Desto mera ömhet</a:t>
            </a:r>
          </a:p>
          <a:p>
            <a:r>
              <a:rPr lang="sv-SE" sz="3200" dirty="0"/>
              <a:t>Desto mera </a:t>
            </a:r>
            <a:r>
              <a:rPr lang="sv-SE" sz="3200" dirty="0" err="1"/>
              <a:t>triggerpunkter</a:t>
            </a:r>
            <a:endParaRPr lang="sv-SE" sz="3200" dirty="0"/>
          </a:p>
          <a:p>
            <a:endParaRPr lang="sv-SE" sz="3200" dirty="0"/>
          </a:p>
          <a:p>
            <a:pPr lvl="4"/>
            <a:r>
              <a:rPr lang="sv-SE" sz="2400" dirty="0" err="1">
                <a:latin typeface="Georgia" pitchFamily="18" charset="0"/>
              </a:rPr>
              <a:t>Staud</a:t>
            </a:r>
            <a:r>
              <a:rPr lang="sv-SE" sz="2400" dirty="0">
                <a:latin typeface="Georgia" pitchFamily="18" charset="0"/>
              </a:rPr>
              <a:t>, </a:t>
            </a:r>
            <a:r>
              <a:rPr lang="sv-SE" sz="2400" dirty="0" err="1">
                <a:latin typeface="Georgia" pitchFamily="18" charset="0"/>
              </a:rPr>
              <a:t>Vierck</a:t>
            </a:r>
            <a:r>
              <a:rPr lang="sv-SE" sz="2400" dirty="0">
                <a:latin typeface="Georgia" pitchFamily="18" charset="0"/>
              </a:rPr>
              <a:t>, </a:t>
            </a:r>
            <a:r>
              <a:rPr lang="sv-SE" sz="2400" dirty="0" err="1">
                <a:latin typeface="Georgia" pitchFamily="18" charset="0"/>
              </a:rPr>
              <a:t>Cannon</a:t>
            </a:r>
            <a:r>
              <a:rPr lang="sv-SE" sz="2400" dirty="0">
                <a:latin typeface="Georgia" pitchFamily="18" charset="0"/>
              </a:rPr>
              <a:t>, </a:t>
            </a:r>
            <a:r>
              <a:rPr lang="sv-SE" sz="2400" i="1" dirty="0">
                <a:latin typeface="Georgia" pitchFamily="18" charset="0"/>
              </a:rPr>
              <a:t>Pain</a:t>
            </a:r>
            <a:r>
              <a:rPr lang="sv-SE" sz="2400" dirty="0">
                <a:latin typeface="Georgia" pitchFamily="18" charset="0"/>
              </a:rPr>
              <a:t> 2001:91</a:t>
            </a:r>
          </a:p>
          <a:p>
            <a:pPr lvl="4"/>
            <a:r>
              <a:rPr lang="sv-SE" sz="2400" dirty="0" err="1"/>
              <a:t>Travell</a:t>
            </a:r>
            <a:r>
              <a:rPr lang="sv-SE" sz="2400" dirty="0"/>
              <a:t> &amp; Simon/ </a:t>
            </a:r>
            <a:r>
              <a:rPr lang="sv-SE" sz="2400" i="1" dirty="0" err="1"/>
              <a:t>Myofascial</a:t>
            </a:r>
            <a:r>
              <a:rPr lang="sv-SE" sz="2400" i="1" dirty="0"/>
              <a:t> Pain and </a:t>
            </a:r>
            <a:r>
              <a:rPr lang="sv-SE" sz="2400" i="1" dirty="0" err="1"/>
              <a:t>Trigger</a:t>
            </a:r>
            <a:r>
              <a:rPr lang="sv-SE" sz="2400" i="1" dirty="0"/>
              <a:t> Point Manual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25625" y="228601"/>
            <a:ext cx="8534400" cy="758825"/>
          </a:xfrm>
          <a:effectLst>
            <a:outerShdw dist="35921" dir="2700000" algn="ctr" rotWithShape="0">
              <a:schemeClr val="bg2"/>
            </a:outerShdw>
          </a:effectLst>
        </p:spPr>
        <p:txBody>
          <a:bodyPr>
            <a:normAutofit/>
          </a:bodyPr>
          <a:lstStyle/>
          <a:p>
            <a:pPr>
              <a:defRPr/>
            </a:pPr>
            <a:r>
              <a:rPr lang="sv-SE">
                <a:solidFill>
                  <a:schemeClr val="accent3">
                    <a:shade val="75000"/>
                  </a:schemeClr>
                </a:solidFill>
              </a:rPr>
              <a:t>Olika triggerpunktutstrålning</a:t>
            </a:r>
          </a:p>
        </p:txBody>
      </p:sp>
      <p:pic>
        <p:nvPicPr>
          <p:cNvPr id="49155" name="Picture 3" descr="scan0002"/>
          <p:cNvPicPr>
            <a:picLocks noGrp="1" noChangeAspect="1" noChangeArrowheads="1"/>
          </p:cNvPicPr>
          <p:nvPr>
            <p:ph sz="half" idx="1"/>
          </p:nvPr>
        </p:nvPicPr>
        <p:blipFill>
          <a:blip r:embed="rId3"/>
          <a:srcRect/>
          <a:stretch>
            <a:fillRect/>
          </a:stretch>
        </p:blipFill>
        <p:spPr>
          <a:xfrm>
            <a:off x="1666875" y="1071563"/>
            <a:ext cx="3848100" cy="5040312"/>
          </a:xfrm>
        </p:spPr>
      </p:pic>
      <p:pic>
        <p:nvPicPr>
          <p:cNvPr id="49156" name="Picture 4" descr="scan0003"/>
          <p:cNvPicPr>
            <a:picLocks noGrp="1" noChangeAspect="1" noChangeArrowheads="1"/>
          </p:cNvPicPr>
          <p:nvPr>
            <p:ph sz="half" idx="2"/>
          </p:nvPr>
        </p:nvPicPr>
        <p:blipFill>
          <a:blip r:embed="rId4"/>
          <a:srcRect/>
          <a:stretch>
            <a:fillRect/>
          </a:stretch>
        </p:blipFill>
        <p:spPr>
          <a:xfrm>
            <a:off x="6024563" y="1000125"/>
            <a:ext cx="4171950" cy="5113338"/>
          </a:xfrm>
        </p:spPr>
      </p:pic>
      <p:sp>
        <p:nvSpPr>
          <p:cNvPr id="49157" name="textruta 4"/>
          <p:cNvSpPr txBox="1">
            <a:spLocks noChangeArrowheads="1"/>
          </p:cNvSpPr>
          <p:nvPr/>
        </p:nvSpPr>
        <p:spPr bwMode="auto">
          <a:xfrm>
            <a:off x="4167188" y="6500814"/>
            <a:ext cx="5357812" cy="307975"/>
          </a:xfrm>
          <a:prstGeom prst="rect">
            <a:avLst/>
          </a:prstGeom>
          <a:noFill/>
          <a:ln w="9525">
            <a:noFill/>
            <a:miter lim="800000"/>
            <a:headEnd/>
            <a:tailEnd/>
          </a:ln>
        </p:spPr>
        <p:txBody>
          <a:bodyPr>
            <a:spAutoFit/>
          </a:bodyPr>
          <a:lstStyle/>
          <a:p>
            <a:r>
              <a:rPr lang="sv-SE" sz="1400">
                <a:latin typeface="Georgia" pitchFamily="18" charset="0"/>
              </a:rPr>
              <a:t>Efter: Travel &amp; Simon; Myofscial Pain and Trigger Point Manual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a:t>Myofasciella</a:t>
            </a:r>
            <a:r>
              <a:rPr lang="sv-SE" dirty="0"/>
              <a:t> smärtor och störningar</a:t>
            </a:r>
          </a:p>
        </p:txBody>
      </p:sp>
      <p:pic>
        <p:nvPicPr>
          <p:cNvPr id="28674" name="Picture 2" descr="http://www.examiner.com/images/blog/EXID20325/images/myofaspainR.jpg">
            <a:hlinkClick r:id="rId2"/>
          </p:cNvPr>
          <p:cNvPicPr>
            <a:picLocks noChangeAspect="1" noChangeArrowheads="1"/>
          </p:cNvPicPr>
          <p:nvPr/>
        </p:nvPicPr>
        <p:blipFill>
          <a:blip r:embed="rId3"/>
          <a:srcRect/>
          <a:stretch>
            <a:fillRect/>
          </a:stretch>
        </p:blipFill>
        <p:spPr bwMode="auto">
          <a:xfrm>
            <a:off x="1524001" y="1714488"/>
            <a:ext cx="4507087" cy="4143404"/>
          </a:xfrm>
          <a:prstGeom prst="rect">
            <a:avLst/>
          </a:prstGeom>
          <a:noFill/>
        </p:spPr>
      </p:pic>
      <p:pic>
        <p:nvPicPr>
          <p:cNvPr id="28676" name="Picture 4" descr="http://www.dgs.eu.com/uploads/pics/Trigger_Point_Manuals_02.jpg">
            <a:hlinkClick r:id="rId4"/>
          </p:cNvPr>
          <p:cNvPicPr>
            <a:picLocks noChangeAspect="1" noChangeArrowheads="1"/>
          </p:cNvPicPr>
          <p:nvPr/>
        </p:nvPicPr>
        <p:blipFill>
          <a:blip r:embed="rId5"/>
          <a:srcRect/>
          <a:stretch>
            <a:fillRect/>
          </a:stretch>
        </p:blipFill>
        <p:spPr bwMode="auto">
          <a:xfrm>
            <a:off x="6453191" y="2000240"/>
            <a:ext cx="3729457" cy="37147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D063507-AB5F-D182-7601-A0BE7D41C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325" y="0"/>
            <a:ext cx="6737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60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gger Point Chart Set: Torso &amp; Extremities Paper (häftad)">
            <a:extLst>
              <a:ext uri="{FF2B5EF4-FFF2-40B4-BE49-F238E27FC236}">
                <a16:creationId xmlns:a16="http://schemas.microsoft.com/office/drawing/2014/main" id="{43EB9B78-8DFA-DEDE-E771-48E01AB43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9" y="970274"/>
            <a:ext cx="6235701" cy="6235701"/>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527B5708-8D14-09D1-6F59-70353DA389D8}"/>
              </a:ext>
            </a:extLst>
          </p:cNvPr>
          <p:cNvSpPr>
            <a:spLocks noGrp="1"/>
          </p:cNvSpPr>
          <p:nvPr>
            <p:ph type="title"/>
          </p:nvPr>
        </p:nvSpPr>
        <p:spPr>
          <a:xfrm>
            <a:off x="838200" y="0"/>
            <a:ext cx="10515600" cy="1325563"/>
          </a:xfrm>
        </p:spPr>
        <p:txBody>
          <a:bodyPr/>
          <a:lstStyle/>
          <a:p>
            <a:r>
              <a:rPr lang="sv-SE" dirty="0"/>
              <a:t>Triggerpunktskartor</a:t>
            </a:r>
          </a:p>
        </p:txBody>
      </p:sp>
    </p:spTree>
    <p:extLst>
      <p:ext uri="{BB962C8B-B14F-4D97-AF65-F5344CB8AC3E}">
        <p14:creationId xmlns:p14="http://schemas.microsoft.com/office/powerpoint/2010/main" val="408480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2566988" y="1268414"/>
            <a:ext cx="7567612" cy="4537075"/>
          </a:xfrm>
        </p:spPr>
        <p:txBody>
          <a:bodyPr/>
          <a:lstStyle/>
          <a:p>
            <a:r>
              <a:rPr lang="sv-SE" b="1" dirty="0"/>
              <a:t>Det hjälper inte om man kan säga häst på 7 språk om man köper en ko när man skall börja rida</a:t>
            </a:r>
            <a:br>
              <a:rPr lang="sv-SE" dirty="0"/>
            </a:br>
            <a:r>
              <a:rPr lang="sv-SE" sz="1400" dirty="0"/>
              <a:t>				</a:t>
            </a:r>
            <a:br>
              <a:rPr lang="sv-SE" sz="1400" dirty="0"/>
            </a:br>
            <a:br>
              <a:rPr lang="sv-SE" sz="1400" dirty="0"/>
            </a:br>
            <a:r>
              <a:rPr lang="sv-SE" sz="1400" dirty="0"/>
              <a:t>				</a:t>
            </a:r>
            <a:r>
              <a:rPr lang="sv-SE" sz="1600" dirty="0"/>
              <a:t>Arabiskt ordspråk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B7102D-F0CE-85BB-208B-AC3185BC53A3}"/>
              </a:ext>
            </a:extLst>
          </p:cNvPr>
          <p:cNvSpPr>
            <a:spLocks noGrp="1"/>
          </p:cNvSpPr>
          <p:nvPr>
            <p:ph type="title"/>
          </p:nvPr>
        </p:nvSpPr>
        <p:spPr/>
        <p:txBody>
          <a:bodyPr>
            <a:normAutofit fontScale="90000"/>
          </a:bodyPr>
          <a:lstStyle/>
          <a:p>
            <a:r>
              <a:rPr lang="sv-SE" sz="6600" b="1" i="1" dirty="0"/>
              <a:t>Förklara smärta – vad behövs?</a:t>
            </a:r>
          </a:p>
        </p:txBody>
      </p:sp>
      <p:sp>
        <p:nvSpPr>
          <p:cNvPr id="3" name="Platshållare för innehåll 2">
            <a:extLst>
              <a:ext uri="{FF2B5EF4-FFF2-40B4-BE49-F238E27FC236}">
                <a16:creationId xmlns:a16="http://schemas.microsoft.com/office/drawing/2014/main" id="{1079B038-AE56-522D-8887-58C15F5B0BC3}"/>
              </a:ext>
            </a:extLst>
          </p:cNvPr>
          <p:cNvSpPr>
            <a:spLocks noGrp="1"/>
          </p:cNvSpPr>
          <p:nvPr>
            <p:ph idx="1"/>
          </p:nvPr>
        </p:nvSpPr>
        <p:spPr>
          <a:xfrm>
            <a:off x="287079" y="1488559"/>
            <a:ext cx="11695814" cy="5273747"/>
          </a:xfrm>
        </p:spPr>
        <p:txBody>
          <a:bodyPr>
            <a:normAutofit/>
          </a:bodyPr>
          <a:lstStyle/>
          <a:p>
            <a:r>
              <a:rPr lang="sv-SE" sz="4400" b="1" dirty="0"/>
              <a:t>Egen förståelse av smärtan som fenomen:</a:t>
            </a:r>
          </a:p>
          <a:p>
            <a:pPr lvl="1"/>
            <a:r>
              <a:rPr lang="sv-SE" sz="4000" b="1" dirty="0"/>
              <a:t>Akut</a:t>
            </a:r>
          </a:p>
          <a:p>
            <a:pPr lvl="1"/>
            <a:r>
              <a:rPr lang="sv-SE" sz="4000" b="1" dirty="0"/>
              <a:t>Långvarig</a:t>
            </a:r>
          </a:p>
          <a:p>
            <a:pPr lvl="1"/>
            <a:r>
              <a:rPr lang="sv-SE" sz="4000" b="1" dirty="0" err="1"/>
              <a:t>Nociplastisk</a:t>
            </a:r>
            <a:r>
              <a:rPr lang="sv-SE" sz="4000" b="1" dirty="0"/>
              <a:t> </a:t>
            </a:r>
          </a:p>
          <a:p>
            <a:r>
              <a:rPr lang="sv-SE" sz="4400" b="1" dirty="0"/>
              <a:t>Fysikalisk/Neurologisk undersökningsteknik</a:t>
            </a:r>
          </a:p>
          <a:p>
            <a:r>
              <a:rPr lang="sv-SE" sz="4400" b="1" dirty="0"/>
              <a:t>Psykosocial kartläggning</a:t>
            </a:r>
          </a:p>
          <a:p>
            <a:r>
              <a:rPr lang="sv-SE" sz="4400" b="1" dirty="0"/>
              <a:t>Egen analys av smärtpatienten.</a:t>
            </a:r>
          </a:p>
          <a:p>
            <a:endParaRPr lang="sv-SE" dirty="0"/>
          </a:p>
        </p:txBody>
      </p:sp>
    </p:spTree>
    <p:extLst>
      <p:ext uri="{BB962C8B-B14F-4D97-AF65-F5344CB8AC3E}">
        <p14:creationId xmlns:p14="http://schemas.microsoft.com/office/powerpoint/2010/main" val="28156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6475</TotalTime>
  <Words>1583</Words>
  <Application>Microsoft Office PowerPoint</Application>
  <PresentationFormat>Bredbild</PresentationFormat>
  <Paragraphs>299</Paragraphs>
  <Slides>70</Slides>
  <Notes>5</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70</vt:i4>
      </vt:variant>
    </vt:vector>
  </HeadingPairs>
  <TitlesOfParts>
    <vt:vector size="78" baseType="lpstr">
      <vt:lpstr>Aptos</vt:lpstr>
      <vt:lpstr>Aptos Display</vt:lpstr>
      <vt:lpstr>Arial</vt:lpstr>
      <vt:lpstr>Georgia</vt:lpstr>
      <vt:lpstr>Rockwell</vt:lpstr>
      <vt:lpstr>Tahoma</vt:lpstr>
      <vt:lpstr>1_Office-tema</vt:lpstr>
      <vt:lpstr>PhotoImpact</vt:lpstr>
      <vt:lpstr>Region Kalmar län</vt:lpstr>
      <vt:lpstr>PowerPoint-presentation</vt:lpstr>
      <vt:lpstr>Kurs undersökningsteknik och smärtanalys</vt:lpstr>
      <vt:lpstr>Smärta är den enskilt största sökorsaken inom ALL öppen sjukvård</vt:lpstr>
      <vt:lpstr>LÅNGVARIG SMÄRTA ’’Förklaring istället för bot’’.</vt:lpstr>
      <vt:lpstr>Hur förklara smärta?</vt:lpstr>
      <vt:lpstr>PowerPoint-presentation</vt:lpstr>
      <vt:lpstr>Det hjälper inte om man kan säga häst på 7 språk om man köper en ko när man skall börja rida           Arabiskt ordspråk</vt:lpstr>
      <vt:lpstr>Förklara smärta – vad behövs?</vt:lpstr>
      <vt:lpstr>Förklara smärta – vad behövs?</vt:lpstr>
      <vt:lpstr>Förklara smärta – vad behövs?</vt:lpstr>
      <vt:lpstr>Förklara smärta – vad behövs?</vt:lpstr>
      <vt:lpstr>Den medicinska bedömningen</vt:lpstr>
      <vt:lpstr>Somatik/kroppslig undersökning</vt:lpstr>
      <vt:lpstr>            Smärta</vt:lpstr>
      <vt:lpstr>            Smärta</vt:lpstr>
      <vt:lpstr>            Smärta</vt:lpstr>
      <vt:lpstr>            Smärta</vt:lpstr>
      <vt:lpstr>            Smärta</vt:lpstr>
      <vt:lpstr>Hur långt har patienten kommit in i sin ”sensitiseringskarriär”?  = Uppretningskarriär… = Stresskarriär… = Sympatikuskarriär… = Rädslekarriär… = Undvikandekarriär… </vt:lpstr>
      <vt:lpstr>Hur långt har patienten kommit in i sin ”sensitiseringskarriär”?  = Uppretningskarriär… = Stresskarriär… = Sympatikuskarriär… = Rädslekarriär… = Undvikandekarriär… </vt:lpstr>
      <vt:lpstr>            Smärta</vt:lpstr>
      <vt:lpstr> Det är det som kallas smärtanalys  OBS! VAS-skalan har ingen plats vid långvarig smärta!</vt:lpstr>
      <vt:lpstr>Vad är sensitisering?</vt:lpstr>
      <vt:lpstr>Vad är sensitisering?</vt:lpstr>
      <vt:lpstr>Sensitisering</vt:lpstr>
      <vt:lpstr>Sensitisering</vt:lpstr>
      <vt:lpstr>PowerPoint-presentation</vt:lpstr>
      <vt:lpstr>PowerPoint-presentation</vt:lpstr>
      <vt:lpstr>PowerPoint-presentation</vt:lpstr>
      <vt:lpstr>PowerPoint-presentation</vt:lpstr>
      <vt:lpstr>PowerPoint-presentation</vt:lpstr>
      <vt:lpstr>PowerPoint-presentation</vt:lpstr>
      <vt:lpstr>PowerPoint-presentation</vt:lpstr>
      <vt:lpstr>VAR: Hur stor del av kroppen smärtar?</vt:lpstr>
      <vt:lpstr>PowerPoint-presentation</vt:lpstr>
      <vt:lpstr>PowerPoint-presentation</vt:lpstr>
      <vt:lpstr>Neurologisk undersökning</vt:lpstr>
      <vt:lpstr>PowerPoint-presentation</vt:lpstr>
      <vt:lpstr>PowerPoint-presentation</vt:lpstr>
      <vt:lpstr>PowerPoint-presentation</vt:lpstr>
      <vt:lpstr>PowerPoint-presentation</vt:lpstr>
      <vt:lpstr>Smärtanalysen</vt:lpstr>
      <vt:lpstr>Den  MEDICINSKA BEDÖMNINGEN förmedlar jag till patienten</vt:lpstr>
      <vt:lpstr>Den  MEDICINSKA BEDÖMNINGEN förmedlar jag till patienten  = FÖRKLARINGEN</vt:lpstr>
      <vt:lpstr>MEN, hur gör man detta i praktiken??</vt:lpstr>
      <vt:lpstr>PowerPoint-presentation</vt:lpstr>
      <vt:lpstr>All fysikalisk undersökning indelas i:</vt:lpstr>
      <vt:lpstr>All fysikalisk undersökning indelas i:</vt:lpstr>
      <vt:lpstr>All fysikalisk undersökning indelas i:</vt:lpstr>
      <vt:lpstr>Fysikalisk undersökning/medicinsk bedömning</vt:lpstr>
      <vt:lpstr>Den  MEDICINSKA BEDÖMNINGEN förmedlar jag till patienten  = FÖRKLARINGEN</vt:lpstr>
      <vt:lpstr>Refererad  - Projicerad smärta i Muskeloskelletala Systemet</vt:lpstr>
      <vt:lpstr>Utstrålning</vt:lpstr>
      <vt:lpstr>PowerPoint-presentation</vt:lpstr>
      <vt:lpstr>Triggerpunkter m Infraspinatus</vt:lpstr>
      <vt:lpstr>Skelletom/Myotom/Dermatom</vt:lpstr>
      <vt:lpstr>Triggerpunkter m infraspinatus</vt:lpstr>
      <vt:lpstr>Triggerpunkter mm serratus anterior</vt:lpstr>
      <vt:lpstr>PowerPoint-presentation</vt:lpstr>
      <vt:lpstr>PowerPoint-presentation</vt:lpstr>
      <vt:lpstr>Myofasciell smärta M Iliopsas ’The Hidden Prankster’</vt:lpstr>
      <vt:lpstr>Kartläggning av refererad muskelsmärta</vt:lpstr>
      <vt:lpstr>Lumbala facettleder -referred pain, NaCl-injektioner McCall -79</vt:lpstr>
      <vt:lpstr>Triggerpkt M. Gluteus minimus ’Pseudo-Ischias’</vt:lpstr>
      <vt:lpstr>Referred pain konvergens</vt:lpstr>
      <vt:lpstr>Mer Sensiticering</vt:lpstr>
      <vt:lpstr>Olika triggerpunktutstrålning</vt:lpstr>
      <vt:lpstr>Myofasciella smärtor och störningar</vt:lpstr>
      <vt:lpstr>Triggerpunktskartor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Mats Karlsson</dc:creator>
  <cp:lastModifiedBy>Mats Karlsson</cp:lastModifiedBy>
  <cp:revision>9</cp:revision>
  <dcterms:created xsi:type="dcterms:W3CDTF">2026-02-25T16:30:57Z</dcterms:created>
  <dcterms:modified xsi:type="dcterms:W3CDTF">2026-03-31T16:56:27Z</dcterms:modified>
</cp:coreProperties>
</file>