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2"/>
  </p:notesMasterIdLst>
  <p:sldIdLst>
    <p:sldId id="256" r:id="rId5"/>
    <p:sldId id="302" r:id="rId6"/>
    <p:sldId id="304" r:id="rId7"/>
    <p:sldId id="307" r:id="rId8"/>
    <p:sldId id="305" r:id="rId9"/>
    <p:sldId id="261" r:id="rId10"/>
    <p:sldId id="262" r:id="rId11"/>
    <p:sldId id="263" r:id="rId12"/>
    <p:sldId id="308" r:id="rId13"/>
    <p:sldId id="309" r:id="rId14"/>
    <p:sldId id="264" r:id="rId15"/>
    <p:sldId id="265" r:id="rId16"/>
    <p:sldId id="266" r:id="rId17"/>
    <p:sldId id="306" r:id="rId18"/>
    <p:sldId id="299" r:id="rId19"/>
    <p:sldId id="301" r:id="rId20"/>
    <p:sldId id="25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3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9" autoAdjust="0"/>
    <p:restoredTop sz="69330" autoAdjust="0"/>
  </p:normalViewPr>
  <p:slideViewPr>
    <p:cSldViewPr snapToGrid="0">
      <p:cViewPr varScale="1">
        <p:scale>
          <a:sx n="76" d="100"/>
          <a:sy n="76" d="100"/>
        </p:scale>
        <p:origin x="1836" y="96"/>
      </p:cViewPr>
      <p:guideLst/>
    </p:cSldViewPr>
  </p:slideViewPr>
  <p:notesTextViewPr>
    <p:cViewPr>
      <p:scale>
        <a:sx n="3" d="2"/>
        <a:sy n="3" d="2"/>
      </p:scale>
      <p:origin x="0" y="0"/>
    </p:cViewPr>
  </p:notesTextViewPr>
  <p:notesViewPr>
    <p:cSldViewPr snapToGrid="0">
      <p:cViewPr varScale="1">
        <p:scale>
          <a:sx n="53" d="100"/>
          <a:sy n="53" d="100"/>
        </p:scale>
        <p:origin x="2564"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DDEDF-F29D-493E-A88A-448C82673327}" type="datetimeFigureOut">
              <a:rPr lang="sv-SE" smtClean="0"/>
              <a:t>2023-10-23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182B9-6743-431D-A936-86A7EA428181}" type="slidenum">
              <a:rPr lang="sv-SE" smtClean="0"/>
              <a:t>‹#›</a:t>
            </a:fld>
            <a:endParaRPr lang="sv-SE"/>
          </a:p>
        </p:txBody>
      </p:sp>
    </p:spTree>
    <p:extLst>
      <p:ext uri="{BB962C8B-B14F-4D97-AF65-F5344CB8AC3E}">
        <p14:creationId xmlns:p14="http://schemas.microsoft.com/office/powerpoint/2010/main" val="422256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66813"/>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1</a:t>
            </a:fld>
            <a:endParaRPr lang="sv-SE"/>
          </a:p>
        </p:txBody>
      </p:sp>
    </p:spTree>
    <p:extLst>
      <p:ext uri="{BB962C8B-B14F-4D97-AF65-F5344CB8AC3E}">
        <p14:creationId xmlns:p14="http://schemas.microsoft.com/office/powerpoint/2010/main" val="235555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16</a:t>
            </a:fld>
            <a:endParaRPr lang="sv-SE"/>
          </a:p>
        </p:txBody>
      </p:sp>
    </p:spTree>
    <p:extLst>
      <p:ext uri="{BB962C8B-B14F-4D97-AF65-F5344CB8AC3E}">
        <p14:creationId xmlns:p14="http://schemas.microsoft.com/office/powerpoint/2010/main" val="389334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C5182B9-6743-431D-A936-86A7EA428181}" type="slidenum">
              <a:rPr lang="sv-SE" smtClean="0"/>
              <a:t>17</a:t>
            </a:fld>
            <a:endParaRPr lang="sv-SE"/>
          </a:p>
        </p:txBody>
      </p:sp>
    </p:spTree>
    <p:extLst>
      <p:ext uri="{BB962C8B-B14F-4D97-AF65-F5344CB8AC3E}">
        <p14:creationId xmlns:p14="http://schemas.microsoft.com/office/powerpoint/2010/main" val="402175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panose="020F0502020204030204"/>
                <a:cs typeface="Calibri" panose="020F0502020204030204"/>
              </a:rPr>
              <a:t>Utgångspunkten för innehållet i VIP är vad individen behöver i mötet med olika verksamheter.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panose="020F0502020204030204"/>
                <a:cs typeface="Calibri" panose="020F0502020204030204"/>
              </a:rPr>
              <a:t>Hela syftet och grundtanken med VIP är att individen, oavsett ålder, ska få bästa möjliga vård, stöd och behandling.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ea typeface="Calibri" panose="020F0502020204030204"/>
                <a:cs typeface="Calibri" panose="020F0502020204030204"/>
              </a:rPr>
              <a:t>Vården och stödet ska vara</a:t>
            </a:r>
            <a:r>
              <a:rPr lang="sv-SE" b="1">
                <a:ea typeface="Calibri" panose="020F0502020204030204"/>
                <a:cs typeface="Calibri" panose="020F0502020204030204"/>
              </a:rPr>
              <a:t> jämlik </a:t>
            </a:r>
            <a:r>
              <a:rPr lang="sv-SE">
                <a:ea typeface="Calibri" panose="020F0502020204030204"/>
                <a:cs typeface="Calibri" panose="020F0502020204030204"/>
              </a:rPr>
              <a:t>– det vill säga i högre grad än vad det är nu vara mer lik över hela landet. Vård och stöd ska ske i </a:t>
            </a:r>
            <a:r>
              <a:rPr lang="sv-SE" b="1">
                <a:ea typeface="Calibri" panose="020F0502020204030204"/>
                <a:cs typeface="Calibri" panose="020F0502020204030204"/>
              </a:rPr>
              <a:t>samverkan</a:t>
            </a:r>
            <a:r>
              <a:rPr lang="sv-SE">
                <a:ea typeface="Calibri" panose="020F0502020204030204"/>
                <a:cs typeface="Calibri" panose="020F0502020204030204"/>
              </a:rPr>
              <a:t> och individen måste </a:t>
            </a:r>
            <a:r>
              <a:rPr lang="sv-SE" b="1">
                <a:ea typeface="Calibri" panose="020F0502020204030204"/>
                <a:cs typeface="Calibri" panose="020F0502020204030204"/>
              </a:rPr>
              <a:t>vara delaktig</a:t>
            </a:r>
            <a:r>
              <a:rPr lang="sv-SE">
                <a:ea typeface="Calibri" panose="020F0502020204030204"/>
                <a:cs typeface="Calibri" panose="020F0502020204030204"/>
              </a:rPr>
              <a:t>. </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panose="020F0502020204030204"/>
              <a:cs typeface="Calibri" panose="020F0502020204030204"/>
            </a:endParaRPr>
          </a:p>
          <a:p>
            <a:endParaRPr lang="sv-SE" noProof="0">
              <a:ea typeface="Calibri"/>
              <a:cs typeface="Calibri"/>
            </a:endParaRPr>
          </a:p>
        </p:txBody>
      </p:sp>
      <p:sp>
        <p:nvSpPr>
          <p:cNvPr id="4" name="Platshållare för bildnummer 3"/>
          <p:cNvSpPr>
            <a:spLocks noGrp="1"/>
          </p:cNvSpPr>
          <p:nvPr>
            <p:ph type="sldNum" sz="quarter" idx="5"/>
          </p:nvPr>
        </p:nvSpPr>
        <p:spPr/>
        <p:txBody>
          <a:bodyPr/>
          <a:lstStyle/>
          <a:p>
            <a:fld id="{AC5182B9-6743-431D-A936-86A7EA428181}" type="slidenum">
              <a:rPr lang="sv-SE" smtClean="0"/>
              <a:t>2</a:t>
            </a:fld>
            <a:endParaRPr lang="sv-SE"/>
          </a:p>
        </p:txBody>
      </p:sp>
    </p:spTree>
    <p:extLst>
      <p:ext uri="{BB962C8B-B14F-4D97-AF65-F5344CB8AC3E}">
        <p14:creationId xmlns:p14="http://schemas.microsoft.com/office/powerpoint/2010/main" val="393392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1"/>
              <a:t>Kunskapen finns men vi har svårt att få ett kunskapsbaserat arbetssätt i vår vardag</a:t>
            </a:r>
            <a:r>
              <a:rPr lang="sv-SE"/>
              <a:t> </a:t>
            </a:r>
            <a:r>
              <a:rPr lang="sv-SE" b="0"/>
              <a:t> (forskning, beprövade insatser, projektkunskap</a:t>
            </a:r>
            <a:r>
              <a:rPr lang="sv-SE"/>
              <a:t>). Detta innebär att inte all tillgänglig kunskap som finns används i mötet med patienten. </a:t>
            </a:r>
            <a:br>
              <a:rPr lang="sv-SE"/>
            </a:br>
            <a:endParaRPr lang="sv-SE">
              <a:ea typeface="Calibri"/>
              <a:cs typeface="Calibri"/>
            </a:endParaRPr>
          </a:p>
          <a:p>
            <a:pPr marL="171450" indent="-171450">
              <a:buFont typeface="Arial" panose="020B0604020202020204" pitchFamily="34" charset="0"/>
              <a:buChar char="•"/>
            </a:pPr>
            <a:r>
              <a:rPr lang="sv-SE"/>
              <a:t>Rapporter visar att nationella </a:t>
            </a:r>
            <a:r>
              <a:rPr lang="sv-SE" b="1"/>
              <a:t>riktlinjer och kunskapsstöd inte omsätts i praktiken</a:t>
            </a:r>
            <a:r>
              <a:rPr lang="sv-SE"/>
              <a:t> (gäller hela hälso- sjukvården)</a:t>
            </a:r>
            <a:br>
              <a:rPr lang="sv-SE"/>
            </a:br>
            <a:endParaRPr lang="sv-SE">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Fokus vid kunskapsstyrning bör vara mötet med individen då </a:t>
            </a:r>
            <a:r>
              <a:rPr lang="sv-SE" b="0"/>
              <a:t>det är </a:t>
            </a:r>
            <a:r>
              <a:rPr lang="sv-SE" b="1"/>
              <a:t>i mötet värdet skapas </a:t>
            </a:r>
            <a:br>
              <a:rPr lang="sv-SE" b="1"/>
            </a:br>
            <a:endParaRPr lang="sv-SE" b="1"/>
          </a:p>
          <a:p>
            <a:pPr marL="171450" indent="-171450">
              <a:buFont typeface="Arial" panose="020B0604020202020204" pitchFamily="34" charset="0"/>
              <a:buChar char="•"/>
              <a:defRPr/>
            </a:pPr>
            <a:r>
              <a:rPr lang="sv-SE"/>
              <a:t>VIP </a:t>
            </a:r>
            <a:r>
              <a:rPr lang="sv-SE" b="1"/>
              <a:t>tillgängliggör </a:t>
            </a:r>
            <a:r>
              <a:rPr lang="sv-SE"/>
              <a:t>all den kunskap som finns för de personer ute i verksamheterna som ska använda den! </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AC5182B9-6743-431D-A936-86A7EA428181}" type="slidenum">
              <a:rPr lang="sv-SE" smtClean="0"/>
              <a:t>3</a:t>
            </a:fld>
            <a:endParaRPr lang="sv-SE"/>
          </a:p>
        </p:txBody>
      </p:sp>
    </p:spTree>
    <p:extLst>
      <p:ext uri="{BB962C8B-B14F-4D97-AF65-F5344CB8AC3E}">
        <p14:creationId xmlns:p14="http://schemas.microsoft.com/office/powerpoint/2010/main" val="311113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BUDSKAP/TALTEXT</a:t>
            </a:r>
          </a:p>
          <a:p>
            <a:endParaRPr lang="sv-SE"/>
          </a:p>
          <a:p>
            <a:pPr>
              <a:defRPr/>
            </a:pPr>
            <a:r>
              <a:rPr lang="sv-SE"/>
              <a:t>VIP är ett </a:t>
            </a:r>
            <a:r>
              <a:rPr lang="sv-SE" b="1"/>
              <a:t>nationellt kunskapsstöd </a:t>
            </a:r>
            <a:r>
              <a:rPr lang="sv-SE" b="0"/>
              <a:t>som ska tillgängliggöra all den kunskap som finns inom området </a:t>
            </a:r>
            <a:r>
              <a:rPr lang="sv-SE"/>
              <a:t>för personal i </a:t>
            </a:r>
            <a:r>
              <a:rPr lang="sv-SE" b="1"/>
              <a:t>regiondrivna och kommunala verksamheter </a:t>
            </a:r>
            <a:r>
              <a:rPr lang="sv-SE"/>
              <a:t>. VIP </a:t>
            </a:r>
            <a:r>
              <a:rPr lang="sv-SE" b="1"/>
              <a:t>utgår ifrån socialstyrelsens nationella riktlinjer </a:t>
            </a:r>
            <a:r>
              <a:rPr lang="sv-SE" b="0"/>
              <a:t>men, </a:t>
            </a:r>
            <a:r>
              <a:rPr lang="sv-SE"/>
              <a:t>till skillnad från NR (nationella riktlinjer) som vänder sig till styrning och ledning, ska VIP vara ett </a:t>
            </a:r>
            <a:r>
              <a:rPr lang="sv-SE" b="1"/>
              <a:t>stöd för professionen i mötet med patienten.</a:t>
            </a:r>
            <a:endParaRPr lang="sv-SE" b="1">
              <a:ea typeface="Calibri"/>
              <a:cs typeface="Calibri"/>
            </a:endParaRPr>
          </a:p>
          <a:p>
            <a:pPr>
              <a:defRPr/>
            </a:pPr>
            <a:endParaRPr lang="sv-SE"/>
          </a:p>
          <a:p>
            <a:pPr marL="0" marR="0" lvl="0" indent="0" algn="l" defTabSz="914400">
              <a:lnSpc>
                <a:spcPct val="100000"/>
              </a:lnSpc>
              <a:spcBef>
                <a:spcPts val="0"/>
              </a:spcBef>
              <a:spcAft>
                <a:spcPts val="0"/>
              </a:spcAft>
              <a:buClrTx/>
              <a:buSzTx/>
              <a:buFont typeface="Arial" panose="020B0604020202020204" pitchFamily="34" charset="0"/>
              <a:buNone/>
              <a:tabLst/>
              <a:defRPr/>
            </a:pPr>
            <a:r>
              <a:rPr lang="sv-SE"/>
              <a:t>VIP ska:</a:t>
            </a:r>
            <a:endParaRPr lang="sv-SE">
              <a:ea typeface="Calibri" panose="020F0502020204030204"/>
              <a:cs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stödja personalen i olika verksamheter kring </a:t>
            </a:r>
            <a:r>
              <a:rPr lang="sv-SE" b="1"/>
              <a:t>vilka insatser </a:t>
            </a:r>
            <a:r>
              <a:rPr lang="sv-SE"/>
              <a:t>som ska erbjudas individen i en viss fas av sjukdom. Men även </a:t>
            </a:r>
            <a:r>
              <a:rPr lang="sv-SE" b="1"/>
              <a:t>hur </a:t>
            </a:r>
            <a:r>
              <a:rPr lang="sv-SE"/>
              <a:t>insatsen ska genomföras. Kunskapen ska vara baseras på </a:t>
            </a:r>
            <a:r>
              <a:rPr lang="sv-SE" b="1"/>
              <a:t>bästa tillgängliga kunskap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göra att personer ska kunna få just den kunskap som de behöver i mötet med individen. Genom att kunna </a:t>
            </a:r>
            <a:r>
              <a:rPr lang="sv-SE" b="1"/>
              <a:t>sortera fram </a:t>
            </a:r>
            <a:r>
              <a:rPr lang="sv-SE"/>
              <a:t>den kunskapen behöver hen inte få till sig en för stor mängd text.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svara på </a:t>
            </a:r>
            <a:r>
              <a:rPr lang="sv-SE" b="1"/>
              <a:t>vad alla aktörer som möter individen </a:t>
            </a:r>
            <a:r>
              <a:rPr lang="sv-SE"/>
              <a:t>med risk att drabbas eller som har drabbats </a:t>
            </a:r>
            <a:r>
              <a:rPr lang="sv-SE" b="1"/>
              <a:t>ska göra </a:t>
            </a:r>
            <a:r>
              <a:rPr lang="sv-SE"/>
              <a:t>i alla individens faser/tillstånd dvs en </a:t>
            </a:r>
            <a:r>
              <a:rPr lang="sv-SE" b="1"/>
              <a:t>gemensam grund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1"/>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panose="020F0502020204030204"/>
              <a:cs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1"/>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1"/>
          </a:p>
          <a:p>
            <a:endParaRPr lang="sv-SE"/>
          </a:p>
        </p:txBody>
      </p:sp>
      <p:sp>
        <p:nvSpPr>
          <p:cNvPr id="4" name="Platshållare för bildnummer 3"/>
          <p:cNvSpPr>
            <a:spLocks noGrp="1"/>
          </p:cNvSpPr>
          <p:nvPr>
            <p:ph type="sldNum" sz="quarter" idx="5"/>
          </p:nvPr>
        </p:nvSpPr>
        <p:spPr/>
        <p:txBody>
          <a:bodyPr/>
          <a:lstStyle/>
          <a:p>
            <a:fld id="{AC5182B9-6743-431D-A936-86A7EA428181}" type="slidenum">
              <a:rPr lang="sv-SE" smtClean="0"/>
              <a:t>4</a:t>
            </a:fld>
            <a:endParaRPr lang="sv-SE"/>
          </a:p>
        </p:txBody>
      </p:sp>
    </p:spTree>
    <p:extLst>
      <p:ext uri="{BB962C8B-B14F-4D97-AF65-F5344CB8AC3E}">
        <p14:creationId xmlns:p14="http://schemas.microsoft.com/office/powerpoint/2010/main" val="204895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a:t>I April 2019 lanserades det första nationella vård- och insatsprogrammet (VIP) inom psykisk hälsa för Schizofreni- och schizofreniliknande tillstånd. Därefter följde program för:</a:t>
            </a:r>
          </a:p>
        </p:txBody>
      </p:sp>
      <p:sp>
        <p:nvSpPr>
          <p:cNvPr id="4" name="Platshållare för bildnummer 3"/>
          <p:cNvSpPr>
            <a:spLocks noGrp="1"/>
          </p:cNvSpPr>
          <p:nvPr>
            <p:ph type="sldNum" sz="quarter" idx="5"/>
          </p:nvPr>
        </p:nvSpPr>
        <p:spPr/>
        <p:txBody>
          <a:bodyPr/>
          <a:lstStyle/>
          <a:p>
            <a:fld id="{AC5182B9-6743-431D-A936-86A7EA428181}" type="slidenum">
              <a:rPr lang="sv-SE" smtClean="0"/>
              <a:t>5</a:t>
            </a:fld>
            <a:endParaRPr lang="sv-SE"/>
          </a:p>
        </p:txBody>
      </p:sp>
    </p:spTree>
    <p:extLst>
      <p:ext uri="{BB962C8B-B14F-4D97-AF65-F5344CB8AC3E}">
        <p14:creationId xmlns:p14="http://schemas.microsoft.com/office/powerpoint/2010/main" val="242602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NU</a:t>
            </a:r>
            <a:r>
              <a:rPr lang="sv-SE" b="1" baseline="0" dirty="0"/>
              <a:t> GÅR VI IN I PROGRAMMET IGEN – VISA GÄRNA SÖKNINGAR SAMTIDIGT SOM NI PRATAR</a:t>
            </a:r>
          </a:p>
          <a:p>
            <a:endParaRPr lang="sv-SE" b="1" dirty="0"/>
          </a:p>
          <a:p>
            <a:r>
              <a:rPr lang="sv-SE" b="1" dirty="0"/>
              <a:t>För en enskild handläggare/boendestödjare/chefer/stödpersonal/behandlare; </a:t>
            </a:r>
          </a:p>
          <a:p>
            <a:r>
              <a:rPr lang="sv-SE" dirty="0"/>
              <a:t>Det innehåller mycket kunskap</a:t>
            </a:r>
            <a:r>
              <a:rPr lang="sv-SE" baseline="0" dirty="0"/>
              <a:t> som är relevant för vårt arbete. Det är</a:t>
            </a:r>
            <a:r>
              <a:rPr lang="sv-SE" dirty="0"/>
              <a:t> lätt att hitta, lätt</a:t>
            </a:r>
            <a:r>
              <a:rPr lang="sv-SE" baseline="0" dirty="0"/>
              <a:t>åtkomligt,</a:t>
            </a:r>
            <a:r>
              <a:rPr lang="sv-SE" dirty="0"/>
              <a:t> går att googla fram enkelt. </a:t>
            </a:r>
            <a:r>
              <a:rPr lang="sv-SE" i="1" dirty="0">
                <a:solidFill>
                  <a:srgbClr val="FF0000"/>
                </a:solidFill>
              </a:rPr>
              <a:t>Googla vård och insatsprogram</a:t>
            </a:r>
            <a:r>
              <a:rPr lang="sv-SE" i="1" dirty="0"/>
              <a:t>…</a:t>
            </a:r>
          </a:p>
          <a:p>
            <a:endParaRPr lang="sv-SE" baseline="0" dirty="0"/>
          </a:p>
          <a:p>
            <a:r>
              <a:rPr lang="sv-SE" baseline="0" dirty="0"/>
              <a:t>Du kan få</a:t>
            </a:r>
            <a:r>
              <a:rPr lang="sv-SE" dirty="0"/>
              <a:t> konkret stöd på många olika nivåer och områden, exempelvis bemötande,</a:t>
            </a:r>
            <a:r>
              <a:rPr lang="sv-SE" baseline="0" dirty="0"/>
              <a:t> kommunikation och delaktighet osv.  </a:t>
            </a:r>
            <a:r>
              <a:rPr lang="sv-SE" i="1" baseline="0" dirty="0"/>
              <a:t>Ex kapitel 7 om kommunikation och delaktighet. </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Du kan söka</a:t>
            </a:r>
            <a:r>
              <a:rPr lang="sv-SE" baseline="0" dirty="0"/>
              <a:t> snabb information inför ett möte eller i akuta situationer. </a:t>
            </a:r>
            <a:r>
              <a:rPr lang="sv-SE" i="1" baseline="0" dirty="0"/>
              <a:t>Visa sökfunktionen högst upp på sidan – visa att du kan välja en specifik VIP eller söka i alla. Sök på något som är relevant för er verksamhet.</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AC5182B9-6743-431D-A936-86A7EA428181}" type="slidenum">
              <a:rPr lang="sv-SE" smtClean="0"/>
              <a:t>6</a:t>
            </a:fld>
            <a:endParaRPr lang="sv-SE"/>
          </a:p>
        </p:txBody>
      </p:sp>
    </p:spTree>
    <p:extLst>
      <p:ext uri="{BB962C8B-B14F-4D97-AF65-F5344CB8AC3E}">
        <p14:creationId xmlns:p14="http://schemas.microsoft.com/office/powerpoint/2010/main" val="377755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Du får information om diagnosen och tillståndet i sig, något som kan vara ytterst relevant för våra verksamheter där vi möter många människor med flera av dessa funktionsnedsättningar. </a:t>
            </a:r>
            <a:r>
              <a:rPr lang="sv-SE" i="1" baseline="0" dirty="0"/>
              <a:t>Se avsnitt 1 – om tillståndet.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a:t>
            </a:r>
            <a:r>
              <a:rPr lang="sv-SE" baseline="0" dirty="0"/>
              <a:t> finns i</a:t>
            </a:r>
            <a:r>
              <a:rPr lang="sv-SE" dirty="0"/>
              <a:t>nformation</a:t>
            </a:r>
            <a:r>
              <a:rPr lang="sv-SE" baseline="0" dirty="0"/>
              <a:t> på många olika nivåer - från </a:t>
            </a:r>
            <a:r>
              <a:rPr lang="sv-SE" dirty="0"/>
              <a:t>förebyggande insatser och tidiga tecken till behandling</a:t>
            </a:r>
            <a:r>
              <a:rPr lang="sv-SE" baseline="0" dirty="0"/>
              <a:t> på </a:t>
            </a:r>
            <a:r>
              <a:rPr lang="sv-SE" dirty="0"/>
              <a:t>specialistnivå. </a:t>
            </a:r>
            <a:r>
              <a:rPr lang="sv-SE" i="1" dirty="0"/>
              <a:t>Ex kapitel</a:t>
            </a:r>
            <a:r>
              <a:rPr lang="sv-SE" i="1" baseline="0" dirty="0"/>
              <a:t> 4 om förebyggande åtgärder, 5 om kartläggning och utredning, 6 om behandling och stöd.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a:t>
            </a:r>
            <a:r>
              <a:rPr lang="sv-SE" baseline="0" dirty="0"/>
              <a:t> finns </a:t>
            </a:r>
            <a:r>
              <a:rPr lang="sv-SE" dirty="0"/>
              <a:t>prioriteringar kring olika typer</a:t>
            </a:r>
            <a:r>
              <a:rPr lang="sv-SE" baseline="0" dirty="0"/>
              <a:t> av stöd och behandling  och prioriteringarna baseras som sagt på socialstyrelsens nationella råd. </a:t>
            </a:r>
            <a:r>
              <a:rPr lang="sv-SE" i="1" baseline="0" dirty="0"/>
              <a:t>Läs första raden/ingressen på avsnittet – står det ska, bör eller kan? Om det inte framgår tydligt där – vad står det under rubriken Kunskapsläge? </a:t>
            </a:r>
            <a:endParaRPr lang="sv-SE" i="1" dirty="0"/>
          </a:p>
          <a:p>
            <a:endParaRPr lang="sv-SE" dirty="0"/>
          </a:p>
          <a:p>
            <a:r>
              <a:rPr lang="sv-SE" dirty="0"/>
              <a:t>Du kan visa och informera din klient/brukare</a:t>
            </a:r>
            <a:r>
              <a:rPr lang="sv-SE" baseline="0" dirty="0"/>
              <a:t> om att sidan finns och även uppmuntra hens delaktighet. Du kan kopiera specifika länkar och skicka vidare, skriva ut den aktuella informationen. </a:t>
            </a:r>
            <a:r>
              <a:rPr lang="sv-SE" i="1" baseline="0" dirty="0"/>
              <a:t>Gå till vilket avsnitt som helst – tryck på de små ikonerna på höger sida. i – informerar om vilka ”taggar” avsnittet har, NR – länk till Socialstyrelsens nationella riktlinjer, pil – länk att kopiera, skrivmaskin – avsnitt i utskriftsformat.</a:t>
            </a:r>
          </a:p>
          <a:p>
            <a:endParaRPr lang="sv-SE" i="1" baseline="0" dirty="0"/>
          </a:p>
          <a:p>
            <a:r>
              <a:rPr lang="sv-SE" baseline="0" dirty="0"/>
              <a:t>Du kan också klicka dig vidare till andra sidor och webbplatser. </a:t>
            </a:r>
            <a:r>
              <a:rPr lang="sv-SE" i="1" baseline="0" dirty="0"/>
              <a:t>Gå längst ned i det avsnitt du visar och visa att det ligger mer länkar där.</a:t>
            </a:r>
            <a:endParaRPr lang="sv-SE" baseline="0" dirty="0"/>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Programmet består av mycket information och då kan man behöva hjälpa att sortera. Det finns en funktion som hjälper oss att dels titta på innehållet utifrån vilken relevans det har för vårt eget arbete. </a:t>
            </a:r>
            <a:r>
              <a:rPr lang="sv-SE" i="1" baseline="0" dirty="0"/>
              <a:t>Visa filtreringsfunktionen och att ni kan söka på utförare, yrkesroll, ålder, osv… Gör en sökning som är relevant för er egna verksamhet. </a:t>
            </a:r>
            <a:r>
              <a:rPr lang="sv-SE" baseline="0" dirty="0"/>
              <a:t> </a:t>
            </a:r>
            <a:endParaRPr lang="sv-SE" dirty="0"/>
          </a:p>
          <a:p>
            <a:endParaRPr lang="sv-SE" baseline="0" dirty="0"/>
          </a:p>
          <a:p>
            <a:r>
              <a:rPr lang="sv-SE" baseline="0" dirty="0"/>
              <a:t>Det som är bra här är att du</a:t>
            </a:r>
            <a:r>
              <a:rPr lang="sv-SE" b="0" u="none" baseline="0" dirty="0"/>
              <a:t> både kan få och kan ge </a:t>
            </a:r>
            <a:r>
              <a:rPr lang="sv-SE" baseline="0" dirty="0"/>
              <a:t>i</a:t>
            </a:r>
            <a:r>
              <a:rPr lang="sv-SE" dirty="0"/>
              <a:t>nformation om andra verksamheter – vi</a:t>
            </a:r>
            <a:r>
              <a:rPr lang="sv-SE" baseline="0" dirty="0"/>
              <a:t> får </a:t>
            </a:r>
            <a:r>
              <a:rPr lang="sv-SE" dirty="0"/>
              <a:t>kunskap om varandra och varandras olika ansvar och möjligheter.</a:t>
            </a:r>
            <a:r>
              <a:rPr lang="sv-SE" baseline="0" dirty="0"/>
              <a:t> </a:t>
            </a:r>
            <a:r>
              <a:rPr lang="sv-SE" i="1" baseline="0" dirty="0"/>
              <a:t>Filtrera utifrån en annan verksamhet. </a:t>
            </a:r>
            <a:endParaRPr lang="sv-SE" baseline="0" dirty="0"/>
          </a:p>
          <a:p>
            <a:endParaRPr lang="sv-SE" dirty="0"/>
          </a:p>
          <a:p>
            <a:r>
              <a:rPr lang="sv-SE" dirty="0"/>
              <a:t>Du kan också lämna synpunkter på innehållet – om du till exempel</a:t>
            </a:r>
            <a:r>
              <a:rPr lang="sv-SE" baseline="0" dirty="0"/>
              <a:t> upptäcker att en länk inte fungerar så kan du lämna synpunkt på det eller om du upptäcker att någon uppgift inte stämmer. </a:t>
            </a:r>
            <a:r>
              <a:rPr lang="sv-SE" i="1" baseline="0" dirty="0"/>
              <a:t>Gå tillbaka till huvudsidan och välj Lämna synpunkter. Visa att det finns länkar där också.</a:t>
            </a:r>
            <a:endParaRPr lang="sv-SE" dirty="0"/>
          </a:p>
          <a:p>
            <a:endParaRPr lang="sv-SE" dirty="0"/>
          </a:p>
          <a:p>
            <a:r>
              <a:rPr lang="sv-SE" dirty="0"/>
              <a:t>På </a:t>
            </a:r>
            <a:r>
              <a:rPr lang="sv-SE" b="1" dirty="0"/>
              <a:t>gruppnivå är detta ett väldigt bra verktyg för att </a:t>
            </a:r>
            <a:r>
              <a:rPr lang="sv-SE" b="0" dirty="0"/>
              <a:t>vi får en </a:t>
            </a:r>
            <a:r>
              <a:rPr lang="sv-SE" dirty="0"/>
              <a:t>gemensam kunskapsplattform som vi kan</a:t>
            </a:r>
            <a:r>
              <a:rPr lang="sv-SE" baseline="0" dirty="0"/>
              <a:t> använda som en</a:t>
            </a:r>
            <a:r>
              <a:rPr lang="sv-SE" dirty="0"/>
              <a:t> grund för gemensamma samtal och fördjupningar. På några arbetsplatser </a:t>
            </a:r>
            <a:r>
              <a:rPr lang="sv-SE" b="1" u="sng" dirty="0"/>
              <a:t>när man arbetat med innehållet </a:t>
            </a:r>
            <a:r>
              <a:rPr lang="sv-SE" dirty="0"/>
              <a:t>har det blivit tydligt att vi</a:t>
            </a:r>
            <a:r>
              <a:rPr lang="sv-SE" baseline="0" dirty="0"/>
              <a:t> på en arbetsplats kan tänka olika om innehållet och vad det innebär och vikten av att prata om hur vi ser på vårt uppdrag eller på olika områden. Ni</a:t>
            </a:r>
            <a:r>
              <a:rPr lang="sv-SE" dirty="0"/>
              <a:t> kan även utgå från innehållet och ha tema-träffar, kanske arbeta</a:t>
            </a:r>
            <a:r>
              <a:rPr lang="sv-SE" baseline="0" dirty="0"/>
              <a:t> med innehållet för att öka gruppens kunskap om till exempel en specifik diagnos eller behandling</a:t>
            </a:r>
            <a:r>
              <a:rPr lang="sv-SE" dirty="0"/>
              <a:t>. </a:t>
            </a:r>
          </a:p>
          <a:p>
            <a:endParaRPr lang="sv-SE" b="1" dirty="0"/>
          </a:p>
          <a:p>
            <a:r>
              <a:rPr lang="sv-SE" dirty="0"/>
              <a:t>På </a:t>
            </a:r>
            <a:r>
              <a:rPr lang="sv-SE" b="1" dirty="0"/>
              <a:t>strukturell </a:t>
            </a:r>
            <a:r>
              <a:rPr lang="sv-SE" dirty="0"/>
              <a:t>nivå; För några</a:t>
            </a:r>
            <a:r>
              <a:rPr lang="sv-SE" baseline="0" dirty="0"/>
              <a:t> verksamheter innebär det här något mer än bara ett kunskapsverktyg. Syftet med vård- och insatsprogrammen är ju som vi sagt att vi med tiden ska nå en mer jämlik vård och behandling. I vissa verksamheter så kan det betyda att det behöver göras nya a</a:t>
            </a:r>
            <a:r>
              <a:rPr lang="sv-SE" dirty="0"/>
              <a:t>npassningar i den egna verksamheten.</a:t>
            </a:r>
            <a:r>
              <a:rPr lang="sv-SE" baseline="0" dirty="0"/>
              <a:t> </a:t>
            </a:r>
            <a:r>
              <a:rPr lang="sv-SE" dirty="0"/>
              <a:t>Det kan behöva ses</a:t>
            </a:r>
            <a:r>
              <a:rPr lang="sv-SE" baseline="0" dirty="0"/>
              <a:t> över om vi verkligen arbetar efter de nationella riktlinjerna – jobbar vi med de behandlingar som vi ska göra? Behöver vi utbilda personal? Saknar vi viktiga kompetenser på vår arbetsplats? Finns det saker som vi gör i vår verksamhet som vi kanske ska sluta att göra?</a:t>
            </a:r>
            <a:r>
              <a:rPr lang="sv-SE" dirty="0"/>
              <a:t> Vad kan vi göra tillsammans med andra verksamheter/organisationer? </a:t>
            </a:r>
          </a:p>
          <a:p>
            <a:endParaRPr lang="sv-SE" dirty="0"/>
          </a:p>
          <a:p>
            <a:r>
              <a:rPr lang="sv-SE" dirty="0"/>
              <a:t>Detta arbete sker på strukturell nivå – men det behövs oftast</a:t>
            </a:r>
            <a:r>
              <a:rPr lang="sv-SE" baseline="0" dirty="0"/>
              <a:t> input från er som arbetar i verksamheten. Ibland kanske det kommer en enkät och ibland kanske någon ombeds att medverka i en arbetsgrupp. </a:t>
            </a:r>
          </a:p>
          <a:p>
            <a:endParaRPr lang="sv-SE" dirty="0"/>
          </a:p>
        </p:txBody>
      </p:sp>
      <p:sp>
        <p:nvSpPr>
          <p:cNvPr id="4" name="Platshållare för bildnummer 3"/>
          <p:cNvSpPr>
            <a:spLocks noGrp="1"/>
          </p:cNvSpPr>
          <p:nvPr>
            <p:ph type="sldNum" sz="quarter" idx="5"/>
          </p:nvPr>
        </p:nvSpPr>
        <p:spPr/>
        <p:txBody>
          <a:bodyPr/>
          <a:lstStyle/>
          <a:p>
            <a:fld id="{AC5182B9-6743-431D-A936-86A7EA428181}" type="slidenum">
              <a:rPr lang="sv-SE" smtClean="0"/>
              <a:t>7</a:t>
            </a:fld>
            <a:endParaRPr lang="sv-SE"/>
          </a:p>
        </p:txBody>
      </p:sp>
    </p:spTree>
    <p:extLst>
      <p:ext uri="{BB962C8B-B14F-4D97-AF65-F5344CB8AC3E}">
        <p14:creationId xmlns:p14="http://schemas.microsoft.com/office/powerpoint/2010/main" val="65745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a:ea typeface="Calibri"/>
                <a:cs typeface="Calibri"/>
              </a:rPr>
              <a:t>VIP är tillgängligt för alla, vart du än befinner dig. Du kan lätt komma åt hemsidan via dator, surfplatta eller telefon. Du kan även skriva ut information och dela ut vid möte med invånaren. Invånaren eller anhörig kan även lätt skriva ut information som stöd inför exempelvis ett vårdbesök. </a:t>
            </a:r>
          </a:p>
          <a:p>
            <a:endParaRPr lang="sv-SE">
              <a:ea typeface="Calibri"/>
              <a:cs typeface="Calibri"/>
            </a:endParaRPr>
          </a:p>
          <a:p>
            <a:r>
              <a:rPr lang="sv-SE">
                <a:ea typeface="Calibri"/>
                <a:cs typeface="Calibri"/>
              </a:rPr>
              <a:t>Du kan lita på att innehållet på hemsidan är ständigt uppdaterad med bästa tillgängliga kunskap. Nationella arbetsgrupper arbetar regelbundet med uppdateringar av respektive VIP. </a:t>
            </a:r>
            <a:endParaRPr lang="en-US">
              <a:ea typeface="Calibri"/>
              <a:cs typeface="Calibri"/>
            </a:endParaRPr>
          </a:p>
          <a:p>
            <a:endParaRPr lang="en-US">
              <a:ea typeface="Calibri"/>
              <a:cs typeface="Calibri"/>
            </a:endParaRPr>
          </a:p>
          <a:p>
            <a:r>
              <a:rPr lang="sv-SE">
                <a:ea typeface="Calibri"/>
                <a:cs typeface="Calibri"/>
              </a:rPr>
              <a:t>VIP är mycket användarvänligt. Det är lätt att filtrera och anpassa innehållet. Du kan med fördel läsa utan att filtrera, vilket kan skapa en förståelse och kunskap för vad andra professioner har för skyldigheter och möjligheter. </a:t>
            </a:r>
          </a:p>
          <a:p>
            <a:endParaRPr lang="en-US">
              <a:ea typeface="Calibri"/>
              <a:cs typeface="Calibri"/>
            </a:endParaRPr>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AC5182B9-6743-431D-A936-86A7EA428181}" type="slidenum">
              <a:rPr lang="sv-SE" smtClean="0"/>
              <a:t>14</a:t>
            </a:fld>
            <a:endParaRPr lang="sv-SE"/>
          </a:p>
        </p:txBody>
      </p:sp>
    </p:spTree>
    <p:extLst>
      <p:ext uri="{BB962C8B-B14F-4D97-AF65-F5344CB8AC3E}">
        <p14:creationId xmlns:p14="http://schemas.microsoft.com/office/powerpoint/2010/main" val="2194450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baseline="0" dirty="0">
                <a:solidFill>
                  <a:schemeClr val="tx1"/>
                </a:solidFill>
                <a:effectLst/>
                <a:latin typeface="+mn-lt"/>
                <a:ea typeface="+mn-ea"/>
                <a:cs typeface="+mn-cs"/>
              </a:rPr>
              <a:t>Hjälptext för att få igång en diskussion;</a:t>
            </a:r>
          </a:p>
          <a:p>
            <a:r>
              <a:rPr lang="sv-SE" sz="1200" kern="1200" baseline="0" dirty="0">
                <a:solidFill>
                  <a:schemeClr val="tx1"/>
                </a:solidFill>
                <a:effectLst/>
                <a:latin typeface="+mn-lt"/>
                <a:ea typeface="+mn-ea"/>
                <a:cs typeface="+mn-cs"/>
              </a:rPr>
              <a:t> </a:t>
            </a:r>
          </a:p>
          <a:p>
            <a:r>
              <a:rPr lang="sv-SE" b="1" dirty="0"/>
              <a:t>Vad vill vi ha mer av i vår organisation? </a:t>
            </a:r>
          </a:p>
          <a:p>
            <a:r>
              <a:rPr lang="sv-SE" dirty="0"/>
              <a:t>Tillit och kunskap om varandra</a:t>
            </a:r>
          </a:p>
          <a:p>
            <a:r>
              <a:rPr lang="sv-SE" dirty="0"/>
              <a:t>God samverkan</a:t>
            </a:r>
          </a:p>
          <a:p>
            <a:r>
              <a:rPr lang="sv-SE" dirty="0"/>
              <a:t>Bygga bort hinder</a:t>
            </a:r>
          </a:p>
          <a:p>
            <a:r>
              <a:rPr lang="sv-SE" dirty="0"/>
              <a:t>Se nya/andra möjligheter</a:t>
            </a:r>
          </a:p>
          <a:p>
            <a:r>
              <a:rPr lang="sv-SE" dirty="0"/>
              <a:t>Se individens perspektiv</a:t>
            </a:r>
          </a:p>
          <a:p>
            <a:endParaRPr lang="sv-SE" dirty="0"/>
          </a:p>
          <a:p>
            <a:r>
              <a:rPr lang="sv-SE" b="1" dirty="0"/>
              <a:t>Frågeställning/ Vinster med VIP?</a:t>
            </a:r>
          </a:p>
          <a:p>
            <a:r>
              <a:rPr lang="sv-SE" dirty="0"/>
              <a:t>Kan vi använda VIP för att skapa system/organisationer/anpassningar som blir till vinst för våra brukare? </a:t>
            </a:r>
          </a:p>
          <a:p>
            <a:r>
              <a:rPr lang="sv-SE" dirty="0"/>
              <a:t>Hur ska man underlätta för dessa individer att få tillgång till jämlik vård?</a:t>
            </a:r>
          </a:p>
          <a:p>
            <a:r>
              <a:rPr lang="sv-SE" dirty="0"/>
              <a:t>Hur skulle vi kunna använda vård- och insatsprogram så att det gynnar/blir till vinst för den enskilde? </a:t>
            </a:r>
          </a:p>
          <a:p>
            <a:r>
              <a:rPr lang="sv-SE" dirty="0"/>
              <a:t>Skulle vi kunna ge spridning på den kunskap som finns? </a:t>
            </a:r>
          </a:p>
          <a:p>
            <a:r>
              <a:rPr lang="sv-SE" dirty="0"/>
              <a:t>Kan vi underlätta för personal att se helheten? </a:t>
            </a:r>
          </a:p>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15</a:t>
            </a:fld>
            <a:endParaRPr lang="sv-SE"/>
          </a:p>
        </p:txBody>
      </p:sp>
    </p:spTree>
    <p:extLst>
      <p:ext uri="{BB962C8B-B14F-4D97-AF65-F5344CB8AC3E}">
        <p14:creationId xmlns:p14="http://schemas.microsoft.com/office/powerpoint/2010/main" val="4340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200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470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186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53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584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C764DE79-268F-4C1A-8933-263129D2AF90}"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035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343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765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084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436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764DE79-268F-4C1A-8933-263129D2AF90}" type="datetimeFigureOut">
              <a:rPr lang="en-US" dirty="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875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764DE79-268F-4C1A-8933-263129D2AF90}" type="datetimeFigureOut">
              <a:rPr lang="en-US" dirty="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562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Bildobjekt 6">
            <a:extLst>
              <a:ext uri="{FF2B5EF4-FFF2-40B4-BE49-F238E27FC236}">
                <a16:creationId xmlns:a16="http://schemas.microsoft.com/office/drawing/2014/main" id="{B116064B-FF67-46B8-9438-9585B32299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95891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vardgivare.regionkalmar.se/vard--behandling/psykisk-halsa/vard--och-insatsprogram-psykisk-halsa/" TargetMode="External"/><Relationship Id="rId5" Type="http://schemas.openxmlformats.org/officeDocument/2006/relationships/hyperlink" Target="http://www.lanseringvipsydostra.se/" TargetMode="External"/><Relationship Id="rId4" Type="http://schemas.openxmlformats.org/officeDocument/2006/relationships/hyperlink" Target="https://www.vardochinsats.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sofia.ludvigsson@kfkl.se" TargetMode="External"/><Relationship Id="rId4" Type="http://schemas.openxmlformats.org/officeDocument/2006/relationships/hyperlink" Target="mailto:Maria.minich.karlsson@regionkalmar.s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3092673"/>
            <a:ext cx="12079705" cy="1867327"/>
          </a:xfrm>
        </p:spPr>
        <p:txBody>
          <a:bodyPr>
            <a:normAutofit fontScale="90000"/>
          </a:bodyPr>
          <a:lstStyle/>
          <a:p>
            <a:pPr>
              <a:spcBef>
                <a:spcPts val="1000"/>
              </a:spcBef>
            </a:pPr>
            <a:r>
              <a:rPr lang="sv-SE" sz="5300" dirty="0">
                <a:solidFill>
                  <a:srgbClr val="74350A"/>
                </a:solidFill>
                <a:latin typeface="Arial" panose="020B0604020202020204" pitchFamily="34" charset="0"/>
                <a:ea typeface="+mn-ea"/>
                <a:cs typeface="Arial" panose="020B0604020202020204" pitchFamily="34" charset="0"/>
              </a:rPr>
              <a:t>Vård och insatsprogram </a:t>
            </a:r>
            <a:br>
              <a:rPr lang="sv-SE" sz="5300" dirty="0">
                <a:solidFill>
                  <a:srgbClr val="74350A"/>
                </a:solidFill>
                <a:latin typeface="Arial" panose="020B0604020202020204" pitchFamily="34" charset="0"/>
                <a:ea typeface="+mn-ea"/>
                <a:cs typeface="Arial" panose="020B0604020202020204" pitchFamily="34" charset="0"/>
              </a:rPr>
            </a:br>
            <a:r>
              <a:rPr lang="sv-SE" sz="5300" dirty="0">
                <a:solidFill>
                  <a:srgbClr val="74350A"/>
                </a:solidFill>
                <a:latin typeface="Arial" panose="020B0604020202020204" pitchFamily="34" charset="0"/>
                <a:ea typeface="+mn-ea"/>
                <a:cs typeface="Arial" panose="020B0604020202020204" pitchFamily="34" charset="0"/>
              </a:rPr>
              <a:t>psykisk hälsa</a:t>
            </a:r>
            <a:br>
              <a:rPr lang="sv-SE" b="1" dirty="0">
                <a:solidFill>
                  <a:srgbClr val="74350A"/>
                </a:solidFill>
                <a:latin typeface="Arial" panose="020B0604020202020204" pitchFamily="34" charset="0"/>
                <a:ea typeface="+mn-ea"/>
                <a:cs typeface="Arial" panose="020B0604020202020204" pitchFamily="34" charset="0"/>
              </a:rPr>
            </a:br>
            <a:br>
              <a:rPr lang="sv-SE" b="1" dirty="0">
                <a:solidFill>
                  <a:srgbClr val="74350A"/>
                </a:solidFill>
                <a:latin typeface="Arial" panose="020B0604020202020204" pitchFamily="34" charset="0"/>
                <a:ea typeface="+mn-ea"/>
                <a:cs typeface="Arial" panose="020B0604020202020204" pitchFamily="34" charset="0"/>
              </a:rPr>
            </a:br>
            <a:r>
              <a:rPr lang="sv-SE" sz="2000" dirty="0">
                <a:solidFill>
                  <a:srgbClr val="74350A"/>
                </a:solidFill>
                <a:latin typeface="Arial" panose="020B0604020202020204" pitchFamily="34" charset="0"/>
                <a:ea typeface="+mn-ea"/>
                <a:cs typeface="Arial" panose="020B0604020202020204" pitchFamily="34" charset="0"/>
              </a:rPr>
              <a:t>APT-material </a:t>
            </a:r>
          </a:p>
        </p:txBody>
      </p:sp>
      <p:pic>
        <p:nvPicPr>
          <p:cNvPr id="3" name="Bildobjekt 2">
            <a:extLst>
              <a:ext uri="{FF2B5EF4-FFF2-40B4-BE49-F238E27FC236}">
                <a16:creationId xmlns:a16="http://schemas.microsoft.com/office/drawing/2014/main" id="{265741DC-EFEF-4B5D-B2E3-1968E1827C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5" y="-90253"/>
            <a:ext cx="2788920" cy="2537460"/>
          </a:xfrm>
          <a:prstGeom prst="rect">
            <a:avLst/>
          </a:prstGeom>
          <a:noFill/>
        </p:spPr>
      </p:pic>
    </p:spTree>
    <p:extLst>
      <p:ext uri="{BB962C8B-B14F-4D97-AF65-F5344CB8AC3E}">
        <p14:creationId xmlns:p14="http://schemas.microsoft.com/office/powerpoint/2010/main" val="16088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Freeform 225"/>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26" name="Picture 2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3692142"/>
            <a:ext cx="12192000" cy="3165858"/>
          </a:xfrm>
          <a:prstGeom prst="rect">
            <a:avLst/>
          </a:prstGeom>
          <a:noFill/>
        </p:spPr>
      </p:pic>
      <p:sp>
        <p:nvSpPr>
          <p:cNvPr id="227" name="Freeform 227"/>
          <p:cNvSpPr/>
          <p:nvPr/>
        </p:nvSpPr>
        <p:spPr>
          <a:xfrm>
            <a:off x="3180588" y="3065146"/>
            <a:ext cx="2592323" cy="2632329"/>
          </a:xfrm>
          <a:custGeom>
            <a:avLst/>
            <a:gdLst/>
            <a:ahLst/>
            <a:cxnLst/>
            <a:rect l="0" t="0" r="0" b="0"/>
            <a:pathLst>
              <a:path w="2592323" h="2632329">
                <a:moveTo>
                  <a:pt x="823467" y="2632329"/>
                </a:moveTo>
                <a:lnTo>
                  <a:pt x="738632" y="2215260"/>
                </a:lnTo>
                <a:cubicBezTo>
                  <a:pt x="192785" y="1916556"/>
                  <a:pt x="0" y="1245488"/>
                  <a:pt x="307975" y="716153"/>
                </a:cubicBezTo>
                <a:cubicBezTo>
                  <a:pt x="615950" y="186944"/>
                  <a:pt x="1307972" y="0"/>
                  <a:pt x="1853691" y="298576"/>
                </a:cubicBezTo>
                <a:cubicBezTo>
                  <a:pt x="2399538" y="597281"/>
                  <a:pt x="2592323" y="1268349"/>
                  <a:pt x="2284348" y="1797684"/>
                </a:cubicBezTo>
                <a:cubicBezTo>
                  <a:pt x="2057019" y="2188337"/>
                  <a:pt x="1607946" y="2406015"/>
                  <a:pt x="1149350" y="2347976"/>
                </a:cubicBezTo>
                <a:close/>
                <a:moveTo>
                  <a:pt x="-2020063" y="3792854"/>
                </a:moveTo>
              </a:path>
            </a:pathLst>
          </a:custGeom>
          <a:solidFill>
            <a:srgbClr val="F4B18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8" name="Freeform 228"/>
          <p:cNvSpPr/>
          <p:nvPr/>
        </p:nvSpPr>
        <p:spPr>
          <a:xfrm>
            <a:off x="3180588" y="3065146"/>
            <a:ext cx="2592323" cy="2632329"/>
          </a:xfrm>
          <a:custGeom>
            <a:avLst/>
            <a:gdLst/>
            <a:ahLst/>
            <a:cxnLst/>
            <a:rect l="0" t="0" r="0" b="0"/>
            <a:pathLst>
              <a:path w="2592323" h="2632329">
                <a:moveTo>
                  <a:pt x="823467" y="2632329"/>
                </a:moveTo>
                <a:lnTo>
                  <a:pt x="738632" y="2215260"/>
                </a:lnTo>
                <a:cubicBezTo>
                  <a:pt x="192785" y="1916556"/>
                  <a:pt x="0" y="1245488"/>
                  <a:pt x="307975" y="716153"/>
                </a:cubicBezTo>
                <a:cubicBezTo>
                  <a:pt x="615950" y="186944"/>
                  <a:pt x="1307972" y="0"/>
                  <a:pt x="1853691" y="298576"/>
                </a:cubicBezTo>
                <a:cubicBezTo>
                  <a:pt x="2399538" y="597281"/>
                  <a:pt x="2592323" y="1268349"/>
                  <a:pt x="2284348" y="1797684"/>
                </a:cubicBezTo>
                <a:cubicBezTo>
                  <a:pt x="2057019" y="2188337"/>
                  <a:pt x="1607946" y="2406015"/>
                  <a:pt x="1149350" y="2347976"/>
                </a:cubicBezTo>
                <a:close/>
                <a:moveTo>
                  <a:pt x="-2020063" y="3792854"/>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pic>
        <p:nvPicPr>
          <p:cNvPr id="229" name="Picture 2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57700" y="165100"/>
            <a:ext cx="7734300" cy="3695700"/>
          </a:xfrm>
          <a:prstGeom prst="rect">
            <a:avLst/>
          </a:prstGeom>
          <a:noFill/>
        </p:spPr>
      </p:pic>
      <p:sp>
        <p:nvSpPr>
          <p:cNvPr id="230" name="Freeform 230"/>
          <p:cNvSpPr/>
          <p:nvPr/>
        </p:nvSpPr>
        <p:spPr>
          <a:xfrm>
            <a:off x="332231" y="1505712"/>
            <a:ext cx="2756917" cy="2819400"/>
          </a:xfrm>
          <a:custGeom>
            <a:avLst/>
            <a:gdLst/>
            <a:ahLst/>
            <a:cxnLst/>
            <a:rect l="0" t="0" r="0" b="0"/>
            <a:pathLst>
              <a:path w="2756917" h="2819400">
                <a:moveTo>
                  <a:pt x="0" y="459486"/>
                </a:moveTo>
                <a:cubicBezTo>
                  <a:pt x="0" y="205741"/>
                  <a:pt x="205728" y="0"/>
                  <a:pt x="459499" y="0"/>
                </a:cubicBezTo>
                <a:lnTo>
                  <a:pt x="2297430" y="0"/>
                </a:lnTo>
                <a:cubicBezTo>
                  <a:pt x="2551176" y="0"/>
                  <a:pt x="2756917" y="205741"/>
                  <a:pt x="2756917" y="459486"/>
                </a:cubicBezTo>
                <a:lnTo>
                  <a:pt x="2756917" y="2359915"/>
                </a:lnTo>
                <a:cubicBezTo>
                  <a:pt x="2756917" y="2613661"/>
                  <a:pt x="2551176" y="2819400"/>
                  <a:pt x="2297430" y="2819400"/>
                </a:cubicBezTo>
                <a:lnTo>
                  <a:pt x="459499" y="2819400"/>
                </a:lnTo>
                <a:cubicBezTo>
                  <a:pt x="205728" y="2819400"/>
                  <a:pt x="0" y="2613661"/>
                  <a:pt x="0" y="2359915"/>
                </a:cubicBezTo>
                <a:close/>
                <a:moveTo>
                  <a:pt x="4560571" y="5352288"/>
                </a:moveTo>
              </a:path>
            </a:pathLst>
          </a:custGeom>
          <a:solidFill>
            <a:srgbClr val="418F99">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31" name="Freeform 231"/>
          <p:cNvSpPr/>
          <p:nvPr/>
        </p:nvSpPr>
        <p:spPr>
          <a:xfrm>
            <a:off x="332231" y="1505712"/>
            <a:ext cx="2756917" cy="2819400"/>
          </a:xfrm>
          <a:custGeom>
            <a:avLst/>
            <a:gdLst/>
            <a:ahLst/>
            <a:cxnLst/>
            <a:rect l="0" t="0" r="0" b="0"/>
            <a:pathLst>
              <a:path w="2756917" h="2819400">
                <a:moveTo>
                  <a:pt x="0" y="459486"/>
                </a:moveTo>
                <a:cubicBezTo>
                  <a:pt x="0" y="205741"/>
                  <a:pt x="205728" y="0"/>
                  <a:pt x="459499" y="0"/>
                </a:cubicBezTo>
                <a:lnTo>
                  <a:pt x="2297430" y="0"/>
                </a:lnTo>
                <a:cubicBezTo>
                  <a:pt x="2551176" y="0"/>
                  <a:pt x="2756917" y="205741"/>
                  <a:pt x="2756917" y="459486"/>
                </a:cubicBezTo>
                <a:lnTo>
                  <a:pt x="2756917" y="2359915"/>
                </a:lnTo>
                <a:cubicBezTo>
                  <a:pt x="2756917" y="2613661"/>
                  <a:pt x="2551176" y="2819400"/>
                  <a:pt x="2297430" y="2819400"/>
                </a:cubicBezTo>
                <a:lnTo>
                  <a:pt x="459499" y="2819400"/>
                </a:lnTo>
                <a:cubicBezTo>
                  <a:pt x="205728" y="2819400"/>
                  <a:pt x="0" y="2613661"/>
                  <a:pt x="0" y="2359915"/>
                </a:cubicBezTo>
                <a:close/>
                <a:moveTo>
                  <a:pt x="4560571" y="5352288"/>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32" name="Freeform 232"/>
          <p:cNvSpPr/>
          <p:nvPr/>
        </p:nvSpPr>
        <p:spPr>
          <a:xfrm>
            <a:off x="2757297" y="93854"/>
            <a:ext cx="3149345" cy="2265933"/>
          </a:xfrm>
          <a:custGeom>
            <a:avLst/>
            <a:gdLst/>
            <a:ahLst/>
            <a:cxnLst/>
            <a:rect l="0" t="0" r="0" b="0"/>
            <a:pathLst>
              <a:path w="3149345" h="2265933">
                <a:moveTo>
                  <a:pt x="1000379" y="2265933"/>
                </a:moveTo>
                <a:lnTo>
                  <a:pt x="897255" y="1906777"/>
                </a:lnTo>
                <a:cubicBezTo>
                  <a:pt x="234188" y="1649730"/>
                  <a:pt x="0" y="1072006"/>
                  <a:pt x="374142" y="616457"/>
                </a:cubicBezTo>
                <a:cubicBezTo>
                  <a:pt x="748283" y="160908"/>
                  <a:pt x="1589024" y="0"/>
                  <a:pt x="2252091" y="257048"/>
                </a:cubicBezTo>
                <a:cubicBezTo>
                  <a:pt x="2915157" y="514095"/>
                  <a:pt x="3149345" y="1091818"/>
                  <a:pt x="2775204" y="1547368"/>
                </a:cubicBezTo>
                <a:cubicBezTo>
                  <a:pt x="2499106" y="1883663"/>
                  <a:pt x="1953513" y="2071116"/>
                  <a:pt x="1396364" y="2021077"/>
                </a:cubicBezTo>
                <a:close/>
                <a:moveTo>
                  <a:pt x="1740916" y="6764146"/>
                </a:moveTo>
              </a:path>
            </a:pathLst>
          </a:custGeom>
          <a:solidFill>
            <a:srgbClr val="F4B183">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33" name="Freeform 233"/>
          <p:cNvSpPr/>
          <p:nvPr/>
        </p:nvSpPr>
        <p:spPr>
          <a:xfrm>
            <a:off x="2757297" y="93854"/>
            <a:ext cx="3149345" cy="2265933"/>
          </a:xfrm>
          <a:custGeom>
            <a:avLst/>
            <a:gdLst/>
            <a:ahLst/>
            <a:cxnLst/>
            <a:rect l="0" t="0" r="0" b="0"/>
            <a:pathLst>
              <a:path w="3149345" h="2265933">
                <a:moveTo>
                  <a:pt x="1000379" y="2265933"/>
                </a:moveTo>
                <a:lnTo>
                  <a:pt x="897255" y="1906777"/>
                </a:lnTo>
                <a:cubicBezTo>
                  <a:pt x="234188" y="1649730"/>
                  <a:pt x="0" y="1072006"/>
                  <a:pt x="374142" y="616457"/>
                </a:cubicBezTo>
                <a:cubicBezTo>
                  <a:pt x="748283" y="160908"/>
                  <a:pt x="1589024" y="0"/>
                  <a:pt x="2252091" y="257048"/>
                </a:cubicBezTo>
                <a:cubicBezTo>
                  <a:pt x="2915157" y="514095"/>
                  <a:pt x="3149345" y="1091818"/>
                  <a:pt x="2775204" y="1547368"/>
                </a:cubicBezTo>
                <a:cubicBezTo>
                  <a:pt x="2499106" y="1883663"/>
                  <a:pt x="1953513" y="2071116"/>
                  <a:pt x="1396364" y="2021077"/>
                </a:cubicBezTo>
                <a:close/>
                <a:moveTo>
                  <a:pt x="1740916" y="6764146"/>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34" name="Freeform 234"/>
          <p:cNvSpPr/>
          <p:nvPr/>
        </p:nvSpPr>
        <p:spPr>
          <a:xfrm>
            <a:off x="0" y="-50"/>
            <a:ext cx="12192000" cy="6857746"/>
          </a:xfrm>
          <a:custGeom>
            <a:avLst/>
            <a:gdLst/>
            <a:ahLst/>
            <a:cxnLst/>
            <a:rect l="0" t="0" r="0" b="0"/>
            <a:pathLst>
              <a:path w="12192000" h="6857746">
                <a:moveTo>
                  <a:pt x="0" y="6857746"/>
                </a:moveTo>
                <a:lnTo>
                  <a:pt x="12192000" y="6857746"/>
                </a:lnTo>
                <a:lnTo>
                  <a:pt x="12192000" y="0"/>
                </a:lnTo>
                <a:lnTo>
                  <a:pt x="0" y="0"/>
                </a:lnTo>
                <a:lnTo>
                  <a:pt x="0" y="6857746"/>
                </a:lnTo>
                <a:close/>
              </a:path>
            </a:pathLst>
          </a:custGeom>
          <a:noFill/>
          <a:ln w="24383"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35" name="Rectangle 235"/>
          <p:cNvSpPr/>
          <p:nvPr/>
        </p:nvSpPr>
        <p:spPr>
          <a:xfrm>
            <a:off x="3779265" y="3480715"/>
            <a:ext cx="1446200" cy="579348"/>
          </a:xfrm>
          <a:prstGeom prst="rect">
            <a:avLst/>
          </a:prstGeom>
        </p:spPr>
        <p:txBody>
          <a:bodyPr wrap="none" lIns="0" tIns="0" rIns="0" bIns="0">
            <a:spAutoFit/>
          </a:bodyPr>
          <a:lstStyle/>
          <a:p>
            <a:pPr marL="0"/>
            <a:r>
              <a:rPr lang="da-DK" sz="2004" b="1" i="0" spc="0" baseline="0" dirty="0">
                <a:solidFill>
                  <a:srgbClr val="000000"/>
                </a:solidFill>
                <a:latin typeface="Calibri-Bold"/>
              </a:rPr>
              <a:t>Checklist</a:t>
            </a:r>
            <a:r>
              <a:rPr lang="da-DK" sz="2004" b="1" i="0" spc="439" baseline="0" dirty="0">
                <a:solidFill>
                  <a:srgbClr val="000000"/>
                </a:solidFill>
                <a:latin typeface="Calibri-Bold"/>
              </a:rPr>
              <a:t>a</a:t>
            </a:r>
            <a:r>
              <a:rPr lang="da-DK" sz="1800" b="0" i="0" spc="0" baseline="0" dirty="0">
                <a:solidFill>
                  <a:srgbClr val="000000"/>
                </a:solidFill>
                <a:latin typeface="Calibri"/>
              </a:rPr>
              <a:t>vid </a:t>
            </a:r>
          </a:p>
          <a:p>
            <a:pPr marL="132588">
              <a:lnSpc>
                <a:spcPts val="2157"/>
              </a:lnSpc>
            </a:pPr>
            <a:r>
              <a:rPr lang="da-DK" sz="1800" b="0" i="0" spc="0" baseline="0" dirty="0">
                <a:solidFill>
                  <a:srgbClr val="000000"/>
                </a:solidFill>
                <a:latin typeface="Calibri"/>
              </a:rPr>
              <a:t>utredningar, </a:t>
            </a:r>
          </a:p>
        </p:txBody>
      </p:sp>
      <p:sp>
        <p:nvSpPr>
          <p:cNvPr id="236" name="Rectangle 236"/>
          <p:cNvSpPr/>
          <p:nvPr/>
        </p:nvSpPr>
        <p:spPr>
          <a:xfrm>
            <a:off x="3803650" y="4060445"/>
            <a:ext cx="1396745" cy="1097279"/>
          </a:xfrm>
          <a:prstGeom prst="rect">
            <a:avLst/>
          </a:prstGeom>
        </p:spPr>
        <p:txBody>
          <a:bodyPr wrap="none" lIns="0" tIns="0" rIns="0" bIns="0">
            <a:spAutoFit/>
          </a:bodyPr>
          <a:lstStyle/>
          <a:p>
            <a:pPr marL="51815"/>
            <a:r>
              <a:rPr lang="da-DK" sz="1800" b="0" i="0" spc="0" baseline="0" dirty="0">
                <a:solidFill>
                  <a:srgbClr val="000000"/>
                </a:solidFill>
                <a:latin typeface="Calibri"/>
              </a:rPr>
              <a:t>bedömningar </a:t>
            </a:r>
          </a:p>
          <a:p>
            <a:pPr marL="0">
              <a:lnSpc>
                <a:spcPts val="2159"/>
              </a:lnSpc>
            </a:pPr>
            <a:r>
              <a:rPr lang="da-DK" sz="1800" b="0" i="0" spc="0" baseline="0" dirty="0">
                <a:solidFill>
                  <a:srgbClr val="000000"/>
                </a:solidFill>
                <a:latin typeface="Calibri"/>
              </a:rPr>
              <a:t>och utlåtande; </a:t>
            </a:r>
          </a:p>
          <a:p>
            <a:pPr marL="108203">
              <a:lnSpc>
                <a:spcPts val="2160"/>
              </a:lnSpc>
            </a:pPr>
            <a:r>
              <a:rPr lang="da-DK" sz="1800" b="0" i="0" spc="409" baseline="0" dirty="0">
                <a:solidFill>
                  <a:srgbClr val="000000"/>
                </a:solidFill>
                <a:latin typeface="Calibri"/>
              </a:rPr>
              <a:t>-</a:t>
            </a:r>
            <a:r>
              <a:rPr lang="da-DK" sz="1800" b="0" i="0" spc="0" baseline="0" dirty="0">
                <a:solidFill>
                  <a:srgbClr val="000000"/>
                </a:solidFill>
                <a:latin typeface="Calibri"/>
              </a:rPr>
              <a:t>har jag fått </a:t>
            </a:r>
          </a:p>
          <a:p>
            <a:pPr marL="240791">
              <a:lnSpc>
                <a:spcPts val="2159"/>
              </a:lnSpc>
            </a:pPr>
            <a:r>
              <a:rPr lang="da-DK" sz="1800" b="0" i="0" spc="0" baseline="0" dirty="0">
                <a:solidFill>
                  <a:srgbClr val="000000"/>
                </a:solidFill>
                <a:latin typeface="Calibri"/>
              </a:rPr>
              <a:t>med allt?</a:t>
            </a:r>
          </a:p>
        </p:txBody>
      </p:sp>
      <p:sp>
        <p:nvSpPr>
          <p:cNvPr id="237" name="Rectangle 237"/>
          <p:cNvSpPr/>
          <p:nvPr/>
        </p:nvSpPr>
        <p:spPr>
          <a:xfrm>
            <a:off x="5872860" y="825018"/>
            <a:ext cx="4923587" cy="579347"/>
          </a:xfrm>
          <a:prstGeom prst="rect">
            <a:avLst/>
          </a:prstGeom>
        </p:spPr>
        <p:txBody>
          <a:bodyPr wrap="none" lIns="0" tIns="0" rIns="0" bIns="0">
            <a:spAutoFit/>
          </a:bodyPr>
          <a:lstStyle/>
          <a:p>
            <a:pPr marL="0"/>
            <a:r>
              <a:rPr lang="da-DK" sz="1800" b="0" i="0" spc="0" baseline="0" dirty="0">
                <a:solidFill>
                  <a:srgbClr val="000000"/>
                </a:solidFill>
                <a:latin typeface="Calibri"/>
              </a:rPr>
              <a:t>Hitta </a:t>
            </a:r>
            <a:r>
              <a:rPr lang="da-DK" sz="2004" b="1" i="0" spc="0" baseline="0" dirty="0">
                <a:solidFill>
                  <a:srgbClr val="000000"/>
                </a:solidFill>
                <a:latin typeface="Calibri-Bold"/>
              </a:rPr>
              <a:t>information </a:t>
            </a:r>
            <a:r>
              <a:rPr lang="da-DK" sz="1800" b="0" i="0" spc="0" baseline="0" dirty="0">
                <a:solidFill>
                  <a:srgbClr val="000000"/>
                </a:solidFill>
                <a:latin typeface="Calibri"/>
              </a:rPr>
              <a:t>till enskilda individer, närstående;</a:t>
            </a:r>
          </a:p>
          <a:p>
            <a:pPr marL="726947">
              <a:lnSpc>
                <a:spcPts val="2156"/>
              </a:lnSpc>
              <a:tabLst>
                <a:tab pos="1013458" algn="l"/>
              </a:tabLst>
            </a:pPr>
            <a:r>
              <a:rPr lang="da-DK" sz="1800" b="0" i="0" spc="0" baseline="0" dirty="0">
                <a:solidFill>
                  <a:srgbClr val="000000"/>
                </a:solidFill>
                <a:latin typeface="Calibri"/>
              </a:rPr>
              <a:t>-	Använd VIPs hemsida då du vill att </a:t>
            </a:r>
          </a:p>
        </p:txBody>
      </p:sp>
      <p:sp>
        <p:nvSpPr>
          <p:cNvPr id="238" name="Rectangle 238"/>
          <p:cNvSpPr/>
          <p:nvPr/>
        </p:nvSpPr>
        <p:spPr>
          <a:xfrm>
            <a:off x="6642481" y="1404366"/>
            <a:ext cx="3721379" cy="548640"/>
          </a:xfrm>
          <a:prstGeom prst="rect">
            <a:avLst/>
          </a:prstGeom>
        </p:spPr>
        <p:txBody>
          <a:bodyPr wrap="none" lIns="0" tIns="0" rIns="0" bIns="0">
            <a:spAutoFit/>
          </a:bodyPr>
          <a:lstStyle/>
          <a:p>
            <a:pPr marL="0"/>
            <a:r>
              <a:rPr lang="da-DK" sz="1800" b="0" i="0" spc="0" baseline="0" dirty="0">
                <a:solidFill>
                  <a:srgbClr val="000000"/>
                </a:solidFill>
                <a:latin typeface="Calibri"/>
              </a:rPr>
              <a:t>individ/närstående själv ska kunna hitta </a:t>
            </a:r>
          </a:p>
          <a:p>
            <a:pPr marL="327659">
              <a:lnSpc>
                <a:spcPts val="2160"/>
              </a:lnSpc>
            </a:pPr>
            <a:r>
              <a:rPr lang="da-DK" sz="1800" b="0" i="0" spc="0" baseline="0" dirty="0">
                <a:solidFill>
                  <a:srgbClr val="000000"/>
                </a:solidFill>
                <a:latin typeface="Calibri"/>
              </a:rPr>
              <a:t>informationen vid senare tillfälle</a:t>
            </a:r>
          </a:p>
        </p:txBody>
      </p:sp>
      <p:sp>
        <p:nvSpPr>
          <p:cNvPr id="239" name="Rectangle 239"/>
          <p:cNvSpPr/>
          <p:nvPr/>
        </p:nvSpPr>
        <p:spPr>
          <a:xfrm>
            <a:off x="5866765" y="1953260"/>
            <a:ext cx="4984699" cy="274320"/>
          </a:xfrm>
          <a:prstGeom prst="rect">
            <a:avLst/>
          </a:prstGeom>
        </p:spPr>
        <p:txBody>
          <a:bodyPr wrap="none" lIns="0" tIns="0" rIns="0" bIns="0">
            <a:spAutoFit/>
          </a:bodyPr>
          <a:lstStyle/>
          <a:p>
            <a:pPr marL="0">
              <a:tabLst>
                <a:tab pos="286511" algn="l"/>
              </a:tabLst>
            </a:pPr>
            <a:r>
              <a:rPr lang="da-DK" sz="1800" b="0" i="0" spc="0" baseline="0" dirty="0">
                <a:solidFill>
                  <a:srgbClr val="000000"/>
                </a:solidFill>
                <a:latin typeface="Calibri"/>
              </a:rPr>
              <a:t>-	Skriv ut informationsblad från VIPs hemsida för de </a:t>
            </a:r>
          </a:p>
        </p:txBody>
      </p:sp>
      <p:sp>
        <p:nvSpPr>
          <p:cNvPr id="240" name="Rectangle 240"/>
          <p:cNvSpPr/>
          <p:nvPr/>
        </p:nvSpPr>
        <p:spPr>
          <a:xfrm>
            <a:off x="7313421" y="2227580"/>
            <a:ext cx="2328976" cy="274320"/>
          </a:xfrm>
          <a:prstGeom prst="rect">
            <a:avLst/>
          </a:prstGeom>
        </p:spPr>
        <p:txBody>
          <a:bodyPr wrap="none" lIns="0" tIns="0" rIns="0" bIns="0">
            <a:spAutoFit/>
          </a:bodyPr>
          <a:lstStyle/>
          <a:p>
            <a:pPr marL="0"/>
            <a:r>
              <a:rPr lang="da-DK" sz="1800" b="0" i="0" spc="0" baseline="0" dirty="0">
                <a:solidFill>
                  <a:srgbClr val="000000"/>
                </a:solidFill>
                <a:latin typeface="Calibri"/>
              </a:rPr>
              <a:t>som vill ha allt på papper</a:t>
            </a:r>
          </a:p>
        </p:txBody>
      </p:sp>
      <p:sp>
        <p:nvSpPr>
          <p:cNvPr id="241" name="Rectangle 241"/>
          <p:cNvSpPr/>
          <p:nvPr/>
        </p:nvSpPr>
        <p:spPr>
          <a:xfrm>
            <a:off x="5769228" y="2501901"/>
            <a:ext cx="5179694" cy="274320"/>
          </a:xfrm>
          <a:prstGeom prst="rect">
            <a:avLst/>
          </a:prstGeom>
        </p:spPr>
        <p:txBody>
          <a:bodyPr wrap="none" lIns="0" tIns="0" rIns="0" bIns="0">
            <a:spAutoFit/>
          </a:bodyPr>
          <a:lstStyle/>
          <a:p>
            <a:pPr marL="0">
              <a:tabLst>
                <a:tab pos="286511" algn="l"/>
              </a:tabLst>
            </a:pPr>
            <a:r>
              <a:rPr lang="da-DK" sz="1800" b="0" i="0" spc="0" baseline="0" dirty="0">
                <a:solidFill>
                  <a:srgbClr val="000000"/>
                </a:solidFill>
                <a:latin typeface="Calibri"/>
              </a:rPr>
              <a:t>-	Text i VIP kan utgöra förebild om du vill skriva om till </a:t>
            </a:r>
          </a:p>
        </p:txBody>
      </p:sp>
      <p:sp>
        <p:nvSpPr>
          <p:cNvPr id="242" name="Rectangle 242"/>
          <p:cNvSpPr/>
          <p:nvPr/>
        </p:nvSpPr>
        <p:spPr>
          <a:xfrm>
            <a:off x="7782814" y="2776221"/>
            <a:ext cx="1389659" cy="274320"/>
          </a:xfrm>
          <a:prstGeom prst="rect">
            <a:avLst/>
          </a:prstGeom>
        </p:spPr>
        <p:txBody>
          <a:bodyPr wrap="none" lIns="0" tIns="0" rIns="0" bIns="0">
            <a:spAutoFit/>
          </a:bodyPr>
          <a:lstStyle/>
          <a:p>
            <a:pPr marL="0"/>
            <a:r>
              <a:rPr lang="da-DK" sz="1800" b="0" i="0" spc="0" baseline="0" dirty="0">
                <a:solidFill>
                  <a:srgbClr val="000000"/>
                </a:solidFill>
                <a:latin typeface="Calibri"/>
              </a:rPr>
              <a:t>en enklare text</a:t>
            </a:r>
          </a:p>
        </p:txBody>
      </p:sp>
      <p:sp>
        <p:nvSpPr>
          <p:cNvPr id="243" name="Rectangle 243"/>
          <p:cNvSpPr/>
          <p:nvPr/>
        </p:nvSpPr>
        <p:spPr>
          <a:xfrm>
            <a:off x="621182" y="2179067"/>
            <a:ext cx="2246985" cy="731595"/>
          </a:xfrm>
          <a:prstGeom prst="rect">
            <a:avLst/>
          </a:prstGeom>
        </p:spPr>
        <p:txBody>
          <a:bodyPr wrap="none" lIns="0" tIns="0" rIns="0" bIns="0">
            <a:spAutoFit/>
          </a:bodyPr>
          <a:lstStyle/>
          <a:p>
            <a:pPr marL="0"/>
            <a:r>
              <a:rPr lang="da-DK" sz="2400" b="0" i="0" spc="0" baseline="0" dirty="0">
                <a:solidFill>
                  <a:srgbClr val="FFFFFF"/>
                </a:solidFill>
                <a:latin typeface="Calibri"/>
              </a:rPr>
              <a:t>Kunskapsbank för </a:t>
            </a:r>
          </a:p>
          <a:p>
            <a:pPr marL="281940">
              <a:lnSpc>
                <a:spcPts val="2880"/>
              </a:lnSpc>
            </a:pPr>
            <a:r>
              <a:rPr lang="da-DK" sz="2402" b="0" i="0" spc="0" baseline="0" dirty="0">
                <a:solidFill>
                  <a:srgbClr val="FFFFFF"/>
                </a:solidFill>
                <a:latin typeface="Calibri"/>
              </a:rPr>
              <a:t>att stärka din </a:t>
            </a:r>
          </a:p>
        </p:txBody>
      </p:sp>
      <p:sp>
        <p:nvSpPr>
          <p:cNvPr id="244" name="Rectangle 244"/>
          <p:cNvSpPr/>
          <p:nvPr/>
        </p:nvSpPr>
        <p:spPr>
          <a:xfrm>
            <a:off x="778154" y="2910841"/>
            <a:ext cx="1932736" cy="731518"/>
          </a:xfrm>
          <a:prstGeom prst="rect">
            <a:avLst/>
          </a:prstGeom>
        </p:spPr>
        <p:txBody>
          <a:bodyPr wrap="none" lIns="0" tIns="0" rIns="0" bIns="0">
            <a:spAutoFit/>
          </a:bodyPr>
          <a:lstStyle/>
          <a:p>
            <a:pPr marL="0"/>
            <a:r>
              <a:rPr lang="da-DK" sz="2400" b="0" i="0" spc="0" baseline="0" dirty="0">
                <a:solidFill>
                  <a:srgbClr val="FFFFFF"/>
                </a:solidFill>
                <a:latin typeface="Calibri"/>
              </a:rPr>
              <a:t>effektivitet och </a:t>
            </a:r>
          </a:p>
          <a:p>
            <a:pPr marL="477012">
              <a:lnSpc>
                <a:spcPts val="2879"/>
              </a:lnSpc>
            </a:pPr>
            <a:r>
              <a:rPr lang="da-DK" sz="2400" b="0" i="0" spc="0" baseline="0" dirty="0">
                <a:solidFill>
                  <a:srgbClr val="FFFFFF"/>
                </a:solidFill>
                <a:latin typeface="Calibri"/>
              </a:rPr>
              <a:t>kvalitet </a:t>
            </a:r>
          </a:p>
        </p:txBody>
      </p:sp>
      <p:sp>
        <p:nvSpPr>
          <p:cNvPr id="245" name="Rectangle 245"/>
          <p:cNvSpPr/>
          <p:nvPr/>
        </p:nvSpPr>
        <p:spPr>
          <a:xfrm>
            <a:off x="3489071" y="623444"/>
            <a:ext cx="1736242" cy="548640"/>
          </a:xfrm>
          <a:prstGeom prst="rect">
            <a:avLst/>
          </a:prstGeom>
        </p:spPr>
        <p:txBody>
          <a:bodyPr wrap="none" lIns="0" tIns="0" rIns="0" bIns="0">
            <a:spAutoFit/>
          </a:bodyPr>
          <a:lstStyle/>
          <a:p>
            <a:pPr marL="0"/>
            <a:r>
              <a:rPr lang="da-DK" sz="1800" b="0" i="0" spc="0" baseline="0" dirty="0">
                <a:solidFill>
                  <a:srgbClr val="000000"/>
                </a:solidFill>
                <a:latin typeface="Calibri"/>
              </a:rPr>
              <a:t>Hitta </a:t>
            </a:r>
            <a:r>
              <a:rPr lang="da-DK" sz="1800" b="1" i="0" spc="0" baseline="0" dirty="0">
                <a:solidFill>
                  <a:srgbClr val="000000"/>
                </a:solidFill>
                <a:latin typeface="Calibri-Bold"/>
              </a:rPr>
              <a:t>rätt begrepp </a:t>
            </a:r>
          </a:p>
          <a:p>
            <a:pPr marL="67055">
              <a:lnSpc>
                <a:spcPts val="2160"/>
              </a:lnSpc>
            </a:pPr>
            <a:r>
              <a:rPr lang="da-DK" sz="1800" b="0" i="0" spc="413" baseline="0" dirty="0">
                <a:solidFill>
                  <a:srgbClr val="000000"/>
                </a:solidFill>
                <a:latin typeface="Calibri"/>
              </a:rPr>
              <a:t>–</a:t>
            </a:r>
            <a:r>
              <a:rPr lang="da-DK" sz="1800" b="0" i="0" spc="0" baseline="0" dirty="0">
                <a:solidFill>
                  <a:srgbClr val="000000"/>
                </a:solidFill>
                <a:latin typeface="Calibri"/>
              </a:rPr>
              <a:t>gamla begrepp </a:t>
            </a:r>
          </a:p>
        </p:txBody>
      </p:sp>
      <p:sp>
        <p:nvSpPr>
          <p:cNvPr id="246" name="Rectangle 246"/>
          <p:cNvSpPr/>
          <p:nvPr/>
        </p:nvSpPr>
        <p:spPr>
          <a:xfrm>
            <a:off x="3478403" y="1172084"/>
            <a:ext cx="1757933" cy="548639"/>
          </a:xfrm>
          <a:prstGeom prst="rect">
            <a:avLst/>
          </a:prstGeom>
        </p:spPr>
        <p:txBody>
          <a:bodyPr wrap="none" lIns="0" tIns="0" rIns="0" bIns="0">
            <a:spAutoFit/>
          </a:bodyPr>
          <a:lstStyle/>
          <a:p>
            <a:pPr marL="0"/>
            <a:r>
              <a:rPr lang="da-DK" sz="1800" b="0" i="0" spc="0" baseline="0" dirty="0">
                <a:solidFill>
                  <a:srgbClr val="000000"/>
                </a:solidFill>
                <a:latin typeface="Calibri"/>
              </a:rPr>
              <a:t>försvinner och nya </a:t>
            </a:r>
          </a:p>
          <a:p>
            <a:pPr marL="349250">
              <a:lnSpc>
                <a:spcPts val="2159"/>
              </a:lnSpc>
            </a:pPr>
            <a:r>
              <a:rPr lang="da-DK" sz="1800" b="0" i="0" spc="0" baseline="0" dirty="0">
                <a:solidFill>
                  <a:srgbClr val="000000"/>
                </a:solidFill>
                <a:latin typeface="Calibri"/>
              </a:rPr>
              <a:t>tillkommer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Freeform 247"/>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48" name="Picture 2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3692142"/>
            <a:ext cx="12192000" cy="3165858"/>
          </a:xfrm>
          <a:prstGeom prst="rect">
            <a:avLst/>
          </a:prstGeom>
          <a:noFill/>
        </p:spPr>
      </p:pic>
      <p:pic>
        <p:nvPicPr>
          <p:cNvPr id="249" name="Picture 2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95800" y="57150"/>
            <a:ext cx="4394200" cy="2965450"/>
          </a:xfrm>
          <a:prstGeom prst="rect">
            <a:avLst/>
          </a:prstGeom>
          <a:noFill/>
        </p:spPr>
      </p:pic>
      <p:sp>
        <p:nvSpPr>
          <p:cNvPr id="250" name="Freeform 250"/>
          <p:cNvSpPr/>
          <p:nvPr/>
        </p:nvSpPr>
        <p:spPr>
          <a:xfrm>
            <a:off x="2317876" y="2719324"/>
            <a:ext cx="5311394" cy="3808159"/>
          </a:xfrm>
          <a:custGeom>
            <a:avLst/>
            <a:gdLst/>
            <a:ahLst/>
            <a:cxnLst/>
            <a:rect l="0" t="0" r="0" b="0"/>
            <a:pathLst>
              <a:path w="5311394" h="3808159">
                <a:moveTo>
                  <a:pt x="1687069" y="3808159"/>
                </a:moveTo>
                <a:lnTo>
                  <a:pt x="1513206" y="3204731"/>
                </a:lnTo>
                <a:cubicBezTo>
                  <a:pt x="394971" y="2772665"/>
                  <a:pt x="0" y="1801750"/>
                  <a:pt x="630937" y="1036066"/>
                </a:cubicBezTo>
                <a:cubicBezTo>
                  <a:pt x="1261872" y="270511"/>
                  <a:pt x="2679954" y="0"/>
                  <a:pt x="3798189" y="432055"/>
                </a:cubicBezTo>
                <a:cubicBezTo>
                  <a:pt x="4916425" y="864109"/>
                  <a:pt x="5311394" y="1835024"/>
                  <a:pt x="4680458" y="2600707"/>
                </a:cubicBezTo>
                <a:cubicBezTo>
                  <a:pt x="4214750" y="3165793"/>
                  <a:pt x="3294634" y="3480791"/>
                  <a:pt x="2354834" y="3396819"/>
                </a:cubicBezTo>
                <a:close/>
                <a:moveTo>
                  <a:pt x="-1987359" y="4138676"/>
                </a:moveTo>
              </a:path>
            </a:pathLst>
          </a:custGeom>
          <a:solidFill>
            <a:srgbClr val="F4B18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1" name="Freeform 251"/>
          <p:cNvSpPr/>
          <p:nvPr/>
        </p:nvSpPr>
        <p:spPr>
          <a:xfrm>
            <a:off x="2317876" y="2719324"/>
            <a:ext cx="5311394" cy="3808159"/>
          </a:xfrm>
          <a:custGeom>
            <a:avLst/>
            <a:gdLst/>
            <a:ahLst/>
            <a:cxnLst/>
            <a:rect l="0" t="0" r="0" b="0"/>
            <a:pathLst>
              <a:path w="5311394" h="3808159">
                <a:moveTo>
                  <a:pt x="1687069" y="3808159"/>
                </a:moveTo>
                <a:lnTo>
                  <a:pt x="1513206" y="3204731"/>
                </a:lnTo>
                <a:cubicBezTo>
                  <a:pt x="394971" y="2772665"/>
                  <a:pt x="0" y="1801750"/>
                  <a:pt x="630937" y="1036066"/>
                </a:cubicBezTo>
                <a:cubicBezTo>
                  <a:pt x="1261872" y="270511"/>
                  <a:pt x="2679954" y="0"/>
                  <a:pt x="3798189" y="432055"/>
                </a:cubicBezTo>
                <a:cubicBezTo>
                  <a:pt x="4916425" y="864109"/>
                  <a:pt x="5311394" y="1835024"/>
                  <a:pt x="4680458" y="2600707"/>
                </a:cubicBezTo>
                <a:cubicBezTo>
                  <a:pt x="4214750" y="3165793"/>
                  <a:pt x="3294634" y="3480791"/>
                  <a:pt x="2354834" y="3396819"/>
                </a:cubicBezTo>
                <a:close/>
                <a:moveTo>
                  <a:pt x="-1987359" y="4138676"/>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52" name="Freeform 252"/>
          <p:cNvSpPr/>
          <p:nvPr/>
        </p:nvSpPr>
        <p:spPr>
          <a:xfrm>
            <a:off x="7907655" y="826897"/>
            <a:ext cx="3675126" cy="2905761"/>
          </a:xfrm>
          <a:custGeom>
            <a:avLst/>
            <a:gdLst/>
            <a:ahLst/>
            <a:cxnLst/>
            <a:rect l="0" t="0" r="0" b="0"/>
            <a:pathLst>
              <a:path w="3675126" h="2905761">
                <a:moveTo>
                  <a:pt x="1167384" y="2905761"/>
                </a:moveTo>
                <a:lnTo>
                  <a:pt x="1047114" y="2445258"/>
                </a:lnTo>
                <a:cubicBezTo>
                  <a:pt x="273303" y="2115694"/>
                  <a:pt x="0" y="1374775"/>
                  <a:pt x="436626" y="790575"/>
                </a:cubicBezTo>
                <a:cubicBezTo>
                  <a:pt x="873251" y="206375"/>
                  <a:pt x="1854326" y="0"/>
                  <a:pt x="2628011" y="329693"/>
                </a:cubicBezTo>
                <a:cubicBezTo>
                  <a:pt x="3401822" y="659257"/>
                  <a:pt x="3675126" y="1400175"/>
                  <a:pt x="3238500" y="1984375"/>
                </a:cubicBezTo>
                <a:cubicBezTo>
                  <a:pt x="2916301" y="2415540"/>
                  <a:pt x="2279650" y="2655951"/>
                  <a:pt x="1629410" y="2591944"/>
                </a:cubicBezTo>
                <a:close/>
                <a:moveTo>
                  <a:pt x="-4782313" y="6031103"/>
                </a:moveTo>
              </a:path>
            </a:pathLst>
          </a:custGeom>
          <a:solidFill>
            <a:srgbClr val="F4B183">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53" name="Freeform 253"/>
          <p:cNvSpPr/>
          <p:nvPr/>
        </p:nvSpPr>
        <p:spPr>
          <a:xfrm>
            <a:off x="7907655" y="826897"/>
            <a:ext cx="3675126" cy="2905761"/>
          </a:xfrm>
          <a:custGeom>
            <a:avLst/>
            <a:gdLst/>
            <a:ahLst/>
            <a:cxnLst/>
            <a:rect l="0" t="0" r="0" b="0"/>
            <a:pathLst>
              <a:path w="3675126" h="2905761">
                <a:moveTo>
                  <a:pt x="1167384" y="2905761"/>
                </a:moveTo>
                <a:lnTo>
                  <a:pt x="1047114" y="2445258"/>
                </a:lnTo>
                <a:cubicBezTo>
                  <a:pt x="273303" y="2115694"/>
                  <a:pt x="0" y="1374775"/>
                  <a:pt x="436626" y="790575"/>
                </a:cubicBezTo>
                <a:cubicBezTo>
                  <a:pt x="873251" y="206375"/>
                  <a:pt x="1854326" y="0"/>
                  <a:pt x="2628011" y="329693"/>
                </a:cubicBezTo>
                <a:cubicBezTo>
                  <a:pt x="3401822" y="659257"/>
                  <a:pt x="3675126" y="1400175"/>
                  <a:pt x="3238500" y="1984375"/>
                </a:cubicBezTo>
                <a:cubicBezTo>
                  <a:pt x="2916301" y="2415540"/>
                  <a:pt x="2279650" y="2655951"/>
                  <a:pt x="1629410" y="2591944"/>
                </a:cubicBezTo>
                <a:close/>
                <a:moveTo>
                  <a:pt x="-4782313" y="6031103"/>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54" name="Freeform 254"/>
          <p:cNvSpPr/>
          <p:nvPr/>
        </p:nvSpPr>
        <p:spPr>
          <a:xfrm>
            <a:off x="409955" y="1429512"/>
            <a:ext cx="2756917" cy="2819400"/>
          </a:xfrm>
          <a:custGeom>
            <a:avLst/>
            <a:gdLst/>
            <a:ahLst/>
            <a:cxnLst/>
            <a:rect l="0" t="0" r="0" b="0"/>
            <a:pathLst>
              <a:path w="2756917" h="2819400">
                <a:moveTo>
                  <a:pt x="0" y="459486"/>
                </a:moveTo>
                <a:cubicBezTo>
                  <a:pt x="0" y="205741"/>
                  <a:pt x="205728" y="0"/>
                  <a:pt x="459499" y="0"/>
                </a:cubicBezTo>
                <a:lnTo>
                  <a:pt x="2297430" y="0"/>
                </a:lnTo>
                <a:cubicBezTo>
                  <a:pt x="2551177" y="0"/>
                  <a:pt x="2756917" y="205741"/>
                  <a:pt x="2756917" y="459486"/>
                </a:cubicBezTo>
                <a:lnTo>
                  <a:pt x="2756917" y="2359915"/>
                </a:lnTo>
                <a:cubicBezTo>
                  <a:pt x="2756917" y="2613661"/>
                  <a:pt x="2551177" y="2819400"/>
                  <a:pt x="2297430" y="2819400"/>
                </a:cubicBezTo>
                <a:lnTo>
                  <a:pt x="459499" y="2819400"/>
                </a:lnTo>
                <a:cubicBezTo>
                  <a:pt x="205728" y="2819400"/>
                  <a:pt x="0" y="2613661"/>
                  <a:pt x="0" y="2359915"/>
                </a:cubicBezTo>
                <a:close/>
                <a:moveTo>
                  <a:pt x="4559047" y="5428488"/>
                </a:moveTo>
              </a:path>
            </a:pathLst>
          </a:custGeom>
          <a:solidFill>
            <a:srgbClr val="55C1D3">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55" name="Freeform 255"/>
          <p:cNvSpPr/>
          <p:nvPr/>
        </p:nvSpPr>
        <p:spPr>
          <a:xfrm>
            <a:off x="409955" y="1429512"/>
            <a:ext cx="2756917" cy="2819400"/>
          </a:xfrm>
          <a:custGeom>
            <a:avLst/>
            <a:gdLst/>
            <a:ahLst/>
            <a:cxnLst/>
            <a:rect l="0" t="0" r="0" b="0"/>
            <a:pathLst>
              <a:path w="2756917" h="2819400">
                <a:moveTo>
                  <a:pt x="0" y="459486"/>
                </a:moveTo>
                <a:cubicBezTo>
                  <a:pt x="0" y="205741"/>
                  <a:pt x="205728" y="0"/>
                  <a:pt x="459499" y="0"/>
                </a:cubicBezTo>
                <a:lnTo>
                  <a:pt x="2297430" y="0"/>
                </a:lnTo>
                <a:cubicBezTo>
                  <a:pt x="2551177" y="0"/>
                  <a:pt x="2756917" y="205741"/>
                  <a:pt x="2756917" y="459486"/>
                </a:cubicBezTo>
                <a:lnTo>
                  <a:pt x="2756917" y="2359915"/>
                </a:lnTo>
                <a:cubicBezTo>
                  <a:pt x="2756917" y="2613661"/>
                  <a:pt x="2551177" y="2819400"/>
                  <a:pt x="2297430" y="2819400"/>
                </a:cubicBezTo>
                <a:lnTo>
                  <a:pt x="459499" y="2819400"/>
                </a:lnTo>
                <a:cubicBezTo>
                  <a:pt x="205728" y="2819400"/>
                  <a:pt x="0" y="2613661"/>
                  <a:pt x="0" y="2359915"/>
                </a:cubicBezTo>
                <a:close/>
                <a:moveTo>
                  <a:pt x="4559047" y="5428488"/>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56" name="Freeform 256"/>
          <p:cNvSpPr/>
          <p:nvPr/>
        </p:nvSpPr>
        <p:spPr>
          <a:xfrm>
            <a:off x="0" y="-50"/>
            <a:ext cx="12192000" cy="6857746"/>
          </a:xfrm>
          <a:custGeom>
            <a:avLst/>
            <a:gdLst/>
            <a:ahLst/>
            <a:cxnLst/>
            <a:rect l="0" t="0" r="0" b="0"/>
            <a:pathLst>
              <a:path w="12192000" h="6857746">
                <a:moveTo>
                  <a:pt x="0" y="6857746"/>
                </a:moveTo>
                <a:lnTo>
                  <a:pt x="12192000" y="6857746"/>
                </a:lnTo>
                <a:lnTo>
                  <a:pt x="12192000" y="0"/>
                </a:lnTo>
                <a:lnTo>
                  <a:pt x="0" y="0"/>
                </a:lnTo>
                <a:lnTo>
                  <a:pt x="0" y="6857746"/>
                </a:lnTo>
                <a:close/>
              </a:path>
            </a:pathLst>
          </a:custGeom>
          <a:noFill/>
          <a:ln w="24383"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57" name="Rectangle 257"/>
          <p:cNvSpPr/>
          <p:nvPr/>
        </p:nvSpPr>
        <p:spPr>
          <a:xfrm>
            <a:off x="5471795" y="528092"/>
            <a:ext cx="2558033" cy="853667"/>
          </a:xfrm>
          <a:prstGeom prst="rect">
            <a:avLst/>
          </a:prstGeom>
        </p:spPr>
        <p:txBody>
          <a:bodyPr wrap="none" lIns="0" tIns="0" rIns="0" bIns="0">
            <a:spAutoFit/>
          </a:bodyPr>
          <a:lstStyle/>
          <a:p>
            <a:pPr marL="160273"/>
            <a:r>
              <a:rPr lang="da-DK" sz="2004" b="1" i="0" spc="0" baseline="0" dirty="0">
                <a:solidFill>
                  <a:srgbClr val="000000"/>
                </a:solidFill>
                <a:latin typeface="Calibri-Bold"/>
              </a:rPr>
              <a:t>Stöd för att granska;</a:t>
            </a:r>
          </a:p>
          <a:p>
            <a:pPr marL="0">
              <a:lnSpc>
                <a:spcPts val="2157"/>
              </a:lnSpc>
            </a:pPr>
            <a:r>
              <a:rPr lang="da-DK" sz="1800" b="0" i="0" spc="0" baseline="0" dirty="0">
                <a:solidFill>
                  <a:srgbClr val="000000"/>
                </a:solidFill>
                <a:latin typeface="Calibri"/>
              </a:rPr>
              <a:t>Kunskapsbanken beskriver  </a:t>
            </a:r>
          </a:p>
          <a:p>
            <a:pPr marL="54864">
              <a:lnSpc>
                <a:spcPts val="2159"/>
              </a:lnSpc>
            </a:pPr>
            <a:r>
              <a:rPr lang="da-DK" sz="1800" b="0" i="0" spc="0" baseline="0" dirty="0">
                <a:solidFill>
                  <a:srgbClr val="000000"/>
                </a:solidFill>
                <a:latin typeface="Calibri"/>
              </a:rPr>
              <a:t>kunskap om insatser som </a:t>
            </a:r>
          </a:p>
        </p:txBody>
      </p:sp>
      <p:sp>
        <p:nvSpPr>
          <p:cNvPr id="258" name="Rectangle 258"/>
          <p:cNvSpPr/>
          <p:nvPr/>
        </p:nvSpPr>
        <p:spPr>
          <a:xfrm>
            <a:off x="5275198" y="1382141"/>
            <a:ext cx="2894304" cy="822960"/>
          </a:xfrm>
          <a:prstGeom prst="rect">
            <a:avLst/>
          </a:prstGeom>
        </p:spPr>
        <p:txBody>
          <a:bodyPr wrap="none" lIns="0" tIns="0" rIns="0" bIns="0">
            <a:spAutoFit/>
          </a:bodyPr>
          <a:lstStyle/>
          <a:p>
            <a:pPr marL="114300"/>
            <a:r>
              <a:rPr lang="da-DK" sz="1800" b="0" i="0" spc="0" baseline="0" dirty="0">
                <a:solidFill>
                  <a:srgbClr val="000000"/>
                </a:solidFill>
                <a:latin typeface="Calibri"/>
              </a:rPr>
              <a:t>anses vara bäst </a:t>
            </a:r>
            <a:r>
              <a:rPr lang="da-DK" sz="1800" b="0" i="0" spc="411" baseline="0" dirty="0">
                <a:solidFill>
                  <a:srgbClr val="000000"/>
                </a:solidFill>
                <a:latin typeface="Calibri"/>
              </a:rPr>
              <a:t>–</a:t>
            </a:r>
            <a:r>
              <a:rPr lang="da-DK" sz="1800" b="0" i="0" spc="0" baseline="0" dirty="0">
                <a:solidFill>
                  <a:srgbClr val="000000"/>
                </a:solidFill>
                <a:latin typeface="Calibri"/>
              </a:rPr>
              <a:t>kan vi som </a:t>
            </a:r>
          </a:p>
          <a:p>
            <a:pPr marL="0">
              <a:lnSpc>
                <a:spcPts val="2160"/>
              </a:lnSpc>
            </a:pPr>
            <a:r>
              <a:rPr lang="da-DK" sz="1800" b="0" i="0" spc="0" baseline="0" dirty="0">
                <a:solidFill>
                  <a:srgbClr val="000000"/>
                </a:solidFill>
                <a:latin typeface="Calibri"/>
              </a:rPr>
              <a:t>verksamhet förbättra oss inom </a:t>
            </a:r>
          </a:p>
          <a:p>
            <a:pPr marL="715010">
              <a:lnSpc>
                <a:spcPts val="2160"/>
              </a:lnSpc>
            </a:pPr>
            <a:r>
              <a:rPr lang="da-DK" sz="1800" b="0" i="0" spc="0" baseline="0" dirty="0">
                <a:solidFill>
                  <a:srgbClr val="000000"/>
                </a:solidFill>
                <a:latin typeface="Calibri"/>
              </a:rPr>
              <a:t>något område? </a:t>
            </a:r>
          </a:p>
        </p:txBody>
      </p:sp>
      <p:sp>
        <p:nvSpPr>
          <p:cNvPr id="259" name="Rectangle 259"/>
          <p:cNvSpPr/>
          <p:nvPr/>
        </p:nvSpPr>
        <p:spPr>
          <a:xfrm>
            <a:off x="3681729" y="2994940"/>
            <a:ext cx="2582747" cy="610209"/>
          </a:xfrm>
          <a:prstGeom prst="rect">
            <a:avLst/>
          </a:prstGeom>
        </p:spPr>
        <p:txBody>
          <a:bodyPr wrap="none" lIns="0" tIns="0" rIns="0" bIns="0">
            <a:spAutoFit/>
          </a:bodyPr>
          <a:lstStyle/>
          <a:p>
            <a:pPr marL="873252"/>
            <a:r>
              <a:rPr lang="da-DK" sz="2004" b="1" i="0" spc="0" baseline="0" dirty="0">
                <a:solidFill>
                  <a:srgbClr val="000000"/>
                </a:solidFill>
                <a:latin typeface="Calibri-Bold"/>
              </a:rPr>
              <a:t>Stöd för </a:t>
            </a:r>
          </a:p>
          <a:p>
            <a:pPr marL="0">
              <a:lnSpc>
                <a:spcPts val="2400"/>
              </a:lnSpc>
            </a:pPr>
            <a:r>
              <a:rPr lang="da-DK" sz="2004" b="1" i="0" spc="0" baseline="0" dirty="0">
                <a:solidFill>
                  <a:srgbClr val="000000"/>
                </a:solidFill>
                <a:latin typeface="Calibri-Bold"/>
              </a:rPr>
              <a:t>nyanställda/nyutbildade</a:t>
            </a:r>
          </a:p>
        </p:txBody>
      </p:sp>
      <p:sp>
        <p:nvSpPr>
          <p:cNvPr id="260" name="Rectangle 260"/>
          <p:cNvSpPr/>
          <p:nvPr/>
        </p:nvSpPr>
        <p:spPr>
          <a:xfrm>
            <a:off x="3523234" y="3604479"/>
            <a:ext cx="2953623" cy="549182"/>
          </a:xfrm>
          <a:prstGeom prst="rect">
            <a:avLst/>
          </a:prstGeom>
        </p:spPr>
        <p:txBody>
          <a:bodyPr wrap="none" lIns="0" tIns="0" rIns="0" bIns="0">
            <a:spAutoFit/>
          </a:bodyPr>
          <a:lstStyle/>
          <a:p>
            <a:pPr marL="0"/>
            <a:r>
              <a:rPr lang="da-DK" sz="1802" b="0" i="0" spc="420" baseline="0" dirty="0">
                <a:solidFill>
                  <a:srgbClr val="000000"/>
                </a:solidFill>
                <a:latin typeface="Calibri"/>
              </a:rPr>
              <a:t>-</a:t>
            </a:r>
            <a:r>
              <a:rPr lang="da-DK" sz="1802" b="0" i="0" spc="0" baseline="0" dirty="0">
                <a:solidFill>
                  <a:srgbClr val="000000"/>
                </a:solidFill>
                <a:latin typeface="Calibri"/>
              </a:rPr>
              <a:t>Stöd för vad man ska ge akt på</a:t>
            </a:r>
          </a:p>
          <a:p>
            <a:pPr marL="24383">
              <a:lnSpc>
                <a:spcPts val="2161"/>
              </a:lnSpc>
              <a:tabLst>
                <a:tab pos="310894" algn="l"/>
              </a:tabLst>
            </a:pPr>
            <a:r>
              <a:rPr lang="da-DK" sz="1800" b="0" i="0" spc="0" baseline="0" dirty="0">
                <a:solidFill>
                  <a:srgbClr val="000000"/>
                </a:solidFill>
                <a:latin typeface="Calibri"/>
              </a:rPr>
              <a:t>-	Stöd för att veta vad som är </a:t>
            </a:r>
          </a:p>
        </p:txBody>
      </p:sp>
      <p:sp>
        <p:nvSpPr>
          <p:cNvPr id="261" name="Rectangle 261"/>
          <p:cNvSpPr/>
          <p:nvPr/>
        </p:nvSpPr>
        <p:spPr>
          <a:xfrm>
            <a:off x="3721353" y="4153663"/>
            <a:ext cx="2790748" cy="274320"/>
          </a:xfrm>
          <a:prstGeom prst="rect">
            <a:avLst/>
          </a:prstGeom>
        </p:spPr>
        <p:txBody>
          <a:bodyPr wrap="none" lIns="0" tIns="0" rIns="0" bIns="0">
            <a:spAutoFit/>
          </a:bodyPr>
          <a:lstStyle/>
          <a:p>
            <a:pPr marL="0"/>
            <a:r>
              <a:rPr lang="da-DK" sz="1800" b="0" i="0" spc="0" baseline="0" dirty="0">
                <a:solidFill>
                  <a:srgbClr val="000000"/>
                </a:solidFill>
                <a:latin typeface="Calibri"/>
              </a:rPr>
              <a:t>rätt insats och när den ska ges</a:t>
            </a:r>
          </a:p>
        </p:txBody>
      </p:sp>
      <p:sp>
        <p:nvSpPr>
          <p:cNvPr id="262" name="Rectangle 262"/>
          <p:cNvSpPr/>
          <p:nvPr/>
        </p:nvSpPr>
        <p:spPr>
          <a:xfrm>
            <a:off x="3744214" y="4427982"/>
            <a:ext cx="2795929" cy="548640"/>
          </a:xfrm>
          <a:prstGeom prst="rect">
            <a:avLst/>
          </a:prstGeom>
        </p:spPr>
        <p:txBody>
          <a:bodyPr wrap="none" lIns="0" tIns="0" rIns="0" bIns="0">
            <a:spAutoFit/>
          </a:bodyPr>
          <a:lstStyle/>
          <a:p>
            <a:pPr marL="35051">
              <a:tabLst>
                <a:tab pos="321563" algn="l"/>
              </a:tabLst>
            </a:pPr>
            <a:r>
              <a:rPr lang="da-DK" sz="1800" b="0" i="0" spc="0" baseline="0" dirty="0">
                <a:solidFill>
                  <a:srgbClr val="000000"/>
                </a:solidFill>
                <a:latin typeface="Calibri"/>
              </a:rPr>
              <a:t>-	Stöd för att lära sig om </a:t>
            </a:r>
          </a:p>
          <a:p>
            <a:pPr marL="0">
              <a:lnSpc>
                <a:spcPts val="2160"/>
              </a:lnSpc>
            </a:pPr>
            <a:r>
              <a:rPr lang="da-DK" sz="1800" b="0" i="0" spc="0" baseline="0" dirty="0">
                <a:solidFill>
                  <a:srgbClr val="000000"/>
                </a:solidFill>
                <a:latin typeface="Calibri"/>
              </a:rPr>
              <a:t>vårdflöde, hur huvudmän kan </a:t>
            </a:r>
          </a:p>
        </p:txBody>
      </p:sp>
      <p:sp>
        <p:nvSpPr>
          <p:cNvPr id="263" name="Rectangle 263"/>
          <p:cNvSpPr/>
          <p:nvPr/>
        </p:nvSpPr>
        <p:spPr>
          <a:xfrm>
            <a:off x="4675378" y="4976623"/>
            <a:ext cx="883538" cy="274320"/>
          </a:xfrm>
          <a:prstGeom prst="rect">
            <a:avLst/>
          </a:prstGeom>
        </p:spPr>
        <p:txBody>
          <a:bodyPr wrap="none" lIns="0" tIns="0" rIns="0" bIns="0">
            <a:spAutoFit/>
          </a:bodyPr>
          <a:lstStyle/>
          <a:p>
            <a:pPr marL="0"/>
            <a:r>
              <a:rPr lang="da-DK" sz="1800" b="0" i="0" spc="0" baseline="0" dirty="0">
                <a:solidFill>
                  <a:srgbClr val="000000"/>
                </a:solidFill>
                <a:latin typeface="Calibri"/>
              </a:rPr>
              <a:t>samverka</a:t>
            </a:r>
          </a:p>
        </p:txBody>
      </p:sp>
      <p:sp>
        <p:nvSpPr>
          <p:cNvPr id="264" name="Rectangle 264"/>
          <p:cNvSpPr/>
          <p:nvPr/>
        </p:nvSpPr>
        <p:spPr>
          <a:xfrm>
            <a:off x="3770121" y="5251197"/>
            <a:ext cx="2457297" cy="274320"/>
          </a:xfrm>
          <a:prstGeom prst="rect">
            <a:avLst/>
          </a:prstGeom>
        </p:spPr>
        <p:txBody>
          <a:bodyPr wrap="none" lIns="0" tIns="0" rIns="0" bIns="0">
            <a:spAutoFit/>
          </a:bodyPr>
          <a:lstStyle/>
          <a:p>
            <a:pPr marL="0"/>
            <a:r>
              <a:rPr lang="da-DK" sz="1800" b="0" i="0" spc="409" baseline="0" dirty="0">
                <a:solidFill>
                  <a:srgbClr val="000000"/>
                </a:solidFill>
                <a:latin typeface="Calibri"/>
              </a:rPr>
              <a:t>-</a:t>
            </a:r>
            <a:r>
              <a:rPr lang="da-DK" sz="1800" b="0" i="0" spc="0" baseline="0" dirty="0">
                <a:solidFill>
                  <a:srgbClr val="000000"/>
                </a:solidFill>
                <a:latin typeface="Calibri"/>
              </a:rPr>
              <a:t>Stöd för att lära hur man </a:t>
            </a:r>
          </a:p>
        </p:txBody>
      </p:sp>
      <p:sp>
        <p:nvSpPr>
          <p:cNvPr id="265" name="Rectangle 265"/>
          <p:cNvSpPr/>
          <p:nvPr/>
        </p:nvSpPr>
        <p:spPr>
          <a:xfrm>
            <a:off x="4323334" y="5525567"/>
            <a:ext cx="1301191" cy="274320"/>
          </a:xfrm>
          <a:prstGeom prst="rect">
            <a:avLst/>
          </a:prstGeom>
        </p:spPr>
        <p:txBody>
          <a:bodyPr wrap="none" lIns="0" tIns="0" rIns="0" bIns="0">
            <a:spAutoFit/>
          </a:bodyPr>
          <a:lstStyle/>
          <a:p>
            <a:pPr marL="0"/>
            <a:r>
              <a:rPr lang="da-DK" sz="1800" b="0" i="0" spc="0" baseline="0" dirty="0">
                <a:solidFill>
                  <a:srgbClr val="000000"/>
                </a:solidFill>
                <a:latin typeface="Calibri"/>
              </a:rPr>
              <a:t>formulerar sig</a:t>
            </a:r>
          </a:p>
        </p:txBody>
      </p:sp>
      <p:sp>
        <p:nvSpPr>
          <p:cNvPr id="266" name="Rectangle 266"/>
          <p:cNvSpPr/>
          <p:nvPr/>
        </p:nvSpPr>
        <p:spPr>
          <a:xfrm>
            <a:off x="8740775" y="1388238"/>
            <a:ext cx="2062889" cy="1646173"/>
          </a:xfrm>
          <a:prstGeom prst="rect">
            <a:avLst/>
          </a:prstGeom>
        </p:spPr>
        <p:txBody>
          <a:bodyPr wrap="none" lIns="0" tIns="0" rIns="0" bIns="0">
            <a:spAutoFit/>
          </a:bodyPr>
          <a:lstStyle/>
          <a:p>
            <a:pPr marL="556259"/>
            <a:r>
              <a:rPr lang="da-DK" sz="1800" b="0" i="0" spc="0" baseline="0" dirty="0">
                <a:solidFill>
                  <a:srgbClr val="000000"/>
                </a:solidFill>
                <a:latin typeface="Calibri"/>
              </a:rPr>
              <a:t>Har vi bra </a:t>
            </a:r>
          </a:p>
          <a:p>
            <a:pPr marL="0">
              <a:lnSpc>
                <a:spcPts val="2160"/>
              </a:lnSpc>
            </a:pPr>
            <a:r>
              <a:rPr lang="da-DK" sz="1800" b="1" i="0" spc="0" baseline="0" dirty="0">
                <a:solidFill>
                  <a:srgbClr val="000000"/>
                </a:solidFill>
                <a:latin typeface="Calibri-Bold"/>
              </a:rPr>
              <a:t>informationsmaterial</a:t>
            </a:r>
          </a:p>
          <a:p>
            <a:pPr marL="224028">
              <a:lnSpc>
                <a:spcPts val="2159"/>
              </a:lnSpc>
            </a:pPr>
            <a:r>
              <a:rPr lang="da-DK" sz="1800" b="0" i="0" spc="0" baseline="0" dirty="0">
                <a:solidFill>
                  <a:srgbClr val="000000"/>
                </a:solidFill>
                <a:latin typeface="Calibri"/>
              </a:rPr>
              <a:t>inför till exempel </a:t>
            </a:r>
          </a:p>
          <a:p>
            <a:pPr marL="129540">
              <a:lnSpc>
                <a:spcPts val="2160"/>
              </a:lnSpc>
            </a:pPr>
            <a:r>
              <a:rPr lang="da-DK" sz="1800" b="0" i="0" spc="0" baseline="0" dirty="0">
                <a:solidFill>
                  <a:srgbClr val="000000"/>
                </a:solidFill>
                <a:latin typeface="Calibri"/>
              </a:rPr>
              <a:t>behandling? Kan vi </a:t>
            </a:r>
          </a:p>
          <a:p>
            <a:pPr marL="0">
              <a:lnSpc>
                <a:spcPts val="2160"/>
              </a:lnSpc>
            </a:pPr>
            <a:r>
              <a:rPr lang="da-DK" sz="1802" b="0" i="0" spc="0" baseline="0" dirty="0">
                <a:solidFill>
                  <a:srgbClr val="000000"/>
                </a:solidFill>
                <a:latin typeface="Calibri"/>
              </a:rPr>
              <a:t>använda VIP på något </a:t>
            </a:r>
          </a:p>
          <a:p>
            <a:pPr marL="778764">
              <a:lnSpc>
                <a:spcPts val="2161"/>
              </a:lnSpc>
            </a:pPr>
            <a:r>
              <a:rPr lang="da-DK" sz="1800" b="0" i="0" spc="0" baseline="0" dirty="0">
                <a:solidFill>
                  <a:srgbClr val="000000"/>
                </a:solidFill>
                <a:latin typeface="Calibri"/>
              </a:rPr>
              <a:t>sätt? </a:t>
            </a:r>
          </a:p>
        </p:txBody>
      </p:sp>
      <p:sp>
        <p:nvSpPr>
          <p:cNvPr id="267" name="Rectangle 267"/>
          <p:cNvSpPr/>
          <p:nvPr/>
        </p:nvSpPr>
        <p:spPr>
          <a:xfrm>
            <a:off x="699516" y="2102867"/>
            <a:ext cx="2246985" cy="731518"/>
          </a:xfrm>
          <a:prstGeom prst="rect">
            <a:avLst/>
          </a:prstGeom>
        </p:spPr>
        <p:txBody>
          <a:bodyPr wrap="none" lIns="0" tIns="0" rIns="0" bIns="0">
            <a:spAutoFit/>
          </a:bodyPr>
          <a:lstStyle/>
          <a:p>
            <a:pPr marL="0"/>
            <a:r>
              <a:rPr lang="da-DK" sz="2400" b="0" i="0" spc="0" baseline="0" dirty="0">
                <a:solidFill>
                  <a:srgbClr val="FFFFFF"/>
                </a:solidFill>
                <a:latin typeface="Calibri"/>
              </a:rPr>
              <a:t>Kunskapsbank för </a:t>
            </a:r>
          </a:p>
          <a:p>
            <a:pPr marL="509016">
              <a:lnSpc>
                <a:spcPts val="2879"/>
              </a:lnSpc>
            </a:pPr>
            <a:r>
              <a:rPr lang="da-DK" sz="2400" b="0" i="0" spc="0" baseline="0" dirty="0">
                <a:solidFill>
                  <a:srgbClr val="FFFFFF"/>
                </a:solidFill>
                <a:latin typeface="Calibri"/>
              </a:rPr>
              <a:t>att stärka  </a:t>
            </a:r>
          </a:p>
        </p:txBody>
      </p:sp>
      <p:sp>
        <p:nvSpPr>
          <p:cNvPr id="268" name="Rectangle 268"/>
          <p:cNvSpPr/>
          <p:nvPr/>
        </p:nvSpPr>
        <p:spPr>
          <a:xfrm>
            <a:off x="848867" y="2834641"/>
            <a:ext cx="1947367" cy="731518"/>
          </a:xfrm>
          <a:prstGeom prst="rect">
            <a:avLst/>
          </a:prstGeom>
        </p:spPr>
        <p:txBody>
          <a:bodyPr wrap="none" lIns="0" tIns="0" rIns="0" bIns="0">
            <a:spAutoFit/>
          </a:bodyPr>
          <a:lstStyle/>
          <a:p>
            <a:pPr marL="0"/>
            <a:r>
              <a:rPr lang="da-DK" sz="2400" b="0" i="0" spc="0" baseline="0" dirty="0">
                <a:solidFill>
                  <a:srgbClr val="FFFFFF"/>
                </a:solidFill>
                <a:latin typeface="Calibri"/>
              </a:rPr>
              <a:t>verksamhetens </a:t>
            </a:r>
          </a:p>
          <a:p>
            <a:pPr marL="252984">
              <a:lnSpc>
                <a:spcPts val="2879"/>
              </a:lnSpc>
            </a:pPr>
            <a:r>
              <a:rPr lang="da-DK" sz="2400" b="0" i="0" spc="0" baseline="0" dirty="0">
                <a:solidFill>
                  <a:srgbClr val="FFFFFF"/>
                </a:solidFill>
                <a:latin typeface="Calibri"/>
              </a:rPr>
              <a:t>kompetens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Freeform 269"/>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70" name="Picture 27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3693667"/>
            <a:ext cx="12192000" cy="3164333"/>
          </a:xfrm>
          <a:prstGeom prst="rect">
            <a:avLst/>
          </a:prstGeom>
          <a:noFill/>
        </p:spPr>
      </p:pic>
      <p:sp>
        <p:nvSpPr>
          <p:cNvPr id="271" name="Freeform 271"/>
          <p:cNvSpPr/>
          <p:nvPr/>
        </p:nvSpPr>
        <p:spPr>
          <a:xfrm>
            <a:off x="2690876" y="3315590"/>
            <a:ext cx="5048504" cy="2905759"/>
          </a:xfrm>
          <a:custGeom>
            <a:avLst/>
            <a:gdLst/>
            <a:ahLst/>
            <a:cxnLst/>
            <a:rect l="0" t="0" r="0" b="0"/>
            <a:pathLst>
              <a:path w="5048504" h="2905759">
                <a:moveTo>
                  <a:pt x="1603502" y="2905759"/>
                </a:moveTo>
                <a:lnTo>
                  <a:pt x="1438275" y="2445308"/>
                </a:lnTo>
                <a:cubicBezTo>
                  <a:pt x="375412" y="2115693"/>
                  <a:pt x="0" y="1374775"/>
                  <a:pt x="599694" y="790575"/>
                </a:cubicBezTo>
                <a:cubicBezTo>
                  <a:pt x="1199514" y="206375"/>
                  <a:pt x="2547365" y="0"/>
                  <a:pt x="3610228" y="329691"/>
                </a:cubicBezTo>
                <a:cubicBezTo>
                  <a:pt x="4673092" y="659256"/>
                  <a:pt x="5048504" y="1400175"/>
                  <a:pt x="4448809" y="1984374"/>
                </a:cubicBezTo>
                <a:cubicBezTo>
                  <a:pt x="4006088" y="2415603"/>
                  <a:pt x="3131565" y="2655963"/>
                  <a:pt x="2238375" y="2591892"/>
                </a:cubicBezTo>
                <a:close/>
                <a:moveTo>
                  <a:pt x="-2054225" y="3542410"/>
                </a:moveTo>
              </a:path>
            </a:pathLst>
          </a:custGeom>
          <a:solidFill>
            <a:srgbClr val="F4B18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2" name="Freeform 272"/>
          <p:cNvSpPr/>
          <p:nvPr/>
        </p:nvSpPr>
        <p:spPr>
          <a:xfrm>
            <a:off x="2690876" y="3315590"/>
            <a:ext cx="5048504" cy="2905759"/>
          </a:xfrm>
          <a:custGeom>
            <a:avLst/>
            <a:gdLst/>
            <a:ahLst/>
            <a:cxnLst/>
            <a:rect l="0" t="0" r="0" b="0"/>
            <a:pathLst>
              <a:path w="5048504" h="2905759">
                <a:moveTo>
                  <a:pt x="1603502" y="2905759"/>
                </a:moveTo>
                <a:lnTo>
                  <a:pt x="1438275" y="2445308"/>
                </a:lnTo>
                <a:cubicBezTo>
                  <a:pt x="375412" y="2115693"/>
                  <a:pt x="0" y="1374775"/>
                  <a:pt x="599694" y="790575"/>
                </a:cubicBezTo>
                <a:cubicBezTo>
                  <a:pt x="1199514" y="206375"/>
                  <a:pt x="2547365" y="0"/>
                  <a:pt x="3610228" y="329691"/>
                </a:cubicBezTo>
                <a:cubicBezTo>
                  <a:pt x="4673092" y="659256"/>
                  <a:pt x="5048504" y="1400175"/>
                  <a:pt x="4448809" y="1984374"/>
                </a:cubicBezTo>
                <a:cubicBezTo>
                  <a:pt x="4006088" y="2415603"/>
                  <a:pt x="3131565" y="2655963"/>
                  <a:pt x="2238375" y="2591892"/>
                </a:cubicBezTo>
                <a:close/>
                <a:moveTo>
                  <a:pt x="-2054225" y="3542410"/>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pic>
        <p:nvPicPr>
          <p:cNvPr id="273" name="Picture 27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62500" y="1444082"/>
            <a:ext cx="7319429" cy="2327818"/>
          </a:xfrm>
          <a:prstGeom prst="rect">
            <a:avLst/>
          </a:prstGeom>
          <a:noFill/>
        </p:spPr>
      </p:pic>
      <p:sp>
        <p:nvSpPr>
          <p:cNvPr id="274" name="Freeform 274"/>
          <p:cNvSpPr/>
          <p:nvPr/>
        </p:nvSpPr>
        <p:spPr>
          <a:xfrm>
            <a:off x="2951226" y="52324"/>
            <a:ext cx="4440935" cy="2118234"/>
          </a:xfrm>
          <a:custGeom>
            <a:avLst/>
            <a:gdLst/>
            <a:ahLst/>
            <a:cxnLst/>
            <a:rect l="0" t="0" r="0" b="0"/>
            <a:pathLst>
              <a:path w="4440935" h="2118234">
                <a:moveTo>
                  <a:pt x="1410589" y="2118234"/>
                </a:moveTo>
                <a:lnTo>
                  <a:pt x="1265174" y="1782573"/>
                </a:lnTo>
                <a:cubicBezTo>
                  <a:pt x="330200" y="1542288"/>
                  <a:pt x="0" y="1002157"/>
                  <a:pt x="527558" y="576326"/>
                </a:cubicBezTo>
                <a:cubicBezTo>
                  <a:pt x="1055115" y="150369"/>
                  <a:pt x="2240788" y="0"/>
                  <a:pt x="3175762" y="240284"/>
                </a:cubicBezTo>
                <a:cubicBezTo>
                  <a:pt x="4110735" y="480568"/>
                  <a:pt x="4440935" y="1020699"/>
                  <a:pt x="3913378" y="1446530"/>
                </a:cubicBezTo>
                <a:cubicBezTo>
                  <a:pt x="3523995" y="1760855"/>
                  <a:pt x="2754629" y="1936116"/>
                  <a:pt x="1968881" y="1889380"/>
                </a:cubicBezTo>
                <a:close/>
                <a:moveTo>
                  <a:pt x="1736216" y="6805676"/>
                </a:moveTo>
              </a:path>
            </a:pathLst>
          </a:custGeom>
          <a:solidFill>
            <a:srgbClr val="F4B183">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75" name="Freeform 275"/>
          <p:cNvSpPr/>
          <p:nvPr/>
        </p:nvSpPr>
        <p:spPr>
          <a:xfrm>
            <a:off x="2951226" y="52324"/>
            <a:ext cx="4440935" cy="2118234"/>
          </a:xfrm>
          <a:custGeom>
            <a:avLst/>
            <a:gdLst/>
            <a:ahLst/>
            <a:cxnLst/>
            <a:rect l="0" t="0" r="0" b="0"/>
            <a:pathLst>
              <a:path w="4440935" h="2118234">
                <a:moveTo>
                  <a:pt x="1410589" y="2118234"/>
                </a:moveTo>
                <a:lnTo>
                  <a:pt x="1265174" y="1782573"/>
                </a:lnTo>
                <a:cubicBezTo>
                  <a:pt x="330200" y="1542288"/>
                  <a:pt x="0" y="1002157"/>
                  <a:pt x="527558" y="576326"/>
                </a:cubicBezTo>
                <a:cubicBezTo>
                  <a:pt x="1055115" y="150369"/>
                  <a:pt x="2240788" y="0"/>
                  <a:pt x="3175762" y="240284"/>
                </a:cubicBezTo>
                <a:cubicBezTo>
                  <a:pt x="4110735" y="480568"/>
                  <a:pt x="4440935" y="1020699"/>
                  <a:pt x="3913378" y="1446530"/>
                </a:cubicBezTo>
                <a:cubicBezTo>
                  <a:pt x="3523995" y="1760855"/>
                  <a:pt x="2754629" y="1936116"/>
                  <a:pt x="1968881" y="1889380"/>
                </a:cubicBezTo>
                <a:close/>
                <a:moveTo>
                  <a:pt x="1736216" y="6805676"/>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76" name="Freeform 276"/>
          <p:cNvSpPr/>
          <p:nvPr/>
        </p:nvSpPr>
        <p:spPr>
          <a:xfrm>
            <a:off x="557783" y="1429512"/>
            <a:ext cx="2756917" cy="2819400"/>
          </a:xfrm>
          <a:custGeom>
            <a:avLst/>
            <a:gdLst/>
            <a:ahLst/>
            <a:cxnLst/>
            <a:rect l="0" t="0" r="0" b="0"/>
            <a:pathLst>
              <a:path w="2756917" h="2819400">
                <a:moveTo>
                  <a:pt x="0" y="459486"/>
                </a:moveTo>
                <a:cubicBezTo>
                  <a:pt x="0" y="205741"/>
                  <a:pt x="205728" y="0"/>
                  <a:pt x="459499" y="0"/>
                </a:cubicBezTo>
                <a:lnTo>
                  <a:pt x="2297431" y="0"/>
                </a:lnTo>
                <a:cubicBezTo>
                  <a:pt x="2551177" y="0"/>
                  <a:pt x="2756917" y="205741"/>
                  <a:pt x="2756917" y="459486"/>
                </a:cubicBezTo>
                <a:lnTo>
                  <a:pt x="2756917" y="2359915"/>
                </a:lnTo>
                <a:cubicBezTo>
                  <a:pt x="2756917" y="2613661"/>
                  <a:pt x="2551177" y="2819400"/>
                  <a:pt x="2297431" y="2819400"/>
                </a:cubicBezTo>
                <a:lnTo>
                  <a:pt x="459499" y="2819400"/>
                </a:lnTo>
                <a:cubicBezTo>
                  <a:pt x="205728" y="2819400"/>
                  <a:pt x="0" y="2613661"/>
                  <a:pt x="0" y="2359915"/>
                </a:cubicBezTo>
                <a:close/>
                <a:moveTo>
                  <a:pt x="4411219" y="5428488"/>
                </a:moveTo>
              </a:path>
            </a:pathLst>
          </a:custGeom>
          <a:solidFill>
            <a:srgbClr val="B8E6F2">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77" name="Freeform 277"/>
          <p:cNvSpPr/>
          <p:nvPr/>
        </p:nvSpPr>
        <p:spPr>
          <a:xfrm>
            <a:off x="557783" y="1429512"/>
            <a:ext cx="2756917" cy="2819400"/>
          </a:xfrm>
          <a:custGeom>
            <a:avLst/>
            <a:gdLst/>
            <a:ahLst/>
            <a:cxnLst/>
            <a:rect l="0" t="0" r="0" b="0"/>
            <a:pathLst>
              <a:path w="2756917" h="2819400">
                <a:moveTo>
                  <a:pt x="0" y="459486"/>
                </a:moveTo>
                <a:cubicBezTo>
                  <a:pt x="0" y="205741"/>
                  <a:pt x="205728" y="0"/>
                  <a:pt x="459499" y="0"/>
                </a:cubicBezTo>
                <a:lnTo>
                  <a:pt x="2297431" y="0"/>
                </a:lnTo>
                <a:cubicBezTo>
                  <a:pt x="2551177" y="0"/>
                  <a:pt x="2756917" y="205741"/>
                  <a:pt x="2756917" y="459486"/>
                </a:cubicBezTo>
                <a:lnTo>
                  <a:pt x="2756917" y="2359915"/>
                </a:lnTo>
                <a:cubicBezTo>
                  <a:pt x="2756917" y="2613661"/>
                  <a:pt x="2551177" y="2819400"/>
                  <a:pt x="2297431" y="2819400"/>
                </a:cubicBezTo>
                <a:lnTo>
                  <a:pt x="459499" y="2819400"/>
                </a:lnTo>
                <a:cubicBezTo>
                  <a:pt x="205728" y="2819400"/>
                  <a:pt x="0" y="2613661"/>
                  <a:pt x="0" y="2359915"/>
                </a:cubicBezTo>
                <a:close/>
                <a:moveTo>
                  <a:pt x="4411219" y="5428488"/>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78" name="Freeform 278"/>
          <p:cNvSpPr/>
          <p:nvPr/>
        </p:nvSpPr>
        <p:spPr>
          <a:xfrm>
            <a:off x="0" y="-50"/>
            <a:ext cx="12192000" cy="6857746"/>
          </a:xfrm>
          <a:custGeom>
            <a:avLst/>
            <a:gdLst/>
            <a:ahLst/>
            <a:cxnLst/>
            <a:rect l="0" t="0" r="0" b="0"/>
            <a:pathLst>
              <a:path w="12192000" h="6857746">
                <a:moveTo>
                  <a:pt x="0" y="6857746"/>
                </a:moveTo>
                <a:lnTo>
                  <a:pt x="12192000" y="6857746"/>
                </a:lnTo>
                <a:lnTo>
                  <a:pt x="12192000" y="0"/>
                </a:lnTo>
                <a:lnTo>
                  <a:pt x="0" y="0"/>
                </a:lnTo>
                <a:lnTo>
                  <a:pt x="0" y="6857746"/>
                </a:lnTo>
                <a:close/>
              </a:path>
            </a:pathLst>
          </a:custGeom>
          <a:noFill/>
          <a:ln w="24383"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9" name="Rectangle 279"/>
          <p:cNvSpPr/>
          <p:nvPr/>
        </p:nvSpPr>
        <p:spPr>
          <a:xfrm>
            <a:off x="3953509" y="3740404"/>
            <a:ext cx="2573121" cy="1920570"/>
          </a:xfrm>
          <a:prstGeom prst="rect">
            <a:avLst/>
          </a:prstGeom>
        </p:spPr>
        <p:txBody>
          <a:bodyPr wrap="none" lIns="0" tIns="0" rIns="0" bIns="0">
            <a:spAutoFit/>
          </a:bodyPr>
          <a:lstStyle/>
          <a:p>
            <a:pPr marL="222504"/>
            <a:r>
              <a:rPr lang="da-DK" sz="1800" b="0" i="0" spc="0" baseline="0" dirty="0">
                <a:solidFill>
                  <a:srgbClr val="000000"/>
                </a:solidFill>
                <a:latin typeface="Calibri"/>
              </a:rPr>
              <a:t>Använd VIP för att </a:t>
            </a:r>
            <a:r>
              <a:rPr lang="da-DK" sz="1800" b="1" i="0" spc="0" baseline="0" dirty="0">
                <a:solidFill>
                  <a:srgbClr val="000000"/>
                </a:solidFill>
                <a:latin typeface="Calibri-Bold"/>
              </a:rPr>
              <a:t>öka </a:t>
            </a:r>
          </a:p>
          <a:p>
            <a:pPr marL="128016">
              <a:lnSpc>
                <a:spcPts val="2162"/>
              </a:lnSpc>
            </a:pPr>
            <a:r>
              <a:rPr lang="da-DK" sz="1800" b="1" i="0" spc="0" baseline="0" dirty="0">
                <a:solidFill>
                  <a:srgbClr val="000000"/>
                </a:solidFill>
                <a:latin typeface="Calibri-Bold"/>
              </a:rPr>
              <a:t>delaktighet </a:t>
            </a:r>
            <a:r>
              <a:rPr lang="da-DK" sz="1800" b="0" i="0" spc="0" baseline="0" dirty="0">
                <a:solidFill>
                  <a:srgbClr val="000000"/>
                </a:solidFill>
                <a:latin typeface="Calibri"/>
              </a:rPr>
              <a:t>hos enskilda </a:t>
            </a:r>
          </a:p>
          <a:p>
            <a:pPr marL="259080">
              <a:lnSpc>
                <a:spcPts val="2159"/>
              </a:lnSpc>
            </a:pPr>
            <a:r>
              <a:rPr lang="da-DK" sz="1800" b="0" i="0" spc="0" baseline="0" dirty="0">
                <a:solidFill>
                  <a:srgbClr val="000000"/>
                </a:solidFill>
                <a:latin typeface="Calibri"/>
              </a:rPr>
              <a:t>individer, närstående, </a:t>
            </a:r>
          </a:p>
          <a:p>
            <a:pPr marL="230124">
              <a:lnSpc>
                <a:spcPts val="2160"/>
              </a:lnSpc>
            </a:pPr>
            <a:r>
              <a:rPr lang="da-DK" sz="1800" b="0" i="0" spc="0" baseline="0" dirty="0">
                <a:solidFill>
                  <a:srgbClr val="000000"/>
                </a:solidFill>
                <a:latin typeface="Calibri"/>
              </a:rPr>
              <a:t>stödpersoner etc. Visa </a:t>
            </a:r>
          </a:p>
          <a:p>
            <a:pPr marL="0">
              <a:lnSpc>
                <a:spcPts val="2159"/>
              </a:lnSpc>
            </a:pPr>
            <a:r>
              <a:rPr lang="da-DK" sz="1800" b="0" i="0" spc="0" baseline="0" dirty="0">
                <a:solidFill>
                  <a:srgbClr val="000000"/>
                </a:solidFill>
                <a:latin typeface="Calibri"/>
              </a:rPr>
              <a:t>information om de insatser </a:t>
            </a:r>
          </a:p>
          <a:p>
            <a:pPr marL="182880">
              <a:lnSpc>
                <a:spcPts val="2160"/>
              </a:lnSpc>
            </a:pPr>
            <a:r>
              <a:rPr lang="da-DK" sz="1800" b="0" i="0" spc="0" baseline="0" dirty="0">
                <a:solidFill>
                  <a:srgbClr val="000000"/>
                </a:solidFill>
                <a:latin typeface="Calibri"/>
              </a:rPr>
              <a:t>som vanligen ingår i ett </a:t>
            </a:r>
          </a:p>
          <a:p>
            <a:pPr marL="820293">
              <a:lnSpc>
                <a:spcPts val="2160"/>
              </a:lnSpc>
            </a:pPr>
            <a:r>
              <a:rPr lang="da-DK" sz="1802" b="0" i="0" spc="0" baseline="0" dirty="0">
                <a:solidFill>
                  <a:srgbClr val="000000"/>
                </a:solidFill>
                <a:latin typeface="Calibri"/>
              </a:rPr>
              <a:t>vårdflöde</a:t>
            </a:r>
          </a:p>
        </p:txBody>
      </p:sp>
      <p:sp>
        <p:nvSpPr>
          <p:cNvPr id="280" name="Rectangle 280"/>
          <p:cNvSpPr/>
          <p:nvPr/>
        </p:nvSpPr>
        <p:spPr>
          <a:xfrm>
            <a:off x="6050279" y="2042440"/>
            <a:ext cx="4815919" cy="579348"/>
          </a:xfrm>
          <a:prstGeom prst="rect">
            <a:avLst/>
          </a:prstGeom>
        </p:spPr>
        <p:txBody>
          <a:bodyPr wrap="none" lIns="0" tIns="0" rIns="0" bIns="0">
            <a:spAutoFit/>
          </a:bodyPr>
          <a:lstStyle/>
          <a:p>
            <a:pPr marL="0"/>
            <a:r>
              <a:rPr lang="da-DK" sz="1800" b="0" i="0" spc="0" baseline="0" dirty="0">
                <a:solidFill>
                  <a:srgbClr val="000000"/>
                </a:solidFill>
                <a:latin typeface="Calibri"/>
              </a:rPr>
              <a:t>Använd VIP i </a:t>
            </a:r>
            <a:r>
              <a:rPr lang="da-DK" sz="2004" b="1" i="0" spc="0" baseline="0" dirty="0">
                <a:solidFill>
                  <a:srgbClr val="000000"/>
                </a:solidFill>
                <a:latin typeface="Calibri-Bold"/>
              </a:rPr>
              <a:t>förberedelsearbetet inför t ex SIP. </a:t>
            </a:r>
          </a:p>
          <a:p>
            <a:pPr marL="586739">
              <a:lnSpc>
                <a:spcPts val="2157"/>
              </a:lnSpc>
            </a:pPr>
            <a:r>
              <a:rPr lang="da-DK" sz="1800" b="0" i="0" spc="0" baseline="0" dirty="0">
                <a:solidFill>
                  <a:srgbClr val="000000"/>
                </a:solidFill>
                <a:latin typeface="Calibri"/>
              </a:rPr>
              <a:t>Om du har goda kunskaper om vad din </a:t>
            </a:r>
          </a:p>
        </p:txBody>
      </p:sp>
      <p:sp>
        <p:nvSpPr>
          <p:cNvPr id="281" name="Rectangle 281"/>
          <p:cNvSpPr/>
          <p:nvPr/>
        </p:nvSpPr>
        <p:spPr>
          <a:xfrm>
            <a:off x="6248400" y="2621499"/>
            <a:ext cx="4414428" cy="549182"/>
          </a:xfrm>
          <a:prstGeom prst="rect">
            <a:avLst/>
          </a:prstGeom>
        </p:spPr>
        <p:txBody>
          <a:bodyPr wrap="none" lIns="0" tIns="0" rIns="0" bIns="0">
            <a:spAutoFit/>
          </a:bodyPr>
          <a:lstStyle/>
          <a:p>
            <a:pPr marL="0"/>
            <a:r>
              <a:rPr lang="da-DK" sz="1802" b="0" i="0" spc="0" baseline="0" dirty="0">
                <a:solidFill>
                  <a:srgbClr val="000000"/>
                </a:solidFill>
                <a:latin typeface="Calibri"/>
              </a:rPr>
              <a:t>samverkanspartner kan arbeta med så blir dina </a:t>
            </a:r>
          </a:p>
          <a:p>
            <a:pPr marL="824483">
              <a:lnSpc>
                <a:spcPts val="2161"/>
              </a:lnSpc>
            </a:pPr>
            <a:r>
              <a:rPr lang="da-DK" sz="1800" b="0" i="0" spc="0" baseline="0" dirty="0">
                <a:solidFill>
                  <a:srgbClr val="000000"/>
                </a:solidFill>
                <a:latin typeface="Calibri"/>
              </a:rPr>
              <a:t>förväntningar mer realistiska.</a:t>
            </a:r>
          </a:p>
        </p:txBody>
      </p:sp>
      <p:sp>
        <p:nvSpPr>
          <p:cNvPr id="282" name="Rectangle 282"/>
          <p:cNvSpPr/>
          <p:nvPr/>
        </p:nvSpPr>
        <p:spPr>
          <a:xfrm>
            <a:off x="3967607" y="617693"/>
            <a:ext cx="2409427" cy="884843"/>
          </a:xfrm>
          <a:prstGeom prst="rect">
            <a:avLst/>
          </a:prstGeom>
        </p:spPr>
        <p:txBody>
          <a:bodyPr wrap="none" lIns="0" tIns="0" rIns="0" bIns="0">
            <a:spAutoFit/>
          </a:bodyPr>
          <a:lstStyle/>
          <a:p>
            <a:pPr marL="227076"/>
            <a:r>
              <a:rPr lang="da-DK" sz="1802" b="0" i="0" spc="0" baseline="0" dirty="0">
                <a:solidFill>
                  <a:srgbClr val="000000"/>
                </a:solidFill>
                <a:latin typeface="Calibri"/>
              </a:rPr>
              <a:t>Hitta information om </a:t>
            </a:r>
          </a:p>
          <a:p>
            <a:pPr marL="225552">
              <a:lnSpc>
                <a:spcPts val="2404"/>
              </a:lnSpc>
            </a:pPr>
            <a:r>
              <a:rPr lang="da-DK" sz="2004" b="1" i="0" spc="0" baseline="0" dirty="0">
                <a:solidFill>
                  <a:srgbClr val="000000"/>
                </a:solidFill>
                <a:latin typeface="Calibri-Bold"/>
              </a:rPr>
              <a:t>annan huvudmans </a:t>
            </a:r>
          </a:p>
          <a:p>
            <a:pPr marL="0">
              <a:lnSpc>
                <a:spcPts val="2400"/>
              </a:lnSpc>
            </a:pPr>
            <a:r>
              <a:rPr lang="da-DK" sz="2004" b="1" i="0" spc="0" baseline="0" dirty="0">
                <a:solidFill>
                  <a:srgbClr val="000000"/>
                </a:solidFill>
                <a:latin typeface="Calibri-Bold"/>
              </a:rPr>
              <a:t>ansvar och möjligheter</a:t>
            </a:r>
          </a:p>
        </p:txBody>
      </p:sp>
      <p:sp>
        <p:nvSpPr>
          <p:cNvPr id="283" name="Rectangle 283"/>
          <p:cNvSpPr/>
          <p:nvPr/>
        </p:nvSpPr>
        <p:spPr>
          <a:xfrm>
            <a:off x="812291" y="2285746"/>
            <a:ext cx="2314651" cy="731595"/>
          </a:xfrm>
          <a:prstGeom prst="rect">
            <a:avLst/>
          </a:prstGeom>
        </p:spPr>
        <p:txBody>
          <a:bodyPr wrap="none" lIns="0" tIns="0" rIns="0" bIns="0">
            <a:spAutoFit/>
          </a:bodyPr>
          <a:lstStyle/>
          <a:p>
            <a:pPr marL="0"/>
            <a:r>
              <a:rPr lang="da-DK" sz="2400" b="1" i="0" spc="0" baseline="0" dirty="0">
                <a:solidFill>
                  <a:srgbClr val="008000"/>
                </a:solidFill>
                <a:latin typeface="Calibri-Bold"/>
              </a:rPr>
              <a:t>Kunskapsbank för </a:t>
            </a:r>
          </a:p>
          <a:p>
            <a:pPr marL="524255">
              <a:lnSpc>
                <a:spcPts val="2880"/>
              </a:lnSpc>
            </a:pPr>
            <a:r>
              <a:rPr lang="da-DK" sz="2402" b="1" i="0" spc="0" baseline="0" dirty="0">
                <a:solidFill>
                  <a:srgbClr val="008000"/>
                </a:solidFill>
                <a:latin typeface="Calibri-Bold"/>
              </a:rPr>
              <a:t>att stärka </a:t>
            </a:r>
          </a:p>
        </p:txBody>
      </p:sp>
      <p:sp>
        <p:nvSpPr>
          <p:cNvPr id="284" name="Rectangle 284"/>
          <p:cNvSpPr/>
          <p:nvPr/>
        </p:nvSpPr>
        <p:spPr>
          <a:xfrm>
            <a:off x="1197863" y="3017520"/>
            <a:ext cx="1546250" cy="365759"/>
          </a:xfrm>
          <a:prstGeom prst="rect">
            <a:avLst/>
          </a:prstGeom>
        </p:spPr>
        <p:txBody>
          <a:bodyPr wrap="none" lIns="0" tIns="0" rIns="0" bIns="0">
            <a:spAutoFit/>
          </a:bodyPr>
          <a:lstStyle/>
          <a:p>
            <a:pPr marL="0"/>
            <a:r>
              <a:rPr lang="da-DK" sz="2400" b="1" i="0" spc="0" baseline="0" dirty="0">
                <a:solidFill>
                  <a:srgbClr val="008000"/>
                </a:solidFill>
                <a:latin typeface="Calibri-Bold"/>
              </a:rPr>
              <a:t>samverkan!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Freeform 247"/>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48" name="Picture 2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3692142"/>
            <a:ext cx="12192000" cy="3165858"/>
          </a:xfrm>
          <a:prstGeom prst="rect">
            <a:avLst/>
          </a:prstGeom>
          <a:noFill/>
        </p:spPr>
      </p:pic>
      <p:pic>
        <p:nvPicPr>
          <p:cNvPr id="249" name="Picture 2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86300" y="57231"/>
            <a:ext cx="4018145" cy="2774869"/>
          </a:xfrm>
          <a:prstGeom prst="rect">
            <a:avLst/>
          </a:prstGeom>
          <a:noFill/>
        </p:spPr>
      </p:pic>
      <p:sp>
        <p:nvSpPr>
          <p:cNvPr id="250" name="Freeform 250"/>
          <p:cNvSpPr/>
          <p:nvPr/>
        </p:nvSpPr>
        <p:spPr>
          <a:xfrm>
            <a:off x="7976616" y="30734"/>
            <a:ext cx="2593848" cy="2634107"/>
          </a:xfrm>
          <a:custGeom>
            <a:avLst/>
            <a:gdLst/>
            <a:ahLst/>
            <a:cxnLst/>
            <a:rect l="0" t="0" r="0" b="0"/>
            <a:pathLst>
              <a:path w="2593848" h="2634107">
                <a:moveTo>
                  <a:pt x="823849" y="2634107"/>
                </a:moveTo>
                <a:lnTo>
                  <a:pt x="739013" y="2216786"/>
                </a:lnTo>
                <a:cubicBezTo>
                  <a:pt x="192913" y="1917955"/>
                  <a:pt x="0" y="1246378"/>
                  <a:pt x="308102" y="716662"/>
                </a:cubicBezTo>
                <a:cubicBezTo>
                  <a:pt x="616203" y="187072"/>
                  <a:pt x="1308735" y="0"/>
                  <a:pt x="1854835" y="298832"/>
                </a:cubicBezTo>
                <a:cubicBezTo>
                  <a:pt x="2400935" y="597663"/>
                  <a:pt x="2593848" y="1269238"/>
                  <a:pt x="2285745" y="1798956"/>
                </a:cubicBezTo>
                <a:cubicBezTo>
                  <a:pt x="2058289" y="2189862"/>
                  <a:pt x="1608963" y="2407666"/>
                  <a:pt x="1149985" y="2349627"/>
                </a:cubicBezTo>
                <a:close/>
                <a:moveTo>
                  <a:pt x="-3783457" y="6827266"/>
                </a:moveTo>
              </a:path>
            </a:pathLst>
          </a:custGeom>
          <a:solidFill>
            <a:srgbClr val="F4B18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1" name="Freeform 251"/>
          <p:cNvSpPr/>
          <p:nvPr/>
        </p:nvSpPr>
        <p:spPr>
          <a:xfrm>
            <a:off x="7976616" y="30734"/>
            <a:ext cx="2593848" cy="2634107"/>
          </a:xfrm>
          <a:custGeom>
            <a:avLst/>
            <a:gdLst/>
            <a:ahLst/>
            <a:cxnLst/>
            <a:rect l="0" t="0" r="0" b="0"/>
            <a:pathLst>
              <a:path w="2593848" h="2634107">
                <a:moveTo>
                  <a:pt x="823849" y="2634107"/>
                </a:moveTo>
                <a:lnTo>
                  <a:pt x="739013" y="2216786"/>
                </a:lnTo>
                <a:cubicBezTo>
                  <a:pt x="192913" y="1917955"/>
                  <a:pt x="0" y="1246378"/>
                  <a:pt x="308102" y="716662"/>
                </a:cubicBezTo>
                <a:cubicBezTo>
                  <a:pt x="616203" y="187072"/>
                  <a:pt x="1308735" y="0"/>
                  <a:pt x="1854835" y="298832"/>
                </a:cubicBezTo>
                <a:cubicBezTo>
                  <a:pt x="2400935" y="597663"/>
                  <a:pt x="2593848" y="1269238"/>
                  <a:pt x="2285745" y="1798956"/>
                </a:cubicBezTo>
                <a:cubicBezTo>
                  <a:pt x="2058289" y="2189862"/>
                  <a:pt x="1608963" y="2407666"/>
                  <a:pt x="1149985" y="2349627"/>
                </a:cubicBezTo>
                <a:close/>
                <a:moveTo>
                  <a:pt x="-3783457" y="6827266"/>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52" name="Freeform 252"/>
          <p:cNvSpPr/>
          <p:nvPr/>
        </p:nvSpPr>
        <p:spPr>
          <a:xfrm>
            <a:off x="2172842" y="1564641"/>
            <a:ext cx="4018027" cy="2903982"/>
          </a:xfrm>
          <a:custGeom>
            <a:avLst/>
            <a:gdLst/>
            <a:ahLst/>
            <a:cxnLst/>
            <a:rect l="0" t="0" r="0" b="0"/>
            <a:pathLst>
              <a:path w="4018027" h="2903982">
                <a:moveTo>
                  <a:pt x="1276223" y="2903982"/>
                </a:moveTo>
                <a:lnTo>
                  <a:pt x="1144779" y="2443733"/>
                </a:lnTo>
                <a:cubicBezTo>
                  <a:pt x="298831" y="2114295"/>
                  <a:pt x="0" y="1373886"/>
                  <a:pt x="477393" y="790067"/>
                </a:cubicBezTo>
                <a:cubicBezTo>
                  <a:pt x="954659" y="206248"/>
                  <a:pt x="2027429" y="0"/>
                  <a:pt x="2873248" y="329438"/>
                </a:cubicBezTo>
                <a:cubicBezTo>
                  <a:pt x="3719196" y="658875"/>
                  <a:pt x="4018027" y="1399286"/>
                  <a:pt x="3540634" y="1983105"/>
                </a:cubicBezTo>
                <a:cubicBezTo>
                  <a:pt x="3188336" y="2414015"/>
                  <a:pt x="2492375" y="2654299"/>
                  <a:pt x="1781429" y="2590292"/>
                </a:cubicBezTo>
                <a:close/>
                <a:moveTo>
                  <a:pt x="216535" y="5293359"/>
                </a:moveTo>
              </a:path>
            </a:pathLst>
          </a:custGeom>
          <a:solidFill>
            <a:srgbClr val="F4B183">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53" name="Freeform 253"/>
          <p:cNvSpPr/>
          <p:nvPr/>
        </p:nvSpPr>
        <p:spPr>
          <a:xfrm>
            <a:off x="2172842" y="1564641"/>
            <a:ext cx="4018027" cy="2903982"/>
          </a:xfrm>
          <a:custGeom>
            <a:avLst/>
            <a:gdLst/>
            <a:ahLst/>
            <a:cxnLst/>
            <a:rect l="0" t="0" r="0" b="0"/>
            <a:pathLst>
              <a:path w="4018027" h="2903982">
                <a:moveTo>
                  <a:pt x="1276223" y="2903982"/>
                </a:moveTo>
                <a:lnTo>
                  <a:pt x="1144779" y="2443733"/>
                </a:lnTo>
                <a:cubicBezTo>
                  <a:pt x="298831" y="2114295"/>
                  <a:pt x="0" y="1373886"/>
                  <a:pt x="477393" y="790067"/>
                </a:cubicBezTo>
                <a:cubicBezTo>
                  <a:pt x="954659" y="206248"/>
                  <a:pt x="2027429" y="0"/>
                  <a:pt x="2873248" y="329438"/>
                </a:cubicBezTo>
                <a:cubicBezTo>
                  <a:pt x="3719196" y="658875"/>
                  <a:pt x="4018027" y="1399286"/>
                  <a:pt x="3540634" y="1983105"/>
                </a:cubicBezTo>
                <a:cubicBezTo>
                  <a:pt x="3188336" y="2414015"/>
                  <a:pt x="2492375" y="2654299"/>
                  <a:pt x="1781429" y="2590292"/>
                </a:cubicBezTo>
                <a:close/>
                <a:moveTo>
                  <a:pt x="216535" y="5293359"/>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54" name="Freeform 254"/>
          <p:cNvSpPr/>
          <p:nvPr/>
        </p:nvSpPr>
        <p:spPr>
          <a:xfrm>
            <a:off x="9259696" y="1530985"/>
            <a:ext cx="2937002" cy="2905761"/>
          </a:xfrm>
          <a:custGeom>
            <a:avLst/>
            <a:gdLst/>
            <a:ahLst/>
            <a:cxnLst/>
            <a:rect l="0" t="0" r="0" b="0"/>
            <a:pathLst>
              <a:path w="2937002" h="2905761">
                <a:moveTo>
                  <a:pt x="932943" y="2905761"/>
                </a:moveTo>
                <a:lnTo>
                  <a:pt x="836804" y="2445258"/>
                </a:lnTo>
                <a:cubicBezTo>
                  <a:pt x="218440" y="2115693"/>
                  <a:pt x="0" y="1374775"/>
                  <a:pt x="348997" y="790575"/>
                </a:cubicBezTo>
                <a:cubicBezTo>
                  <a:pt x="697865" y="206375"/>
                  <a:pt x="1481963" y="0"/>
                  <a:pt x="2100199" y="329693"/>
                </a:cubicBezTo>
                <a:cubicBezTo>
                  <a:pt x="2718562" y="659257"/>
                  <a:pt x="2937002" y="1400175"/>
                  <a:pt x="2588007" y="1984375"/>
                </a:cubicBezTo>
                <a:cubicBezTo>
                  <a:pt x="2330577" y="2415540"/>
                  <a:pt x="1821815" y="2655951"/>
                  <a:pt x="1302132" y="2591943"/>
                </a:cubicBezTo>
                <a:close/>
                <a:moveTo>
                  <a:pt x="-6838442" y="5327015"/>
                </a:moveTo>
              </a:path>
            </a:pathLst>
          </a:custGeom>
          <a:solidFill>
            <a:srgbClr val="F4B183">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55" name="Freeform 255"/>
          <p:cNvSpPr/>
          <p:nvPr/>
        </p:nvSpPr>
        <p:spPr>
          <a:xfrm>
            <a:off x="9259696" y="1530985"/>
            <a:ext cx="2937002" cy="2905761"/>
          </a:xfrm>
          <a:custGeom>
            <a:avLst/>
            <a:gdLst/>
            <a:ahLst/>
            <a:cxnLst/>
            <a:rect l="0" t="0" r="0" b="0"/>
            <a:pathLst>
              <a:path w="2937002" h="2905761">
                <a:moveTo>
                  <a:pt x="932943" y="2905761"/>
                </a:moveTo>
                <a:lnTo>
                  <a:pt x="836804" y="2445258"/>
                </a:lnTo>
                <a:cubicBezTo>
                  <a:pt x="218440" y="2115693"/>
                  <a:pt x="0" y="1374775"/>
                  <a:pt x="348997" y="790575"/>
                </a:cubicBezTo>
                <a:cubicBezTo>
                  <a:pt x="697865" y="206375"/>
                  <a:pt x="1481963" y="0"/>
                  <a:pt x="2100199" y="329693"/>
                </a:cubicBezTo>
                <a:cubicBezTo>
                  <a:pt x="2718562" y="659257"/>
                  <a:pt x="2937002" y="1400175"/>
                  <a:pt x="2588007" y="1984375"/>
                </a:cubicBezTo>
                <a:cubicBezTo>
                  <a:pt x="2330577" y="2415540"/>
                  <a:pt x="1821815" y="2655951"/>
                  <a:pt x="1302132" y="2591943"/>
                </a:cubicBezTo>
                <a:close/>
                <a:moveTo>
                  <a:pt x="-6838442" y="5327015"/>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56" name="Freeform 256"/>
          <p:cNvSpPr/>
          <p:nvPr/>
        </p:nvSpPr>
        <p:spPr>
          <a:xfrm>
            <a:off x="6566154" y="2212467"/>
            <a:ext cx="2189988" cy="1952372"/>
          </a:xfrm>
          <a:custGeom>
            <a:avLst/>
            <a:gdLst/>
            <a:ahLst/>
            <a:cxnLst/>
            <a:rect l="0" t="0" r="0" b="0"/>
            <a:pathLst>
              <a:path w="2189988" h="1952372">
                <a:moveTo>
                  <a:pt x="695578" y="1952372"/>
                </a:moveTo>
                <a:lnTo>
                  <a:pt x="623951" y="1643126"/>
                </a:lnTo>
                <a:cubicBezTo>
                  <a:pt x="162814" y="1421511"/>
                  <a:pt x="0" y="923799"/>
                  <a:pt x="260096" y="531242"/>
                </a:cubicBezTo>
                <a:cubicBezTo>
                  <a:pt x="520318" y="138685"/>
                  <a:pt x="1105027" y="0"/>
                  <a:pt x="1566037" y="221488"/>
                </a:cubicBezTo>
                <a:cubicBezTo>
                  <a:pt x="2027174" y="443104"/>
                  <a:pt x="2189988" y="940817"/>
                  <a:pt x="1929891" y="1333374"/>
                </a:cubicBezTo>
                <a:cubicBezTo>
                  <a:pt x="1737867" y="1623060"/>
                  <a:pt x="1358391" y="1784604"/>
                  <a:pt x="970914" y="1741551"/>
                </a:cubicBezTo>
                <a:close/>
                <a:moveTo>
                  <a:pt x="-3872993" y="4645533"/>
                </a:moveTo>
              </a:path>
            </a:pathLst>
          </a:custGeom>
          <a:solidFill>
            <a:srgbClr val="F4B183">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57" name="Freeform 257"/>
          <p:cNvSpPr/>
          <p:nvPr/>
        </p:nvSpPr>
        <p:spPr>
          <a:xfrm>
            <a:off x="6566154" y="2212467"/>
            <a:ext cx="2189988" cy="1952372"/>
          </a:xfrm>
          <a:custGeom>
            <a:avLst/>
            <a:gdLst/>
            <a:ahLst/>
            <a:cxnLst/>
            <a:rect l="0" t="0" r="0" b="0"/>
            <a:pathLst>
              <a:path w="2189988" h="1952372">
                <a:moveTo>
                  <a:pt x="695578" y="1952372"/>
                </a:moveTo>
                <a:lnTo>
                  <a:pt x="623951" y="1643126"/>
                </a:lnTo>
                <a:cubicBezTo>
                  <a:pt x="162814" y="1421511"/>
                  <a:pt x="0" y="923799"/>
                  <a:pt x="260096" y="531242"/>
                </a:cubicBezTo>
                <a:cubicBezTo>
                  <a:pt x="520318" y="138685"/>
                  <a:pt x="1105027" y="0"/>
                  <a:pt x="1566037" y="221488"/>
                </a:cubicBezTo>
                <a:cubicBezTo>
                  <a:pt x="2027174" y="443104"/>
                  <a:pt x="2189988" y="940817"/>
                  <a:pt x="1929891" y="1333374"/>
                </a:cubicBezTo>
                <a:cubicBezTo>
                  <a:pt x="1737867" y="1623060"/>
                  <a:pt x="1358391" y="1784604"/>
                  <a:pt x="970914" y="1741551"/>
                </a:cubicBezTo>
                <a:close/>
                <a:moveTo>
                  <a:pt x="-3872993" y="4645533"/>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pic>
        <p:nvPicPr>
          <p:cNvPr id="258" name="Picture 25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739900" y="88900"/>
            <a:ext cx="2616200" cy="2781300"/>
          </a:xfrm>
          <a:prstGeom prst="rect">
            <a:avLst/>
          </a:prstGeom>
          <a:noFill/>
        </p:spPr>
      </p:pic>
      <p:sp>
        <p:nvSpPr>
          <p:cNvPr id="259" name="Freeform 259"/>
          <p:cNvSpPr/>
          <p:nvPr/>
        </p:nvSpPr>
        <p:spPr>
          <a:xfrm>
            <a:off x="557783" y="1429512"/>
            <a:ext cx="1178052" cy="2819400"/>
          </a:xfrm>
          <a:custGeom>
            <a:avLst/>
            <a:gdLst/>
            <a:ahLst/>
            <a:cxnLst/>
            <a:rect l="0" t="0" r="0" b="0"/>
            <a:pathLst>
              <a:path w="1178052" h="2819400">
                <a:moveTo>
                  <a:pt x="0" y="196342"/>
                </a:moveTo>
                <a:cubicBezTo>
                  <a:pt x="0" y="87885"/>
                  <a:pt x="87910" y="0"/>
                  <a:pt x="196343" y="0"/>
                </a:cubicBezTo>
                <a:lnTo>
                  <a:pt x="981711" y="0"/>
                </a:lnTo>
                <a:cubicBezTo>
                  <a:pt x="1090168" y="0"/>
                  <a:pt x="1178052" y="87885"/>
                  <a:pt x="1178052" y="196342"/>
                </a:cubicBezTo>
                <a:lnTo>
                  <a:pt x="1178052" y="2623059"/>
                </a:lnTo>
                <a:cubicBezTo>
                  <a:pt x="1178052" y="2731516"/>
                  <a:pt x="1090168" y="2819400"/>
                  <a:pt x="981711" y="2819400"/>
                </a:cubicBezTo>
                <a:lnTo>
                  <a:pt x="196343" y="2819400"/>
                </a:lnTo>
                <a:cubicBezTo>
                  <a:pt x="87910" y="2819400"/>
                  <a:pt x="0" y="2731516"/>
                  <a:pt x="0" y="2623059"/>
                </a:cubicBezTo>
                <a:close/>
                <a:moveTo>
                  <a:pt x="4674363" y="5428488"/>
                </a:moveTo>
              </a:path>
            </a:pathLst>
          </a:custGeom>
          <a:solidFill>
            <a:srgbClr val="6A849E">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60" name="Freeform 260"/>
          <p:cNvSpPr/>
          <p:nvPr/>
        </p:nvSpPr>
        <p:spPr>
          <a:xfrm>
            <a:off x="557783" y="1429512"/>
            <a:ext cx="1178052" cy="2819400"/>
          </a:xfrm>
          <a:custGeom>
            <a:avLst/>
            <a:gdLst/>
            <a:ahLst/>
            <a:cxnLst/>
            <a:rect l="0" t="0" r="0" b="0"/>
            <a:pathLst>
              <a:path w="1178052" h="2819400">
                <a:moveTo>
                  <a:pt x="0" y="196342"/>
                </a:moveTo>
                <a:cubicBezTo>
                  <a:pt x="0" y="87885"/>
                  <a:pt x="87910" y="0"/>
                  <a:pt x="196343" y="0"/>
                </a:cubicBezTo>
                <a:lnTo>
                  <a:pt x="981711" y="0"/>
                </a:lnTo>
                <a:cubicBezTo>
                  <a:pt x="1090168" y="0"/>
                  <a:pt x="1178052" y="87885"/>
                  <a:pt x="1178052" y="196342"/>
                </a:cubicBezTo>
                <a:lnTo>
                  <a:pt x="1178052" y="2623059"/>
                </a:lnTo>
                <a:cubicBezTo>
                  <a:pt x="1178052" y="2731516"/>
                  <a:pt x="1090168" y="2819400"/>
                  <a:pt x="981711" y="2819400"/>
                </a:cubicBezTo>
                <a:lnTo>
                  <a:pt x="196343" y="2819400"/>
                </a:lnTo>
                <a:cubicBezTo>
                  <a:pt x="87910" y="2819400"/>
                  <a:pt x="0" y="2731516"/>
                  <a:pt x="0" y="2623059"/>
                </a:cubicBezTo>
                <a:close/>
                <a:moveTo>
                  <a:pt x="4674363" y="5428488"/>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61" name="Freeform 261"/>
          <p:cNvSpPr/>
          <p:nvPr/>
        </p:nvSpPr>
        <p:spPr>
          <a:xfrm>
            <a:off x="4410328" y="2972816"/>
            <a:ext cx="2938527" cy="2903919"/>
          </a:xfrm>
          <a:custGeom>
            <a:avLst/>
            <a:gdLst/>
            <a:ahLst/>
            <a:cxnLst/>
            <a:rect l="0" t="0" r="0" b="0"/>
            <a:pathLst>
              <a:path w="2938527" h="2903919">
                <a:moveTo>
                  <a:pt x="933324" y="2903919"/>
                </a:moveTo>
                <a:lnTo>
                  <a:pt x="837185" y="2443734"/>
                </a:lnTo>
                <a:cubicBezTo>
                  <a:pt x="218441" y="2114296"/>
                  <a:pt x="0" y="1373886"/>
                  <a:pt x="348997" y="790067"/>
                </a:cubicBezTo>
                <a:cubicBezTo>
                  <a:pt x="698119" y="206249"/>
                  <a:pt x="1482725" y="0"/>
                  <a:pt x="2101342" y="329438"/>
                </a:cubicBezTo>
                <a:cubicBezTo>
                  <a:pt x="2720087" y="658877"/>
                  <a:pt x="2938527" y="1399286"/>
                  <a:pt x="2589530" y="1983105"/>
                </a:cubicBezTo>
                <a:cubicBezTo>
                  <a:pt x="2331848" y="2414017"/>
                  <a:pt x="1822705" y="2654275"/>
                  <a:pt x="1302767" y="2590293"/>
                </a:cubicBezTo>
                <a:close/>
                <a:moveTo>
                  <a:pt x="-3429063" y="3885184"/>
                </a:moveTo>
              </a:path>
            </a:pathLst>
          </a:custGeom>
          <a:solidFill>
            <a:srgbClr val="F4B183">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62" name="Freeform 262"/>
          <p:cNvSpPr/>
          <p:nvPr/>
        </p:nvSpPr>
        <p:spPr>
          <a:xfrm>
            <a:off x="4410328" y="2972816"/>
            <a:ext cx="2938527" cy="2903919"/>
          </a:xfrm>
          <a:custGeom>
            <a:avLst/>
            <a:gdLst/>
            <a:ahLst/>
            <a:cxnLst/>
            <a:rect l="0" t="0" r="0" b="0"/>
            <a:pathLst>
              <a:path w="2938527" h="2903919">
                <a:moveTo>
                  <a:pt x="933324" y="2903919"/>
                </a:moveTo>
                <a:lnTo>
                  <a:pt x="837185" y="2443734"/>
                </a:lnTo>
                <a:cubicBezTo>
                  <a:pt x="218441" y="2114296"/>
                  <a:pt x="0" y="1373886"/>
                  <a:pt x="348997" y="790067"/>
                </a:cubicBezTo>
                <a:cubicBezTo>
                  <a:pt x="698119" y="206249"/>
                  <a:pt x="1482725" y="0"/>
                  <a:pt x="2101342" y="329438"/>
                </a:cubicBezTo>
                <a:cubicBezTo>
                  <a:pt x="2720087" y="658877"/>
                  <a:pt x="2938527" y="1399286"/>
                  <a:pt x="2589530" y="1983105"/>
                </a:cubicBezTo>
                <a:cubicBezTo>
                  <a:pt x="2331848" y="2414017"/>
                  <a:pt x="1822705" y="2654275"/>
                  <a:pt x="1302767" y="2590293"/>
                </a:cubicBezTo>
                <a:close/>
                <a:moveTo>
                  <a:pt x="-3429063" y="3885184"/>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63" name="Freeform 263"/>
          <p:cNvSpPr/>
          <p:nvPr/>
        </p:nvSpPr>
        <p:spPr>
          <a:xfrm>
            <a:off x="0" y="-50"/>
            <a:ext cx="12192000" cy="6857746"/>
          </a:xfrm>
          <a:custGeom>
            <a:avLst/>
            <a:gdLst/>
            <a:ahLst/>
            <a:cxnLst/>
            <a:rect l="0" t="0" r="0" b="0"/>
            <a:pathLst>
              <a:path w="12192000" h="6857746">
                <a:moveTo>
                  <a:pt x="0" y="6857746"/>
                </a:moveTo>
                <a:lnTo>
                  <a:pt x="12192000" y="6857746"/>
                </a:lnTo>
                <a:lnTo>
                  <a:pt x="12192000" y="0"/>
                </a:lnTo>
                <a:lnTo>
                  <a:pt x="0" y="0"/>
                </a:lnTo>
                <a:lnTo>
                  <a:pt x="0" y="6857746"/>
                </a:lnTo>
                <a:close/>
              </a:path>
            </a:pathLst>
          </a:custGeom>
          <a:noFill/>
          <a:ln w="24383"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64" name="Rectangle 264"/>
          <p:cNvSpPr/>
          <p:nvPr/>
        </p:nvSpPr>
        <p:spPr>
          <a:xfrm>
            <a:off x="5589396" y="1006348"/>
            <a:ext cx="2277541" cy="548640"/>
          </a:xfrm>
          <a:prstGeom prst="rect">
            <a:avLst/>
          </a:prstGeom>
        </p:spPr>
        <p:txBody>
          <a:bodyPr wrap="none" lIns="0" tIns="0" rIns="0" bIns="0">
            <a:spAutoFit/>
          </a:bodyPr>
          <a:lstStyle/>
          <a:p>
            <a:pPr marL="0"/>
            <a:r>
              <a:rPr lang="da-DK" sz="1800" b="0" i="0" spc="0" baseline="0" dirty="0">
                <a:solidFill>
                  <a:srgbClr val="000000"/>
                </a:solidFill>
                <a:latin typeface="Calibri"/>
              </a:rPr>
              <a:t>Uppdatera och repetera </a:t>
            </a:r>
          </a:p>
          <a:p>
            <a:pPr marL="478536">
              <a:lnSpc>
                <a:spcPts val="2160"/>
              </a:lnSpc>
            </a:pPr>
            <a:r>
              <a:rPr lang="da-DK" sz="1800" b="0" i="0" spc="0" baseline="0" dirty="0">
                <a:solidFill>
                  <a:srgbClr val="000000"/>
                </a:solidFill>
                <a:latin typeface="Calibri"/>
              </a:rPr>
              <a:t>egen kunskap</a:t>
            </a:r>
          </a:p>
        </p:txBody>
      </p:sp>
      <p:sp>
        <p:nvSpPr>
          <p:cNvPr id="265" name="Rectangle 265"/>
          <p:cNvSpPr/>
          <p:nvPr/>
        </p:nvSpPr>
        <p:spPr>
          <a:xfrm>
            <a:off x="8721597" y="873126"/>
            <a:ext cx="1109971" cy="823214"/>
          </a:xfrm>
          <a:prstGeom prst="rect">
            <a:avLst/>
          </a:prstGeom>
        </p:spPr>
        <p:txBody>
          <a:bodyPr wrap="none" lIns="0" tIns="0" rIns="0" bIns="0">
            <a:spAutoFit/>
          </a:bodyPr>
          <a:lstStyle/>
          <a:p>
            <a:pPr marL="0"/>
            <a:r>
              <a:rPr lang="da-DK" sz="1800" b="0" i="0" spc="0" baseline="0" dirty="0">
                <a:solidFill>
                  <a:srgbClr val="000000"/>
                </a:solidFill>
                <a:latin typeface="Calibri"/>
              </a:rPr>
              <a:t>Checklista  -</a:t>
            </a:r>
          </a:p>
          <a:p>
            <a:pPr marL="48768">
              <a:lnSpc>
                <a:spcPts val="2160"/>
              </a:lnSpc>
            </a:pPr>
            <a:r>
              <a:rPr lang="da-DK" sz="1802" b="0" i="0" spc="0" baseline="0" dirty="0">
                <a:solidFill>
                  <a:srgbClr val="000000"/>
                </a:solidFill>
                <a:latin typeface="Calibri"/>
              </a:rPr>
              <a:t>har jag fått </a:t>
            </a:r>
          </a:p>
          <a:p>
            <a:pPr marL="120395">
              <a:lnSpc>
                <a:spcPts val="2161"/>
              </a:lnSpc>
            </a:pPr>
            <a:r>
              <a:rPr lang="da-DK" sz="1800" b="0" i="0" spc="0" baseline="0" dirty="0">
                <a:solidFill>
                  <a:srgbClr val="000000"/>
                </a:solidFill>
                <a:latin typeface="Calibri"/>
              </a:rPr>
              <a:t>med allt?</a:t>
            </a:r>
          </a:p>
        </p:txBody>
      </p:sp>
      <p:sp>
        <p:nvSpPr>
          <p:cNvPr id="266" name="Rectangle 266"/>
          <p:cNvSpPr/>
          <p:nvPr/>
        </p:nvSpPr>
        <p:spPr>
          <a:xfrm>
            <a:off x="3239770" y="2536698"/>
            <a:ext cx="1935327" cy="822960"/>
          </a:xfrm>
          <a:prstGeom prst="rect">
            <a:avLst/>
          </a:prstGeom>
        </p:spPr>
        <p:txBody>
          <a:bodyPr wrap="none" lIns="0" tIns="0" rIns="0" bIns="0">
            <a:spAutoFit/>
          </a:bodyPr>
          <a:lstStyle/>
          <a:p>
            <a:pPr marL="0"/>
            <a:r>
              <a:rPr lang="da-DK" sz="1800" b="0" i="0" spc="0" baseline="0" dirty="0">
                <a:solidFill>
                  <a:srgbClr val="000000"/>
                </a:solidFill>
                <a:latin typeface="Calibri"/>
              </a:rPr>
              <a:t>Hitta information till </a:t>
            </a:r>
          </a:p>
          <a:p>
            <a:pPr marL="109727">
              <a:lnSpc>
                <a:spcPts val="2160"/>
              </a:lnSpc>
            </a:pPr>
            <a:r>
              <a:rPr lang="da-DK" sz="1800" b="0" i="0" spc="0" baseline="0" dirty="0">
                <a:solidFill>
                  <a:srgbClr val="000000"/>
                </a:solidFill>
                <a:latin typeface="Calibri"/>
              </a:rPr>
              <a:t>enskilda individer, </a:t>
            </a:r>
          </a:p>
          <a:p>
            <a:pPr marL="420623">
              <a:lnSpc>
                <a:spcPts val="2160"/>
              </a:lnSpc>
            </a:pPr>
            <a:r>
              <a:rPr lang="da-DK" sz="1800" b="0" i="0" spc="0" baseline="0" dirty="0">
                <a:solidFill>
                  <a:srgbClr val="000000"/>
                </a:solidFill>
                <a:latin typeface="Calibri"/>
              </a:rPr>
              <a:t>närstående</a:t>
            </a:r>
          </a:p>
        </p:txBody>
      </p:sp>
      <p:sp>
        <p:nvSpPr>
          <p:cNvPr id="267" name="Rectangle 267"/>
          <p:cNvSpPr/>
          <p:nvPr/>
        </p:nvSpPr>
        <p:spPr>
          <a:xfrm>
            <a:off x="10130028" y="2503171"/>
            <a:ext cx="1250441" cy="823214"/>
          </a:xfrm>
          <a:prstGeom prst="rect">
            <a:avLst/>
          </a:prstGeom>
        </p:spPr>
        <p:txBody>
          <a:bodyPr wrap="none" lIns="0" tIns="0" rIns="0" bIns="0">
            <a:spAutoFit/>
          </a:bodyPr>
          <a:lstStyle/>
          <a:p>
            <a:pPr marL="0"/>
            <a:r>
              <a:rPr lang="da-DK" sz="1800" b="0" i="0" spc="0" baseline="0" dirty="0">
                <a:solidFill>
                  <a:srgbClr val="000000"/>
                </a:solidFill>
                <a:latin typeface="Calibri"/>
              </a:rPr>
              <a:t>Förstå annan </a:t>
            </a:r>
          </a:p>
          <a:p>
            <a:pPr marL="54864">
              <a:lnSpc>
                <a:spcPts val="2160"/>
              </a:lnSpc>
            </a:pPr>
            <a:r>
              <a:rPr lang="da-DK" sz="1802" b="0" i="0" spc="0" baseline="0" dirty="0">
                <a:solidFill>
                  <a:srgbClr val="000000"/>
                </a:solidFill>
                <a:latin typeface="Calibri"/>
              </a:rPr>
              <a:t>huvudmans </a:t>
            </a:r>
          </a:p>
          <a:p>
            <a:pPr marL="295655">
              <a:lnSpc>
                <a:spcPts val="2161"/>
              </a:lnSpc>
            </a:pPr>
            <a:r>
              <a:rPr lang="da-DK" sz="1800" b="0" i="0" spc="0" baseline="0" dirty="0">
                <a:solidFill>
                  <a:srgbClr val="000000"/>
                </a:solidFill>
                <a:latin typeface="Calibri"/>
              </a:rPr>
              <a:t>ansvar</a:t>
            </a:r>
          </a:p>
        </p:txBody>
      </p:sp>
      <p:sp>
        <p:nvSpPr>
          <p:cNvPr id="268" name="Rectangle 268"/>
          <p:cNvSpPr/>
          <p:nvPr/>
        </p:nvSpPr>
        <p:spPr>
          <a:xfrm>
            <a:off x="7243571" y="2867407"/>
            <a:ext cx="888339" cy="548640"/>
          </a:xfrm>
          <a:prstGeom prst="rect">
            <a:avLst/>
          </a:prstGeom>
        </p:spPr>
        <p:txBody>
          <a:bodyPr wrap="none" lIns="0" tIns="0" rIns="0" bIns="0">
            <a:spAutoFit/>
          </a:bodyPr>
          <a:lstStyle/>
          <a:p>
            <a:pPr marL="0"/>
            <a:r>
              <a:rPr lang="da-DK" sz="1800" b="0" i="0" spc="0" baseline="0" dirty="0">
                <a:solidFill>
                  <a:srgbClr val="000000"/>
                </a:solidFill>
                <a:latin typeface="Calibri"/>
              </a:rPr>
              <a:t>Hitta rätt </a:t>
            </a:r>
          </a:p>
          <a:p>
            <a:pPr marL="30480">
              <a:lnSpc>
                <a:spcPts val="2160"/>
              </a:lnSpc>
            </a:pPr>
            <a:r>
              <a:rPr lang="da-DK" sz="1800" b="0" i="0" spc="0" baseline="0" dirty="0">
                <a:solidFill>
                  <a:srgbClr val="000000"/>
                </a:solidFill>
                <a:latin typeface="Calibri"/>
              </a:rPr>
              <a:t>begrepp</a:t>
            </a:r>
          </a:p>
        </p:txBody>
      </p:sp>
      <p:sp>
        <p:nvSpPr>
          <p:cNvPr id="269" name="Rectangle 269"/>
          <p:cNvSpPr/>
          <p:nvPr/>
        </p:nvSpPr>
        <p:spPr>
          <a:xfrm>
            <a:off x="2555748" y="906653"/>
            <a:ext cx="1041957" cy="822960"/>
          </a:xfrm>
          <a:prstGeom prst="rect">
            <a:avLst/>
          </a:prstGeom>
        </p:spPr>
        <p:txBody>
          <a:bodyPr wrap="none" lIns="0" tIns="0" rIns="0" bIns="0">
            <a:spAutoFit/>
          </a:bodyPr>
          <a:lstStyle/>
          <a:p>
            <a:pPr marL="126491"/>
            <a:r>
              <a:rPr lang="da-DK" sz="1800" b="0" i="0" spc="0" baseline="0" dirty="0">
                <a:solidFill>
                  <a:srgbClr val="000000"/>
                </a:solidFill>
                <a:latin typeface="Calibri"/>
              </a:rPr>
              <a:t>Stöd för </a:t>
            </a:r>
          </a:p>
          <a:p>
            <a:pPr marL="0">
              <a:lnSpc>
                <a:spcPts val="2160"/>
              </a:lnSpc>
            </a:pPr>
            <a:r>
              <a:rPr lang="da-DK" sz="1800" b="0" i="0" spc="0" baseline="0" dirty="0">
                <a:solidFill>
                  <a:srgbClr val="000000"/>
                </a:solidFill>
                <a:latin typeface="Calibri"/>
              </a:rPr>
              <a:t>nyutbildad </a:t>
            </a:r>
          </a:p>
          <a:p>
            <a:pPr marL="94487">
              <a:lnSpc>
                <a:spcPts val="2160"/>
              </a:lnSpc>
            </a:pPr>
            <a:r>
              <a:rPr lang="da-DK" sz="1800" b="0" i="0" spc="0" baseline="0" dirty="0">
                <a:solidFill>
                  <a:srgbClr val="000000"/>
                </a:solidFill>
                <a:latin typeface="Calibri"/>
              </a:rPr>
              <a:t>personal</a:t>
            </a:r>
          </a:p>
        </p:txBody>
      </p:sp>
      <p:sp>
        <p:nvSpPr>
          <p:cNvPr id="270" name="Rectangle 270"/>
          <p:cNvSpPr/>
          <p:nvPr/>
        </p:nvSpPr>
        <p:spPr>
          <a:xfrm>
            <a:off x="717804" y="2286509"/>
            <a:ext cx="891945" cy="1097533"/>
          </a:xfrm>
          <a:prstGeom prst="rect">
            <a:avLst/>
          </a:prstGeom>
        </p:spPr>
        <p:txBody>
          <a:bodyPr wrap="none" lIns="0" tIns="0" rIns="0" bIns="0">
            <a:spAutoFit/>
          </a:bodyPr>
          <a:lstStyle/>
          <a:p>
            <a:pPr marL="16763"/>
            <a:r>
              <a:rPr lang="da-DK" sz="1800" b="0" i="0" spc="0" baseline="0" dirty="0">
                <a:solidFill>
                  <a:srgbClr val="FFFFFF"/>
                </a:solidFill>
                <a:latin typeface="Calibri"/>
              </a:rPr>
              <a:t>TIPS </a:t>
            </a:r>
            <a:r>
              <a:rPr lang="da-DK" sz="1800" b="0" i="0" spc="408" baseline="0" dirty="0">
                <a:solidFill>
                  <a:srgbClr val="FFFFFF"/>
                </a:solidFill>
                <a:latin typeface="Calibri"/>
              </a:rPr>
              <a:t>-</a:t>
            </a:r>
            <a:r>
              <a:rPr lang="da-DK" sz="1800" b="0" i="0" spc="0" baseline="0" dirty="0">
                <a:solidFill>
                  <a:srgbClr val="FFFFFF"/>
                </a:solidFill>
                <a:latin typeface="Calibri"/>
              </a:rPr>
              <a:t>att </a:t>
            </a:r>
          </a:p>
          <a:p>
            <a:pPr marL="35051">
              <a:lnSpc>
                <a:spcPts val="2159"/>
              </a:lnSpc>
            </a:pPr>
            <a:r>
              <a:rPr lang="da-DK" sz="1800" b="0" i="0" spc="0" baseline="0" dirty="0">
                <a:solidFill>
                  <a:srgbClr val="FFFFFF"/>
                </a:solidFill>
                <a:latin typeface="Calibri"/>
              </a:rPr>
              <a:t>använda </a:t>
            </a:r>
          </a:p>
          <a:p>
            <a:pPr marL="224028">
              <a:lnSpc>
                <a:spcPts val="2160"/>
              </a:lnSpc>
            </a:pPr>
            <a:r>
              <a:rPr lang="da-DK" sz="1802" b="0" i="0" spc="0" baseline="0" dirty="0">
                <a:solidFill>
                  <a:srgbClr val="FFFFFF"/>
                </a:solidFill>
                <a:latin typeface="Calibri"/>
              </a:rPr>
              <a:t>VIP i </a:t>
            </a:r>
          </a:p>
          <a:p>
            <a:pPr marL="0">
              <a:lnSpc>
                <a:spcPts val="2161"/>
              </a:lnSpc>
            </a:pPr>
            <a:r>
              <a:rPr lang="da-DK" sz="1800" b="0" i="0" spc="0" baseline="0" dirty="0">
                <a:solidFill>
                  <a:srgbClr val="FFFFFF"/>
                </a:solidFill>
                <a:latin typeface="Calibri"/>
              </a:rPr>
              <a:t>vardagen</a:t>
            </a:r>
          </a:p>
        </p:txBody>
      </p:sp>
      <p:sp>
        <p:nvSpPr>
          <p:cNvPr id="271" name="Rectangle 271"/>
          <p:cNvSpPr/>
          <p:nvPr/>
        </p:nvSpPr>
        <p:spPr>
          <a:xfrm>
            <a:off x="5070094" y="3670554"/>
            <a:ext cx="1671980" cy="1097534"/>
          </a:xfrm>
          <a:prstGeom prst="rect">
            <a:avLst/>
          </a:prstGeom>
        </p:spPr>
        <p:txBody>
          <a:bodyPr wrap="none" lIns="0" tIns="0" rIns="0" bIns="0">
            <a:spAutoFit/>
          </a:bodyPr>
          <a:lstStyle/>
          <a:p>
            <a:pPr marL="0"/>
            <a:r>
              <a:rPr lang="da-DK" sz="1800" b="0" i="0" spc="0" baseline="0" dirty="0">
                <a:solidFill>
                  <a:srgbClr val="000000"/>
                </a:solidFill>
                <a:latin typeface="Calibri"/>
              </a:rPr>
              <a:t>Bra material inför </a:t>
            </a:r>
          </a:p>
          <a:p>
            <a:pPr marL="252984">
              <a:lnSpc>
                <a:spcPts val="2160"/>
              </a:lnSpc>
            </a:pPr>
            <a:r>
              <a:rPr lang="da-DK" sz="1800" b="0" i="0" spc="0" baseline="0" dirty="0">
                <a:solidFill>
                  <a:srgbClr val="000000"/>
                </a:solidFill>
                <a:latin typeface="Calibri"/>
              </a:rPr>
              <a:t>SIP för både </a:t>
            </a:r>
          </a:p>
          <a:p>
            <a:pPr marL="448055">
              <a:lnSpc>
                <a:spcPts val="2160"/>
              </a:lnSpc>
            </a:pPr>
            <a:r>
              <a:rPr lang="da-DK" sz="1802" b="0" i="0" spc="0" baseline="0" dirty="0">
                <a:solidFill>
                  <a:srgbClr val="000000"/>
                </a:solidFill>
                <a:latin typeface="Calibri"/>
              </a:rPr>
              <a:t>patient, </a:t>
            </a:r>
          </a:p>
          <a:p>
            <a:pPr marL="92964">
              <a:lnSpc>
                <a:spcPts val="2161"/>
              </a:lnSpc>
            </a:pPr>
            <a:r>
              <a:rPr lang="da-DK" sz="1800" b="0" i="0" spc="0" baseline="0" dirty="0">
                <a:solidFill>
                  <a:srgbClr val="000000"/>
                </a:solidFill>
                <a:latin typeface="Calibri"/>
              </a:rPr>
              <a:t>närstående och </a:t>
            </a:r>
          </a:p>
        </p:txBody>
      </p:sp>
      <p:sp>
        <p:nvSpPr>
          <p:cNvPr id="272" name="Rectangle 272"/>
          <p:cNvSpPr/>
          <p:nvPr/>
        </p:nvSpPr>
        <p:spPr>
          <a:xfrm>
            <a:off x="5088382" y="4768088"/>
            <a:ext cx="1582597" cy="274320"/>
          </a:xfrm>
          <a:prstGeom prst="rect">
            <a:avLst/>
          </a:prstGeom>
        </p:spPr>
        <p:txBody>
          <a:bodyPr wrap="none" lIns="0" tIns="0" rIns="0" bIns="0">
            <a:spAutoFit/>
          </a:bodyPr>
          <a:lstStyle/>
          <a:p>
            <a:pPr marL="0"/>
            <a:r>
              <a:rPr lang="da-DK" sz="1800" b="0" i="0" spc="0" baseline="0" dirty="0">
                <a:solidFill>
                  <a:srgbClr val="000000"/>
                </a:solidFill>
                <a:latin typeface="Calibri"/>
              </a:rPr>
              <a:t>de professionella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EF8B1-F38E-854F-C58B-329FC565ED34}"/>
              </a:ext>
            </a:extLst>
          </p:cNvPr>
          <p:cNvSpPr>
            <a:spLocks noGrp="1"/>
          </p:cNvSpPr>
          <p:nvPr>
            <p:ph type="title"/>
          </p:nvPr>
        </p:nvSpPr>
        <p:spPr/>
        <p:txBody>
          <a:bodyPr/>
          <a:lstStyle/>
          <a:p>
            <a:r>
              <a:rPr lang="sv-SE">
                <a:solidFill>
                  <a:srgbClr val="74350A"/>
                </a:solidFill>
                <a:latin typeface="Arial" panose="020B0604020202020204" pitchFamily="34" charset="0"/>
                <a:cs typeface="Arial" panose="020B0604020202020204" pitchFamily="34" charset="0"/>
              </a:rPr>
              <a:t>Sammanfattning </a:t>
            </a:r>
          </a:p>
        </p:txBody>
      </p:sp>
      <p:sp>
        <p:nvSpPr>
          <p:cNvPr id="3" name="Platshållare för innehåll 2">
            <a:extLst>
              <a:ext uri="{FF2B5EF4-FFF2-40B4-BE49-F238E27FC236}">
                <a16:creationId xmlns:a16="http://schemas.microsoft.com/office/drawing/2014/main" id="{EF224BA8-3038-2C76-9ABA-52CDA818CF6E}"/>
              </a:ext>
            </a:extLst>
          </p:cNvPr>
          <p:cNvSpPr>
            <a:spLocks noGrp="1"/>
          </p:cNvSpPr>
          <p:nvPr>
            <p:ph idx="1"/>
          </p:nvPr>
        </p:nvSpPr>
        <p:spPr>
          <a:xfrm>
            <a:off x="838200" y="2151090"/>
            <a:ext cx="6755969" cy="3943804"/>
          </a:xfrm>
        </p:spPr>
        <p:txBody>
          <a:bodyPr vert="horz" lIns="91440" tIns="45720" rIns="91440" bIns="45720" rtlCol="0" anchor="t">
            <a:normAutofit/>
          </a:bodyPr>
          <a:lstStyle/>
          <a:p>
            <a:r>
              <a:rPr lang="sv-SE">
                <a:latin typeface="Arial" panose="020B0604020202020204" pitchFamily="34" charset="0"/>
                <a:cs typeface="Arial" panose="020B0604020202020204" pitchFamily="34" charset="0"/>
              </a:rPr>
              <a:t>VIP är tillgängligt för alla</a:t>
            </a:r>
          </a:p>
          <a:p>
            <a:r>
              <a:rPr lang="sv-SE">
                <a:latin typeface="Arial" panose="020B0604020202020204" pitchFamily="34" charset="0"/>
                <a:cs typeface="Arial" panose="020B0604020202020204" pitchFamily="34" charset="0"/>
              </a:rPr>
              <a:t>Ständigt uppdaterad kunskap</a:t>
            </a:r>
          </a:p>
          <a:p>
            <a:r>
              <a:rPr lang="sv-SE">
                <a:latin typeface="Arial" panose="020B0604020202020204" pitchFamily="34" charset="0"/>
                <a:cs typeface="Arial" panose="020B0604020202020204" pitchFamily="34" charset="0"/>
              </a:rPr>
              <a:t>Användarvänligt - du kan enkelt filtrera och anpassa innehållet</a:t>
            </a:r>
          </a:p>
          <a:p>
            <a:endParaRPr lang="sv-SE"/>
          </a:p>
        </p:txBody>
      </p:sp>
      <p:pic>
        <p:nvPicPr>
          <p:cNvPr id="4" name="Bild 3" descr="Office Worker-hona med hel fyllning">
            <a:extLst>
              <a:ext uri="{FF2B5EF4-FFF2-40B4-BE49-F238E27FC236}">
                <a16:creationId xmlns:a16="http://schemas.microsoft.com/office/drawing/2014/main" id="{11B8C6F7-50CA-F098-6C59-6517D9F35A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4169" y="2081013"/>
            <a:ext cx="2705491" cy="2705491"/>
          </a:xfrm>
          <a:prstGeom prst="rect">
            <a:avLst/>
          </a:prstGeom>
        </p:spPr>
      </p:pic>
      <p:pic>
        <p:nvPicPr>
          <p:cNvPr id="9" name="Bild 8" descr="Kommentar viktig kontur">
            <a:extLst>
              <a:ext uri="{FF2B5EF4-FFF2-40B4-BE49-F238E27FC236}">
                <a16:creationId xmlns:a16="http://schemas.microsoft.com/office/drawing/2014/main" id="{64C61D1E-A197-F47A-D2AC-D1B4FE46DA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9492" y="252788"/>
            <a:ext cx="2397422" cy="2397422"/>
          </a:xfrm>
          <a:prstGeom prst="rect">
            <a:avLst/>
          </a:prstGeom>
        </p:spPr>
      </p:pic>
    </p:spTree>
    <p:custDataLst>
      <p:tags r:id="rId1"/>
    </p:custDataLst>
    <p:extLst>
      <p:ext uri="{BB962C8B-B14F-4D97-AF65-F5344CB8AC3E}">
        <p14:creationId xmlns:p14="http://schemas.microsoft.com/office/powerpoint/2010/main" val="1751986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627EE536-7C8E-4804-9645-5A7C9937D8B4}"/>
              </a:ext>
            </a:extLst>
          </p:cNvPr>
          <p:cNvSpPr txBox="1">
            <a:spLocks/>
          </p:cNvSpPr>
          <p:nvPr/>
        </p:nvSpPr>
        <p:spPr>
          <a:xfrm>
            <a:off x="8426936" y="93252"/>
            <a:ext cx="3765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3000" dirty="0">
              <a:solidFill>
                <a:srgbClr val="74350A"/>
              </a:solidFill>
            </a:endParaRPr>
          </a:p>
        </p:txBody>
      </p:sp>
      <p:pic>
        <p:nvPicPr>
          <p:cNvPr id="16" name="Picture 2">
            <a:extLst>
              <a:ext uri="{FF2B5EF4-FFF2-40B4-BE49-F238E27FC236}">
                <a16:creationId xmlns:a16="http://schemas.microsoft.com/office/drawing/2014/main" id="{2F0E5B13-C990-47C6-9BDB-4D130BE57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202" t="6656" r="47380" b="72517"/>
          <a:stretch>
            <a:fillRect/>
          </a:stretch>
        </p:blipFill>
        <p:spPr bwMode="auto">
          <a:xfrm>
            <a:off x="0" y="0"/>
            <a:ext cx="2175155" cy="21062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a:hlinkClick r:id="rId4"/>
            <a:extLst>
              <a:ext uri="{FF2B5EF4-FFF2-40B4-BE49-F238E27FC236}">
                <a16:creationId xmlns:a16="http://schemas.microsoft.com/office/drawing/2014/main" id="{FF55545A-D308-4B16-BB3B-563A669599D8}"/>
              </a:ext>
            </a:extLst>
          </p:cNvPr>
          <p:cNvSpPr txBox="1"/>
          <p:nvPr/>
        </p:nvSpPr>
        <p:spPr>
          <a:xfrm>
            <a:off x="2743200" y="2638283"/>
            <a:ext cx="8563415" cy="2308324"/>
          </a:xfrm>
          <a:prstGeom prst="rect">
            <a:avLst/>
          </a:prstGeom>
          <a:noFill/>
        </p:spPr>
        <p:txBody>
          <a:bodyPr wrap="square" lIns="91440" tIns="45720" rIns="91440" bIns="45720" anchor="t">
            <a:spAutoFit/>
          </a:bodyPr>
          <a:lstStyle/>
          <a:p>
            <a:pPr marL="0" indent="0">
              <a:buNone/>
            </a:pPr>
            <a:r>
              <a:rPr lang="sv-SE" sz="3600" dirty="0">
                <a:solidFill>
                  <a:srgbClr val="74350A"/>
                </a:solidFill>
                <a:latin typeface="Arial" panose="020B0604020202020204" pitchFamily="34" charset="0"/>
                <a:cs typeface="Arial" panose="020B0604020202020204" pitchFamily="34" charset="0"/>
                <a:hlinkClick r:id="rId4"/>
              </a:rPr>
              <a:t>https://www.vardochinsats.se/</a:t>
            </a:r>
            <a:endParaRPr lang="sv-SE" sz="3600" dirty="0">
              <a:solidFill>
                <a:srgbClr val="74350A"/>
              </a:solidFill>
              <a:latin typeface="Arial" panose="020B0604020202020204" pitchFamily="34" charset="0"/>
              <a:cs typeface="Arial" panose="020B0604020202020204" pitchFamily="34" charset="0"/>
            </a:endParaRPr>
          </a:p>
          <a:p>
            <a:pPr marL="0" indent="0">
              <a:buNone/>
            </a:pPr>
            <a:r>
              <a:rPr lang="sv-SE" sz="3600" dirty="0">
                <a:solidFill>
                  <a:srgbClr val="74350A"/>
                </a:solidFill>
                <a:latin typeface="Arial" panose="020B0604020202020204" pitchFamily="34" charset="0"/>
                <a:cs typeface="Arial" panose="020B0604020202020204" pitchFamily="34" charset="0"/>
                <a:hlinkClick r:id="rId5"/>
              </a:rPr>
              <a:t>www.lanseringvipsydostra.se</a:t>
            </a:r>
            <a:r>
              <a:rPr lang="sv-SE" sz="3600" dirty="0">
                <a:solidFill>
                  <a:srgbClr val="74350A"/>
                </a:solidFill>
                <a:latin typeface="Arial" panose="020B0604020202020204" pitchFamily="34" charset="0"/>
                <a:cs typeface="Arial" panose="020B0604020202020204" pitchFamily="34" charset="0"/>
              </a:rPr>
              <a:t> </a:t>
            </a:r>
          </a:p>
          <a:p>
            <a:r>
              <a:rPr lang="sv-SE" sz="3600" dirty="0">
                <a:solidFill>
                  <a:srgbClr val="74350A"/>
                </a:solidFill>
                <a:ea typeface="+mn-lt"/>
                <a:cs typeface="+mn-lt"/>
                <a:hlinkClick r:id="rId6"/>
              </a:rPr>
              <a:t>Vård- och insatsprogram psykisk hälsa - Vårdgivare Region Kalmar län</a:t>
            </a:r>
            <a:endParaRPr lang="sv-SE"/>
          </a:p>
        </p:txBody>
      </p:sp>
    </p:spTree>
    <p:extLst>
      <p:ext uri="{BB962C8B-B14F-4D97-AF65-F5344CB8AC3E}">
        <p14:creationId xmlns:p14="http://schemas.microsoft.com/office/powerpoint/2010/main" val="407988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627EE536-7C8E-4804-9645-5A7C9937D8B4}"/>
              </a:ext>
            </a:extLst>
          </p:cNvPr>
          <p:cNvSpPr txBox="1">
            <a:spLocks/>
          </p:cNvSpPr>
          <p:nvPr/>
        </p:nvSpPr>
        <p:spPr>
          <a:xfrm>
            <a:off x="8426936" y="93252"/>
            <a:ext cx="3765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3000" dirty="0">
              <a:solidFill>
                <a:srgbClr val="74350A"/>
              </a:solidFill>
            </a:endParaRPr>
          </a:p>
        </p:txBody>
      </p:sp>
      <p:pic>
        <p:nvPicPr>
          <p:cNvPr id="16" name="Picture 2">
            <a:extLst>
              <a:ext uri="{FF2B5EF4-FFF2-40B4-BE49-F238E27FC236}">
                <a16:creationId xmlns:a16="http://schemas.microsoft.com/office/drawing/2014/main" id="{2F0E5B13-C990-47C6-9BDB-4D130BE57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202" t="6656" r="47380" b="72517"/>
          <a:stretch>
            <a:fillRect/>
          </a:stretch>
        </p:blipFill>
        <p:spPr bwMode="auto">
          <a:xfrm>
            <a:off x="1" y="0"/>
            <a:ext cx="1583730" cy="15335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9E765C35-08B8-458B-A5AF-F15A9520E5C3}"/>
              </a:ext>
            </a:extLst>
          </p:cNvPr>
          <p:cNvSpPr txBox="1"/>
          <p:nvPr/>
        </p:nvSpPr>
        <p:spPr>
          <a:xfrm>
            <a:off x="1640881" y="2469551"/>
            <a:ext cx="4873130" cy="3477875"/>
          </a:xfrm>
          <a:prstGeom prst="rect">
            <a:avLst/>
          </a:prstGeom>
          <a:noFill/>
        </p:spPr>
        <p:txBody>
          <a:bodyPr wrap="square" lIns="91440" tIns="45720" rIns="91440" bIns="45720" anchor="t">
            <a:spAutoFit/>
          </a:bodyPr>
          <a:lstStyle/>
          <a:p>
            <a:r>
              <a:rPr lang="sv-SE" sz="2000" b="0" i="0" dirty="0">
                <a:solidFill>
                  <a:srgbClr val="2C2A29"/>
                </a:solidFill>
                <a:effectLst/>
                <a:latin typeface="Arial" panose="020B0604020202020204" pitchFamily="34" charset="0"/>
                <a:cs typeface="Arial" panose="020B0604020202020204" pitchFamily="34" charset="0"/>
              </a:rPr>
              <a:t>Maria Minich Karlsson</a:t>
            </a:r>
          </a:p>
          <a:p>
            <a:r>
              <a:rPr lang="sv-SE" sz="2000" dirty="0">
                <a:solidFill>
                  <a:srgbClr val="2C2A29"/>
                </a:solidFill>
                <a:latin typeface="Arial" panose="020B0604020202020204" pitchFamily="34" charset="0"/>
                <a:cs typeface="Arial" panose="020B0604020202020204" pitchFamily="34" charset="0"/>
              </a:rPr>
              <a:t>Utvecklingsledare Psykisk hälsa </a:t>
            </a:r>
          </a:p>
          <a:p>
            <a:r>
              <a:rPr lang="sv-SE" sz="2000" b="0" i="0" dirty="0">
                <a:solidFill>
                  <a:srgbClr val="2C2A29"/>
                </a:solidFill>
                <a:effectLst/>
                <a:latin typeface="Arial" panose="020B0604020202020204" pitchFamily="34" charset="0"/>
                <a:cs typeface="Arial" panose="020B0604020202020204" pitchFamily="34" charset="0"/>
              </a:rPr>
              <a:t>tfn: 0480-832 33</a:t>
            </a:r>
          </a:p>
          <a:p>
            <a:r>
              <a:rPr lang="sv-SE" sz="2000" dirty="0">
                <a:solidFill>
                  <a:srgbClr val="2C2A29"/>
                </a:solidFill>
                <a:latin typeface="Arial"/>
                <a:cs typeface="Arial"/>
                <a:hlinkClick r:id="rId4"/>
              </a:rPr>
              <a:t>Maria.minich.karlsson@regionkalmar.se</a:t>
            </a:r>
            <a:endParaRPr lang="sv-SE" sz="2000" dirty="0">
              <a:solidFill>
                <a:srgbClr val="000000"/>
              </a:solidFill>
              <a:latin typeface="Arial" panose="020B0604020202020204" pitchFamily="34" charset="0"/>
              <a:cs typeface="Arial" panose="020B0604020202020204" pitchFamily="34" charset="0"/>
            </a:endParaRPr>
          </a:p>
          <a:p>
            <a:endParaRPr lang="sv-SE" sz="2000" dirty="0">
              <a:solidFill>
                <a:srgbClr val="2C2A29"/>
              </a:solidFill>
              <a:latin typeface="Arial" panose="020B0604020202020204" pitchFamily="34" charset="0"/>
              <a:cs typeface="Arial" panose="020B0604020202020204" pitchFamily="34" charset="0"/>
            </a:endParaRPr>
          </a:p>
          <a:p>
            <a:endParaRPr lang="sv-SE" sz="2000" dirty="0">
              <a:solidFill>
                <a:srgbClr val="2C2A29"/>
              </a:solidFill>
              <a:latin typeface="Arial" panose="020B0604020202020204" pitchFamily="34" charset="0"/>
              <a:cs typeface="Arial" panose="020B0604020202020204" pitchFamily="34" charset="0"/>
            </a:endParaRPr>
          </a:p>
          <a:p>
            <a:r>
              <a:rPr lang="sv-SE" sz="2000" dirty="0">
                <a:solidFill>
                  <a:srgbClr val="2C2A29"/>
                </a:solidFill>
                <a:latin typeface="Arial"/>
                <a:cs typeface="Arial"/>
              </a:rPr>
              <a:t>Sofia Ludvigsson</a:t>
            </a:r>
          </a:p>
          <a:p>
            <a:r>
              <a:rPr lang="sv-SE" sz="2000" dirty="0">
                <a:solidFill>
                  <a:srgbClr val="2C2A29"/>
                </a:solidFill>
                <a:latin typeface="Arial"/>
                <a:cs typeface="Arial"/>
              </a:rPr>
              <a:t>Utvecklingsledare Psykisk hälsa</a:t>
            </a:r>
          </a:p>
          <a:p>
            <a:r>
              <a:rPr lang="sv-SE" sz="2000" dirty="0">
                <a:solidFill>
                  <a:srgbClr val="2C2A29"/>
                </a:solidFill>
                <a:latin typeface="Arial"/>
                <a:cs typeface="Arial"/>
              </a:rPr>
              <a:t>tfn: 010-357 06 77</a:t>
            </a:r>
          </a:p>
          <a:p>
            <a:r>
              <a:rPr lang="sv-SE" sz="2000" dirty="0">
                <a:solidFill>
                  <a:srgbClr val="2C2A29"/>
                </a:solidFill>
                <a:latin typeface="Arial"/>
                <a:cs typeface="Arial"/>
                <a:hlinkClick r:id="rId5"/>
              </a:rPr>
              <a:t>sofia.ludvigsson@kfkl.se</a:t>
            </a:r>
          </a:p>
          <a:p>
            <a:endParaRPr lang="sv-SE"/>
          </a:p>
        </p:txBody>
      </p:sp>
      <p:sp>
        <p:nvSpPr>
          <p:cNvPr id="13" name="textruta 12">
            <a:extLst>
              <a:ext uri="{FF2B5EF4-FFF2-40B4-BE49-F238E27FC236}">
                <a16:creationId xmlns:a16="http://schemas.microsoft.com/office/drawing/2014/main" id="{FF55545A-D308-4B16-BB3B-563A669599D8}"/>
              </a:ext>
            </a:extLst>
          </p:cNvPr>
          <p:cNvSpPr txBox="1"/>
          <p:nvPr/>
        </p:nvSpPr>
        <p:spPr>
          <a:xfrm>
            <a:off x="1640881" y="1319874"/>
            <a:ext cx="8334375" cy="584775"/>
          </a:xfrm>
          <a:prstGeom prst="rect">
            <a:avLst/>
          </a:prstGeom>
          <a:noFill/>
        </p:spPr>
        <p:txBody>
          <a:bodyPr wrap="square">
            <a:spAutoFit/>
          </a:bodyPr>
          <a:lstStyle/>
          <a:p>
            <a:pPr marL="0" indent="0">
              <a:buNone/>
            </a:pPr>
            <a:r>
              <a:rPr lang="sv-SE" sz="3200" dirty="0">
                <a:solidFill>
                  <a:srgbClr val="74350A"/>
                </a:solidFill>
                <a:latin typeface="Arial" panose="020B0604020202020204" pitchFamily="34" charset="0"/>
                <a:cs typeface="Arial" panose="020B0604020202020204" pitchFamily="34" charset="0"/>
              </a:rPr>
              <a:t>Kontakt och frågor </a:t>
            </a:r>
          </a:p>
        </p:txBody>
      </p:sp>
    </p:spTree>
    <p:extLst>
      <p:ext uri="{BB962C8B-B14F-4D97-AF65-F5344CB8AC3E}">
        <p14:creationId xmlns:p14="http://schemas.microsoft.com/office/powerpoint/2010/main" val="234263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4"/>
          <p:cNvGrpSpPr>
            <a:grpSpLocks/>
          </p:cNvGrpSpPr>
          <p:nvPr/>
        </p:nvGrpSpPr>
        <p:grpSpPr bwMode="auto">
          <a:xfrm>
            <a:off x="1318416" y="2083891"/>
            <a:ext cx="9452084" cy="2075736"/>
            <a:chOff x="971550" y="4814888"/>
            <a:chExt cx="7416800" cy="1628843"/>
          </a:xfrm>
        </p:grpSpPr>
        <p:pic>
          <p:nvPicPr>
            <p:cNvPr id="5" name="Bildobjekt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000625"/>
              <a:ext cx="9255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986338"/>
              <a:ext cx="9556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2213" y="5000625"/>
              <a:ext cx="7683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6325" y="4983163"/>
              <a:ext cx="11255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67463" y="4941888"/>
              <a:ext cx="11572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4814888"/>
              <a:ext cx="4318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24075" y="5445125"/>
              <a:ext cx="427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5445125"/>
              <a:ext cx="12366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16463" y="5445125"/>
              <a:ext cx="7445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p 20"/>
            <p:cNvGrpSpPr>
              <a:grpSpLocks/>
            </p:cNvGrpSpPr>
            <p:nvPr/>
          </p:nvGrpSpPr>
          <p:grpSpPr bwMode="auto">
            <a:xfrm>
              <a:off x="7129463" y="5516563"/>
              <a:ext cx="1258887" cy="304800"/>
              <a:chOff x="4471029" y="5805264"/>
              <a:chExt cx="1861372" cy="448627"/>
            </a:xfrm>
          </p:grpSpPr>
          <p:pic>
            <p:nvPicPr>
              <p:cNvPr id="19" name="Bildobjekt 1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029" y="5805264"/>
                <a:ext cx="1861372" cy="44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Bildobjekt 18"/>
              <p:cNvPicPr>
                <a:picLocks noChangeAspect="1"/>
              </p:cNvPicPr>
              <p:nvPr/>
            </p:nvPicPr>
            <p:blipFill>
              <a:blip r:embed="rId13">
                <a:extLst>
                  <a:ext uri="{28A0092B-C50C-407E-A947-70E740481C1C}">
                    <a14:useLocalDpi xmlns:a14="http://schemas.microsoft.com/office/drawing/2010/main" val="0"/>
                  </a:ext>
                </a:extLst>
              </a:blip>
              <a:srcRect l="43974" r="37289"/>
              <a:stretch>
                <a:fillRect/>
              </a:stretch>
            </p:blipFill>
            <p:spPr bwMode="auto">
              <a:xfrm>
                <a:off x="5292080" y="5805264"/>
                <a:ext cx="348712" cy="44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Bildobjekt 2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084888" y="5445125"/>
              <a:ext cx="5476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objekt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71550" y="5516563"/>
              <a:ext cx="9112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objekt 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788023" y="6137771"/>
              <a:ext cx="1223839" cy="30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ildobjekt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63888" y="6058536"/>
              <a:ext cx="833989" cy="38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097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BB4F24-18FC-B988-FC45-E4CADE0E8CEC}"/>
              </a:ext>
            </a:extLst>
          </p:cNvPr>
          <p:cNvSpPr>
            <a:spLocks noGrp="1"/>
          </p:cNvSpPr>
          <p:nvPr>
            <p:ph type="title"/>
          </p:nvPr>
        </p:nvSpPr>
        <p:spPr/>
        <p:txBody>
          <a:bodyPr/>
          <a:lstStyle/>
          <a:p>
            <a:r>
              <a:rPr lang="sv-SE">
                <a:solidFill>
                  <a:srgbClr val="74350A"/>
                </a:solidFill>
                <a:latin typeface="Arial"/>
                <a:cs typeface="Arial"/>
              </a:rPr>
              <a:t>Varför Vård och insatsprogram (VIP)?</a:t>
            </a:r>
          </a:p>
        </p:txBody>
      </p:sp>
      <p:sp>
        <p:nvSpPr>
          <p:cNvPr id="3" name="Platshållare för innehåll 2">
            <a:extLst>
              <a:ext uri="{FF2B5EF4-FFF2-40B4-BE49-F238E27FC236}">
                <a16:creationId xmlns:a16="http://schemas.microsoft.com/office/drawing/2014/main" id="{72876F33-F02E-C3A5-60DE-FB1EB5AE013B}"/>
              </a:ext>
            </a:extLst>
          </p:cNvPr>
          <p:cNvSpPr>
            <a:spLocks noGrp="1"/>
          </p:cNvSpPr>
          <p:nvPr>
            <p:ph idx="1"/>
          </p:nvPr>
        </p:nvSpPr>
        <p:spPr>
          <a:xfrm>
            <a:off x="838200" y="1879654"/>
            <a:ext cx="10515600" cy="4135301"/>
          </a:xfrm>
        </p:spPr>
        <p:txBody>
          <a:bodyPr vert="horz" lIns="91440" tIns="45720" rIns="91440" bIns="45720" rtlCol="0" anchor="t">
            <a:normAutofit/>
          </a:bodyPr>
          <a:lstStyle/>
          <a:p>
            <a:pPr marL="0" indent="0">
              <a:buNone/>
            </a:pPr>
            <a:r>
              <a:rPr lang="sv-SE">
                <a:latin typeface="Arial" panose="020B0604020202020204" pitchFamily="34" charset="0"/>
                <a:ea typeface="Calibri" panose="020F0502020204030204"/>
                <a:cs typeface="Arial" panose="020B0604020202020204" pitchFamily="34" charset="0"/>
              </a:rPr>
              <a:t>Utgångspunkten för innehållet i VIP är vad individen behöver i mötet med olika verksamheter. </a:t>
            </a:r>
          </a:p>
          <a:p>
            <a:pPr marL="0" indent="0">
              <a:buNone/>
            </a:pPr>
            <a:endParaRPr lang="sv-SE">
              <a:latin typeface="Arial" panose="020B0604020202020204" pitchFamily="34" charset="0"/>
              <a:ea typeface="Calibri" panose="020F0502020204030204"/>
              <a:cs typeface="Arial" panose="020B0604020202020204" pitchFamily="34" charset="0"/>
            </a:endParaRPr>
          </a:p>
          <a:p>
            <a:r>
              <a:rPr lang="sv-SE">
                <a:latin typeface="Arial" panose="020B0604020202020204" pitchFamily="34" charset="0"/>
                <a:ea typeface="Calibri" panose="020F0502020204030204"/>
                <a:cs typeface="Arial" panose="020B0604020202020204" pitchFamily="34" charset="0"/>
              </a:rPr>
              <a:t>Vård och stöd ska vara</a:t>
            </a:r>
            <a:r>
              <a:rPr lang="sv-SE" b="1">
                <a:latin typeface="Arial" panose="020B0604020202020204" pitchFamily="34" charset="0"/>
                <a:ea typeface="Calibri" panose="020F0502020204030204"/>
                <a:cs typeface="Arial" panose="020B0604020202020204" pitchFamily="34" charset="0"/>
              </a:rPr>
              <a:t> jämlikt</a:t>
            </a:r>
            <a:br>
              <a:rPr lang="sv-SE" b="1">
                <a:latin typeface="Arial" panose="020B0604020202020204" pitchFamily="34" charset="0"/>
                <a:ea typeface="Calibri" panose="020F0502020204030204"/>
                <a:cs typeface="Arial" panose="020B0604020202020204" pitchFamily="34" charset="0"/>
              </a:rPr>
            </a:br>
            <a:endParaRPr lang="sv-SE" b="1">
              <a:latin typeface="Arial" panose="020B0604020202020204" pitchFamily="34" charset="0"/>
              <a:ea typeface="Calibri" panose="020F0502020204030204"/>
              <a:cs typeface="Arial" panose="020B0604020202020204" pitchFamily="34" charset="0"/>
            </a:endParaRPr>
          </a:p>
          <a:p>
            <a:r>
              <a:rPr lang="sv-SE">
                <a:latin typeface="Arial" panose="020B0604020202020204" pitchFamily="34" charset="0"/>
                <a:ea typeface="Calibri" panose="020F0502020204030204"/>
                <a:cs typeface="Arial" panose="020B0604020202020204" pitchFamily="34" charset="0"/>
              </a:rPr>
              <a:t>Vård och stöd ska ske i </a:t>
            </a:r>
            <a:r>
              <a:rPr lang="sv-SE" b="1">
                <a:latin typeface="Arial" panose="020B0604020202020204" pitchFamily="34" charset="0"/>
                <a:ea typeface="Calibri" panose="020F0502020204030204"/>
                <a:cs typeface="Arial" panose="020B0604020202020204" pitchFamily="34" charset="0"/>
              </a:rPr>
              <a:t>samverkan</a:t>
            </a:r>
            <a:r>
              <a:rPr lang="sv-SE">
                <a:latin typeface="Arial" panose="020B0604020202020204" pitchFamily="34" charset="0"/>
                <a:ea typeface="Calibri" panose="020F0502020204030204"/>
                <a:cs typeface="Arial" panose="020B0604020202020204" pitchFamily="34" charset="0"/>
              </a:rPr>
              <a:t> och individen måste </a:t>
            </a:r>
            <a:r>
              <a:rPr lang="sv-SE" b="1">
                <a:latin typeface="Arial" panose="020B0604020202020204" pitchFamily="34" charset="0"/>
                <a:ea typeface="Calibri" panose="020F0502020204030204"/>
                <a:cs typeface="Arial" panose="020B0604020202020204" pitchFamily="34" charset="0"/>
              </a:rPr>
              <a:t>vara delaktig</a:t>
            </a:r>
            <a:r>
              <a:rPr lang="sv-SE">
                <a:latin typeface="Arial" panose="020B0604020202020204" pitchFamily="34" charset="0"/>
                <a:ea typeface="Calibri" panose="020F0502020204030204"/>
                <a:cs typeface="Arial" panose="020B0604020202020204" pitchFamily="34" charset="0"/>
              </a:rPr>
              <a:t>. </a:t>
            </a:r>
            <a:endParaRPr lang="sv-SE">
              <a:latin typeface="Arial" panose="020B0604020202020204" pitchFamily="34" charset="0"/>
              <a:cs typeface="Arial" panose="020B0604020202020204" pitchFamily="34" charset="0"/>
            </a:endParaRPr>
          </a:p>
          <a:p>
            <a:endParaRPr lang="sv-SE">
              <a:ea typeface="Calibri" panose="020F0502020204030204"/>
              <a:cs typeface="Calibri" panose="020F0502020204030204"/>
            </a:endParaRPr>
          </a:p>
        </p:txBody>
      </p:sp>
    </p:spTree>
    <p:custDataLst>
      <p:tags r:id="rId1"/>
    </p:custDataLst>
    <p:extLst>
      <p:ext uri="{BB962C8B-B14F-4D97-AF65-F5344CB8AC3E}">
        <p14:creationId xmlns:p14="http://schemas.microsoft.com/office/powerpoint/2010/main" val="1254286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F19ED360-574F-99BD-E7CC-C1E31A918160}"/>
              </a:ext>
            </a:extLst>
          </p:cNvPr>
          <p:cNvSpPr/>
          <p:nvPr/>
        </p:nvSpPr>
        <p:spPr>
          <a:xfrm>
            <a:off x="7246553" y="1008247"/>
            <a:ext cx="4359164" cy="43513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8672AAE-3AED-A030-1C51-F26321C3EAB6}"/>
              </a:ext>
            </a:extLst>
          </p:cNvPr>
          <p:cNvSpPr>
            <a:spLocks noGrp="1"/>
          </p:cNvSpPr>
          <p:nvPr>
            <p:ph type="title"/>
          </p:nvPr>
        </p:nvSpPr>
        <p:spPr>
          <a:xfrm>
            <a:off x="586283" y="345466"/>
            <a:ext cx="10515600" cy="1325563"/>
          </a:xfrm>
        </p:spPr>
        <p:txBody>
          <a:bodyPr/>
          <a:lstStyle/>
          <a:p>
            <a:r>
              <a:rPr lang="sv-SE">
                <a:solidFill>
                  <a:srgbClr val="74350A"/>
                </a:solidFill>
                <a:latin typeface="Arial" panose="020B0604020202020204" pitchFamily="34" charset="0"/>
                <a:cs typeface="Arial" panose="020B0604020202020204" pitchFamily="34" charset="0"/>
              </a:rPr>
              <a:t>Kunskap som når hela vägen</a:t>
            </a:r>
          </a:p>
        </p:txBody>
      </p:sp>
      <p:sp>
        <p:nvSpPr>
          <p:cNvPr id="3" name="Platshållare för innehåll 2">
            <a:extLst>
              <a:ext uri="{FF2B5EF4-FFF2-40B4-BE49-F238E27FC236}">
                <a16:creationId xmlns:a16="http://schemas.microsoft.com/office/drawing/2014/main" id="{E8E068D7-E449-C5E1-D05E-E2548B8356BC}"/>
              </a:ext>
            </a:extLst>
          </p:cNvPr>
          <p:cNvSpPr>
            <a:spLocks noGrp="1"/>
          </p:cNvSpPr>
          <p:nvPr>
            <p:ph idx="1"/>
          </p:nvPr>
        </p:nvSpPr>
        <p:spPr>
          <a:xfrm>
            <a:off x="810983" y="2161196"/>
            <a:ext cx="5815664" cy="4351338"/>
          </a:xfrm>
        </p:spPr>
        <p:txBody>
          <a:bodyPr/>
          <a:lstStyle/>
          <a:p>
            <a:r>
              <a:rPr lang="sv-SE">
                <a:latin typeface="Arial" panose="020B0604020202020204" pitchFamily="34" charset="0"/>
                <a:cs typeface="Arial" panose="020B0604020202020204" pitchFamily="34" charset="0"/>
              </a:rPr>
              <a:t>Forskning</a:t>
            </a:r>
          </a:p>
          <a:p>
            <a:r>
              <a:rPr lang="sv-SE">
                <a:latin typeface="Arial" panose="020B0604020202020204" pitchFamily="34" charset="0"/>
                <a:cs typeface="Arial" panose="020B0604020202020204" pitchFamily="34" charset="0"/>
              </a:rPr>
              <a:t>Beprövade insatser</a:t>
            </a:r>
          </a:p>
          <a:p>
            <a:r>
              <a:rPr lang="sv-SE">
                <a:latin typeface="Arial" panose="020B0604020202020204" pitchFamily="34" charset="0"/>
                <a:cs typeface="Arial" panose="020B0604020202020204" pitchFamily="34" charset="0"/>
              </a:rPr>
              <a:t>Nationella riktlinjer och kunskapsstöd</a:t>
            </a:r>
          </a:p>
          <a:p>
            <a:endParaRPr lang="sv-SE"/>
          </a:p>
          <a:p>
            <a:pPr marL="0" indent="0">
              <a:buNone/>
            </a:pPr>
            <a:endParaRPr lang="sv-SE"/>
          </a:p>
        </p:txBody>
      </p:sp>
      <p:sp>
        <p:nvSpPr>
          <p:cNvPr id="6" name="textruta 5">
            <a:extLst>
              <a:ext uri="{FF2B5EF4-FFF2-40B4-BE49-F238E27FC236}">
                <a16:creationId xmlns:a16="http://schemas.microsoft.com/office/drawing/2014/main" id="{A4387524-25A5-C65C-8FA7-5CA2958077E0}"/>
              </a:ext>
            </a:extLst>
          </p:cNvPr>
          <p:cNvSpPr txBox="1"/>
          <p:nvPr/>
        </p:nvSpPr>
        <p:spPr>
          <a:xfrm>
            <a:off x="8011885" y="4036749"/>
            <a:ext cx="3341915" cy="461665"/>
          </a:xfrm>
          <a:prstGeom prst="rect">
            <a:avLst/>
          </a:prstGeom>
          <a:noFill/>
        </p:spPr>
        <p:txBody>
          <a:bodyPr wrap="square" rtlCol="0">
            <a:spAutoFit/>
          </a:bodyPr>
          <a:lstStyle/>
          <a:p>
            <a:r>
              <a:rPr lang="sv-SE" sz="2400">
                <a:solidFill>
                  <a:schemeClr val="accent1"/>
                </a:solidFill>
                <a:latin typeface="Arial" panose="020B0604020202020204" pitchFamily="34" charset="0"/>
                <a:cs typeface="Arial" panose="020B0604020202020204" pitchFamily="34" charset="0"/>
              </a:rPr>
              <a:t>Mötet med individen! </a:t>
            </a:r>
          </a:p>
        </p:txBody>
      </p:sp>
      <p:pic>
        <p:nvPicPr>
          <p:cNvPr id="11" name="Bild 10" descr="Office Worker-hona med hel fyllning">
            <a:extLst>
              <a:ext uri="{FF2B5EF4-FFF2-40B4-BE49-F238E27FC236}">
                <a16:creationId xmlns:a16="http://schemas.microsoft.com/office/drawing/2014/main" id="{AE58BAD6-C35F-553E-9B11-1CEE9CD94A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1122" y="1270308"/>
            <a:ext cx="2762772" cy="2762772"/>
          </a:xfrm>
          <a:prstGeom prst="rect">
            <a:avLst/>
          </a:prstGeom>
        </p:spPr>
      </p:pic>
      <p:sp>
        <p:nvSpPr>
          <p:cNvPr id="12" name="Pil: höger 11">
            <a:extLst>
              <a:ext uri="{FF2B5EF4-FFF2-40B4-BE49-F238E27FC236}">
                <a16:creationId xmlns:a16="http://schemas.microsoft.com/office/drawing/2014/main" id="{E70594F4-4112-55EE-57BA-D149267D98F5}"/>
              </a:ext>
            </a:extLst>
          </p:cNvPr>
          <p:cNvSpPr/>
          <p:nvPr/>
        </p:nvSpPr>
        <p:spPr>
          <a:xfrm>
            <a:off x="5269735" y="2721861"/>
            <a:ext cx="1608829" cy="70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3888461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B2A0A4-148A-0DF1-B25F-5FD95CB07291}"/>
              </a:ext>
            </a:extLst>
          </p:cNvPr>
          <p:cNvSpPr>
            <a:spLocks noGrp="1"/>
          </p:cNvSpPr>
          <p:nvPr>
            <p:ph type="title"/>
          </p:nvPr>
        </p:nvSpPr>
        <p:spPr>
          <a:xfrm>
            <a:off x="588485" y="546276"/>
            <a:ext cx="10515600" cy="1325563"/>
          </a:xfrm>
        </p:spPr>
        <p:txBody>
          <a:bodyPr/>
          <a:lstStyle/>
          <a:p>
            <a:r>
              <a:rPr lang="sv-SE">
                <a:solidFill>
                  <a:srgbClr val="74350A"/>
                </a:solidFill>
                <a:latin typeface="Arial" panose="020B0604020202020204" pitchFamily="34" charset="0"/>
                <a:cs typeface="Arial" panose="020B0604020202020204" pitchFamily="34" charset="0"/>
              </a:rPr>
              <a:t>Vad är VIP?</a:t>
            </a:r>
          </a:p>
        </p:txBody>
      </p:sp>
      <p:sp>
        <p:nvSpPr>
          <p:cNvPr id="3" name="Platshållare för innehåll 2">
            <a:extLst>
              <a:ext uri="{FF2B5EF4-FFF2-40B4-BE49-F238E27FC236}">
                <a16:creationId xmlns:a16="http://schemas.microsoft.com/office/drawing/2014/main" id="{3918F27B-D5EE-1B05-B3BB-DACCC22690A4}"/>
              </a:ext>
            </a:extLst>
          </p:cNvPr>
          <p:cNvSpPr>
            <a:spLocks noGrp="1"/>
          </p:cNvSpPr>
          <p:nvPr>
            <p:ph idx="1"/>
          </p:nvPr>
        </p:nvSpPr>
        <p:spPr>
          <a:xfrm>
            <a:off x="588485" y="1960386"/>
            <a:ext cx="4249444" cy="4351338"/>
          </a:xfrm>
        </p:spPr>
        <p:txBody>
          <a:bodyPr vert="horz" lIns="91440" tIns="45720" rIns="91440" bIns="45720" rtlCol="0" anchor="t">
            <a:normAutofit/>
          </a:bodyPr>
          <a:lstStyle/>
          <a:p>
            <a:r>
              <a:rPr lang="sv-SE">
                <a:latin typeface="Arial" panose="020B0604020202020204" pitchFamily="34" charset="0"/>
                <a:cs typeface="Arial" panose="020B0604020202020204" pitchFamily="34" charset="0"/>
              </a:rPr>
              <a:t>Nationellt kunskapsstöd</a:t>
            </a:r>
          </a:p>
          <a:p>
            <a:r>
              <a:rPr lang="sv-SE">
                <a:latin typeface="Arial" panose="020B0604020202020204" pitchFamily="34" charset="0"/>
                <a:cs typeface="Arial" panose="020B0604020202020204" pitchFamily="34" charset="0"/>
              </a:rPr>
              <a:t>Utgår ifrån nationella riktlinjer</a:t>
            </a:r>
          </a:p>
          <a:p>
            <a:r>
              <a:rPr lang="sv-SE">
                <a:latin typeface="Arial" panose="020B0604020202020204" pitchFamily="34" charset="0"/>
                <a:cs typeface="Arial" panose="020B0604020202020204" pitchFamily="34" charset="0"/>
              </a:rPr>
              <a:t>Stöd för professionen i mötet</a:t>
            </a:r>
          </a:p>
          <a:p>
            <a:pPr marL="0" indent="0">
              <a:buNone/>
            </a:pPr>
            <a:endParaRPr lang="sv-SE">
              <a:ea typeface="Calibri" panose="020F0502020204030204"/>
              <a:cs typeface="Calibri" panose="020F0502020204030204"/>
            </a:endParaRPr>
          </a:p>
        </p:txBody>
      </p:sp>
      <p:pic>
        <p:nvPicPr>
          <p:cNvPr id="6" name="Bild 5" descr="Kommentar viktig kontur">
            <a:extLst>
              <a:ext uri="{FF2B5EF4-FFF2-40B4-BE49-F238E27FC236}">
                <a16:creationId xmlns:a16="http://schemas.microsoft.com/office/drawing/2014/main" id="{563D289E-5721-781C-3772-DB40490B0D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3642" y="1585643"/>
            <a:ext cx="2819160" cy="2819160"/>
          </a:xfrm>
          <a:prstGeom prst="rect">
            <a:avLst/>
          </a:prstGeom>
        </p:spPr>
      </p:pic>
      <p:sp>
        <p:nvSpPr>
          <p:cNvPr id="5" name="textruta 4">
            <a:extLst>
              <a:ext uri="{FF2B5EF4-FFF2-40B4-BE49-F238E27FC236}">
                <a16:creationId xmlns:a16="http://schemas.microsoft.com/office/drawing/2014/main" id="{3C265AAD-0722-F228-3731-FF531988E5A9}"/>
              </a:ext>
            </a:extLst>
          </p:cNvPr>
          <p:cNvSpPr txBox="1"/>
          <p:nvPr/>
        </p:nvSpPr>
        <p:spPr>
          <a:xfrm>
            <a:off x="7522802" y="1960386"/>
            <a:ext cx="4476662" cy="2246769"/>
          </a:xfrm>
          <a:prstGeom prst="rect">
            <a:avLst/>
          </a:prstGeom>
          <a:noFill/>
        </p:spPr>
        <p:txBody>
          <a:bodyPr wrap="square">
            <a:spAutoFit/>
          </a:bodyPr>
          <a:lstStyle/>
          <a:p>
            <a:pPr marL="457200" indent="-457200">
              <a:buFont typeface="Arial" panose="020B0604020202020204" pitchFamily="34" charset="0"/>
              <a:buChar char="•"/>
            </a:pPr>
            <a:r>
              <a:rPr lang="sv-SE" sz="2800">
                <a:latin typeface="Arial" panose="020B0604020202020204" pitchFamily="34" charset="0"/>
                <a:ea typeface="Calibri" panose="020F0502020204030204"/>
                <a:cs typeface="Arial" panose="020B0604020202020204" pitchFamily="34" charset="0"/>
              </a:rPr>
              <a:t>Stödja val av insats</a:t>
            </a:r>
          </a:p>
          <a:p>
            <a:pPr marL="457200" indent="-457200">
              <a:buFont typeface="Arial" panose="020B0604020202020204" pitchFamily="34" charset="0"/>
              <a:buChar char="•"/>
            </a:pPr>
            <a:r>
              <a:rPr lang="sv-SE" sz="2800">
                <a:latin typeface="Arial" panose="020B0604020202020204" pitchFamily="34" charset="0"/>
                <a:ea typeface="Calibri" panose="020F0502020204030204"/>
                <a:cs typeface="Arial" panose="020B0604020202020204" pitchFamily="34" charset="0"/>
              </a:rPr>
              <a:t>Bästa tillgängliga kunskap</a:t>
            </a:r>
          </a:p>
          <a:p>
            <a:pPr marL="457200" indent="-457200">
              <a:buFont typeface="Arial" panose="020B0604020202020204" pitchFamily="34" charset="0"/>
              <a:buChar char="•"/>
            </a:pPr>
            <a:r>
              <a:rPr lang="sv-SE" sz="2800">
                <a:latin typeface="Arial" panose="020B0604020202020204" pitchFamily="34" charset="0"/>
                <a:ea typeface="Calibri" panose="020F0502020204030204"/>
                <a:cs typeface="Arial" panose="020B0604020202020204" pitchFamily="34" charset="0"/>
              </a:rPr>
              <a:t>Sorteringsalternativ</a:t>
            </a:r>
          </a:p>
          <a:p>
            <a:pPr marL="457200" indent="-457200">
              <a:buFont typeface="Arial" panose="020B0604020202020204" pitchFamily="34" charset="0"/>
              <a:buChar char="•"/>
            </a:pPr>
            <a:r>
              <a:rPr lang="sv-SE" sz="2800">
                <a:latin typeface="Arial" panose="020B0604020202020204" pitchFamily="34" charset="0"/>
                <a:ea typeface="Calibri" panose="020F0502020204030204"/>
                <a:cs typeface="Arial" panose="020B0604020202020204" pitchFamily="34" charset="0"/>
              </a:rPr>
              <a:t>Gemensam grund</a:t>
            </a:r>
          </a:p>
        </p:txBody>
      </p:sp>
    </p:spTree>
    <p:custDataLst>
      <p:tags r:id="rId1"/>
    </p:custDataLst>
    <p:extLst>
      <p:ext uri="{BB962C8B-B14F-4D97-AF65-F5344CB8AC3E}">
        <p14:creationId xmlns:p14="http://schemas.microsoft.com/office/powerpoint/2010/main" val="1014180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1000"/>
                                        <p:tgtEl>
                                          <p:spTgt spid="5">
                                            <p:txEl>
                                              <p:pRg st="3" end="3"/>
                                            </p:txEl>
                                          </p:spTgt>
                                        </p:tgtEl>
                                      </p:cBhvr>
                                    </p:animEffect>
                                    <p:anim calcmode="lin" valueType="num">
                                      <p:cBhvr>
                                        <p:cTn id="5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3491E0-872A-3CC7-90D0-F966D8181073}"/>
              </a:ext>
            </a:extLst>
          </p:cNvPr>
          <p:cNvSpPr>
            <a:spLocks noGrp="1"/>
          </p:cNvSpPr>
          <p:nvPr>
            <p:ph type="title"/>
          </p:nvPr>
        </p:nvSpPr>
        <p:spPr/>
        <p:txBody>
          <a:bodyPr/>
          <a:lstStyle/>
          <a:p>
            <a:r>
              <a:rPr lang="sv-SE">
                <a:solidFill>
                  <a:srgbClr val="74350A"/>
                </a:solidFill>
                <a:latin typeface="Arial" panose="020B0604020202020204" pitchFamily="34" charset="0"/>
                <a:cs typeface="Arial" panose="020B0604020202020204" pitchFamily="34" charset="0"/>
              </a:rPr>
              <a:t>Fem vård-och insatsprogram</a:t>
            </a:r>
          </a:p>
        </p:txBody>
      </p:sp>
      <p:sp>
        <p:nvSpPr>
          <p:cNvPr id="3" name="Platshållare för innehåll 2">
            <a:extLst>
              <a:ext uri="{FF2B5EF4-FFF2-40B4-BE49-F238E27FC236}">
                <a16:creationId xmlns:a16="http://schemas.microsoft.com/office/drawing/2014/main" id="{DF32BCFB-AE52-80D4-D92C-B6D2546478D1}"/>
              </a:ext>
            </a:extLst>
          </p:cNvPr>
          <p:cNvSpPr>
            <a:spLocks noGrp="1"/>
          </p:cNvSpPr>
          <p:nvPr>
            <p:ph idx="1"/>
          </p:nvPr>
        </p:nvSpPr>
        <p:spPr>
          <a:xfrm>
            <a:off x="838200" y="1856622"/>
            <a:ext cx="10515600" cy="4351338"/>
          </a:xfrm>
        </p:spPr>
        <p:txBody>
          <a:bodyPr vert="horz" lIns="91440" tIns="45720" rIns="91440" bIns="45720" rtlCol="0" anchor="t">
            <a:normAutofit/>
          </a:bodyPr>
          <a:lstStyle/>
          <a:p>
            <a:r>
              <a:rPr lang="sv-SE" sz="2400">
                <a:latin typeface="Arial" panose="020B0604020202020204" pitchFamily="34" charset="0"/>
                <a:cs typeface="Arial" panose="020B0604020202020204" pitchFamily="34" charset="0"/>
              </a:rPr>
              <a:t>Schizofreni</a:t>
            </a:r>
          </a:p>
          <a:p>
            <a:r>
              <a:rPr lang="sv-SE" sz="2400">
                <a:latin typeface="Arial" panose="020B0604020202020204" pitchFamily="34" charset="0"/>
                <a:cs typeface="Arial" panose="020B0604020202020204" pitchFamily="34" charset="0"/>
              </a:rPr>
              <a:t>Ångest och depression</a:t>
            </a:r>
            <a:endParaRPr lang="sv-SE" sz="2400">
              <a:latin typeface="Arial" panose="020B0604020202020204" pitchFamily="34" charset="0"/>
              <a:ea typeface="Calibri"/>
              <a:cs typeface="Arial" panose="020B0604020202020204" pitchFamily="34" charset="0"/>
            </a:endParaRPr>
          </a:p>
          <a:p>
            <a:r>
              <a:rPr lang="sv-SE" sz="2400">
                <a:latin typeface="Arial" panose="020B0604020202020204" pitchFamily="34" charset="0"/>
                <a:cs typeface="Arial" panose="020B0604020202020204" pitchFamily="34" charset="0"/>
              </a:rPr>
              <a:t>Självskadebeteende</a:t>
            </a:r>
            <a:endParaRPr lang="sv-SE" sz="2400">
              <a:latin typeface="Arial" panose="020B0604020202020204" pitchFamily="34" charset="0"/>
              <a:ea typeface="Calibri"/>
              <a:cs typeface="Arial" panose="020B0604020202020204" pitchFamily="34" charset="0"/>
            </a:endParaRPr>
          </a:p>
          <a:p>
            <a:r>
              <a:rPr lang="sv-SE" sz="2400">
                <a:latin typeface="Arial" panose="020B0604020202020204" pitchFamily="34" charset="0"/>
                <a:cs typeface="Arial" panose="020B0604020202020204" pitchFamily="34" charset="0"/>
              </a:rPr>
              <a:t>Missbruk och beroende</a:t>
            </a:r>
            <a:endParaRPr lang="sv-SE" sz="2400">
              <a:latin typeface="Arial" panose="020B0604020202020204" pitchFamily="34" charset="0"/>
              <a:ea typeface="Calibri"/>
              <a:cs typeface="Arial" panose="020B0604020202020204" pitchFamily="34" charset="0"/>
            </a:endParaRPr>
          </a:p>
          <a:p>
            <a:r>
              <a:rPr lang="sv-SE" sz="2400">
                <a:latin typeface="Arial" panose="020B0604020202020204" pitchFamily="34" charset="0"/>
                <a:cs typeface="Arial" panose="020B0604020202020204" pitchFamily="34" charset="0"/>
              </a:rPr>
              <a:t>ADHD</a:t>
            </a:r>
            <a:endParaRPr lang="sv-SE" sz="2400">
              <a:highlight>
                <a:srgbClr val="FFFF00"/>
              </a:highlight>
              <a:latin typeface="Arial" panose="020B0604020202020204" pitchFamily="34" charset="0"/>
              <a:cs typeface="Arial" panose="020B0604020202020204" pitchFamily="34" charset="0"/>
            </a:endParaRPr>
          </a:p>
          <a:p>
            <a:pPr marL="0" indent="0">
              <a:buNone/>
            </a:pPr>
            <a:endParaRPr lang="sv-SE">
              <a:highlight>
                <a:srgbClr val="FFFF00"/>
              </a:highlight>
            </a:endParaRPr>
          </a:p>
        </p:txBody>
      </p:sp>
    </p:spTree>
    <p:custDataLst>
      <p:tags r:id="rId1"/>
    </p:custDataLst>
    <p:extLst>
      <p:ext uri="{BB962C8B-B14F-4D97-AF65-F5344CB8AC3E}">
        <p14:creationId xmlns:p14="http://schemas.microsoft.com/office/powerpoint/2010/main" val="3387671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Freeform 186"/>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87" name="Picture 18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0395" y="68580"/>
            <a:ext cx="11951207" cy="6492240"/>
          </a:xfrm>
          <a:prstGeom prst="rect">
            <a:avLst/>
          </a:prstGeom>
          <a:noFill/>
        </p:spPr>
      </p:pic>
      <p:sp>
        <p:nvSpPr>
          <p:cNvPr id="188" name="Freeform 188"/>
          <p:cNvSpPr/>
          <p:nvPr/>
        </p:nvSpPr>
        <p:spPr>
          <a:xfrm>
            <a:off x="0" y="-50"/>
            <a:ext cx="12192000" cy="6857746"/>
          </a:xfrm>
          <a:custGeom>
            <a:avLst/>
            <a:gdLst/>
            <a:ahLst/>
            <a:cxnLst/>
            <a:rect l="0" t="0" r="0" b="0"/>
            <a:pathLst>
              <a:path w="12192000" h="6857746">
                <a:moveTo>
                  <a:pt x="0" y="6857746"/>
                </a:moveTo>
                <a:lnTo>
                  <a:pt x="12192000" y="6857746"/>
                </a:lnTo>
                <a:lnTo>
                  <a:pt x="12192000" y="0"/>
                </a:lnTo>
                <a:lnTo>
                  <a:pt x="0" y="0"/>
                </a:lnTo>
                <a:lnTo>
                  <a:pt x="0" y="6857746"/>
                </a:lnTo>
                <a:close/>
              </a:path>
            </a:pathLst>
          </a:custGeom>
          <a:noFill/>
          <a:ln w="24383"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reeform 189"/>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90" name="Picture 19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0395" y="68644"/>
            <a:ext cx="11951207" cy="6492113"/>
          </a:xfrm>
          <a:prstGeom prst="rect">
            <a:avLst/>
          </a:prstGeom>
          <a:noFill/>
        </p:spPr>
      </p:pic>
      <p:sp>
        <p:nvSpPr>
          <p:cNvPr id="191" name="Freeform 191"/>
          <p:cNvSpPr/>
          <p:nvPr/>
        </p:nvSpPr>
        <p:spPr>
          <a:xfrm>
            <a:off x="0" y="-50"/>
            <a:ext cx="12192000" cy="6857746"/>
          </a:xfrm>
          <a:custGeom>
            <a:avLst/>
            <a:gdLst/>
            <a:ahLst/>
            <a:cxnLst/>
            <a:rect l="0" t="0" r="0" b="0"/>
            <a:pathLst>
              <a:path w="12192000" h="6857746">
                <a:moveTo>
                  <a:pt x="0" y="6857746"/>
                </a:moveTo>
                <a:lnTo>
                  <a:pt x="12192000" y="6857746"/>
                </a:lnTo>
                <a:lnTo>
                  <a:pt x="12192000" y="0"/>
                </a:lnTo>
                <a:lnTo>
                  <a:pt x="0" y="0"/>
                </a:lnTo>
                <a:lnTo>
                  <a:pt x="0" y="6857746"/>
                </a:lnTo>
                <a:close/>
              </a:path>
            </a:pathLst>
          </a:custGeom>
          <a:noFill/>
          <a:ln w="24383"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reeform 192"/>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93" name="Picture 19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0020" y="1114044"/>
            <a:ext cx="12031980" cy="5158740"/>
          </a:xfrm>
          <a:prstGeom prst="rect">
            <a:avLst/>
          </a:prstGeom>
          <a:noFill/>
        </p:spPr>
      </p:pic>
      <p:pic>
        <p:nvPicPr>
          <p:cNvPr id="194" name="Picture 19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0876" y="2115312"/>
            <a:ext cx="1798320" cy="1798320"/>
          </a:xfrm>
          <a:prstGeom prst="rect">
            <a:avLst/>
          </a:prstGeom>
          <a:noFill/>
        </p:spPr>
      </p:pic>
      <p:pic>
        <p:nvPicPr>
          <p:cNvPr id="195" name="Picture 19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498835" y="2706624"/>
            <a:ext cx="1699260" cy="1699260"/>
          </a:xfrm>
          <a:prstGeom prst="rect">
            <a:avLst/>
          </a:prstGeom>
          <a:noFill/>
        </p:spPr>
      </p:pic>
      <p:pic>
        <p:nvPicPr>
          <p:cNvPr id="196" name="Picture 19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639815" y="0"/>
            <a:ext cx="1473199" cy="1417828"/>
          </a:xfrm>
          <a:prstGeom prst="rect">
            <a:avLst/>
          </a:prstGeom>
          <a:noFill/>
        </p:spPr>
      </p:pic>
      <p:pic>
        <p:nvPicPr>
          <p:cNvPr id="197" name="Picture 19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634484" y="4864608"/>
            <a:ext cx="1927860" cy="1927860"/>
          </a:xfrm>
          <a:prstGeom prst="rect">
            <a:avLst/>
          </a:prstGeom>
          <a:noFill/>
        </p:spPr>
      </p:pic>
      <p:sp>
        <p:nvSpPr>
          <p:cNvPr id="198" name="Freeform 198"/>
          <p:cNvSpPr/>
          <p:nvPr/>
        </p:nvSpPr>
        <p:spPr>
          <a:xfrm>
            <a:off x="0" y="-50"/>
            <a:ext cx="12192000" cy="6857746"/>
          </a:xfrm>
          <a:custGeom>
            <a:avLst/>
            <a:gdLst/>
            <a:ahLst/>
            <a:cxnLst/>
            <a:rect l="0" t="0" r="0" b="0"/>
            <a:pathLst>
              <a:path w="12192000" h="6857746">
                <a:moveTo>
                  <a:pt x="0" y="6857746"/>
                </a:moveTo>
                <a:lnTo>
                  <a:pt x="12192000" y="6857746"/>
                </a:lnTo>
                <a:lnTo>
                  <a:pt x="12192000" y="0"/>
                </a:lnTo>
                <a:lnTo>
                  <a:pt x="0" y="0"/>
                </a:lnTo>
                <a:lnTo>
                  <a:pt x="0" y="6857746"/>
                </a:lnTo>
                <a:close/>
              </a:path>
            </a:pathLst>
          </a:custGeom>
          <a:noFill/>
          <a:ln w="24383"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99" name="Rectangle 199"/>
          <p:cNvSpPr/>
          <p:nvPr/>
        </p:nvSpPr>
        <p:spPr>
          <a:xfrm>
            <a:off x="452323" y="3764113"/>
            <a:ext cx="2256281" cy="332475"/>
          </a:xfrm>
          <a:prstGeom prst="rect">
            <a:avLst/>
          </a:prstGeom>
        </p:spPr>
        <p:txBody>
          <a:bodyPr wrap="none" lIns="0" tIns="0" rIns="0" bIns="0">
            <a:spAutoFit/>
          </a:bodyPr>
          <a:lstStyle/>
          <a:p>
            <a:pPr marL="0"/>
            <a:r>
              <a:rPr lang="da-DK" sz="1800" b="1" i="0" spc="0" baseline="0" dirty="0">
                <a:solidFill>
                  <a:srgbClr val="5D6A4A"/>
                </a:solidFill>
                <a:latin typeface="Verdana-Bold"/>
              </a:rPr>
              <a:t>Förskolan/skolan</a:t>
            </a:r>
          </a:p>
        </p:txBody>
      </p:sp>
      <p:sp>
        <p:nvSpPr>
          <p:cNvPr id="201" name="Rectangle 201"/>
          <p:cNvSpPr/>
          <p:nvPr/>
        </p:nvSpPr>
        <p:spPr>
          <a:xfrm>
            <a:off x="3557651" y="1017611"/>
            <a:ext cx="1826513" cy="332475"/>
          </a:xfrm>
          <a:prstGeom prst="rect">
            <a:avLst/>
          </a:prstGeom>
        </p:spPr>
        <p:txBody>
          <a:bodyPr wrap="none" lIns="0" tIns="0" rIns="0" bIns="0">
            <a:spAutoFit/>
          </a:bodyPr>
          <a:lstStyle/>
          <a:p>
            <a:pPr marL="0"/>
            <a:r>
              <a:rPr lang="da-DK" sz="1800" b="1" i="0" spc="0" baseline="0" dirty="0">
                <a:solidFill>
                  <a:srgbClr val="5D6A4A"/>
                </a:solidFill>
                <a:latin typeface="Verdana-Bold"/>
              </a:rPr>
              <a:t>Socialtjänsten</a:t>
            </a:r>
          </a:p>
        </p:txBody>
      </p:sp>
      <p:sp>
        <p:nvSpPr>
          <p:cNvPr id="202" name="Rectangle 202"/>
          <p:cNvSpPr/>
          <p:nvPr/>
        </p:nvSpPr>
        <p:spPr>
          <a:xfrm>
            <a:off x="7913243" y="464399"/>
            <a:ext cx="2521229" cy="332475"/>
          </a:xfrm>
          <a:prstGeom prst="rect">
            <a:avLst/>
          </a:prstGeom>
        </p:spPr>
        <p:txBody>
          <a:bodyPr wrap="none" lIns="0" tIns="0" rIns="0" bIns="0">
            <a:spAutoFit/>
          </a:bodyPr>
          <a:lstStyle/>
          <a:p>
            <a:pPr marL="0"/>
            <a:r>
              <a:rPr lang="da-DK" sz="1800" b="1" i="0" spc="0" baseline="0" dirty="0">
                <a:solidFill>
                  <a:srgbClr val="5D6A4A"/>
                </a:solidFill>
                <a:latin typeface="Verdana-Bold"/>
              </a:rPr>
              <a:t>Specialistpsykiatrin</a:t>
            </a:r>
          </a:p>
        </p:txBody>
      </p:sp>
      <p:sp>
        <p:nvSpPr>
          <p:cNvPr id="203" name="Rectangle 203"/>
          <p:cNvSpPr/>
          <p:nvPr/>
        </p:nvSpPr>
        <p:spPr>
          <a:xfrm>
            <a:off x="459028" y="4420831"/>
            <a:ext cx="7987770" cy="323043"/>
          </a:xfrm>
          <a:prstGeom prst="rect">
            <a:avLst/>
          </a:prstGeom>
        </p:spPr>
        <p:txBody>
          <a:bodyPr wrap="none" lIns="0" tIns="0" rIns="0" bIns="0">
            <a:spAutoFit/>
          </a:bodyPr>
          <a:lstStyle/>
          <a:p>
            <a:pPr marL="0">
              <a:tabLst>
                <a:tab pos="286511" algn="l"/>
                <a:tab pos="6229552" algn="l"/>
              </a:tabLst>
            </a:pPr>
            <a:r>
              <a:rPr lang="da-DK" sz="2125" b="0" i="0" spc="0" baseline="136752" dirty="0">
                <a:solidFill>
                  <a:srgbClr val="000000"/>
                </a:solidFill>
                <a:latin typeface="ArialMT"/>
              </a:rPr>
              <a:t>•	</a:t>
            </a:r>
            <a:r>
              <a:rPr lang="da-DK" sz="2125" b="0" i="0" spc="0" baseline="136752" dirty="0">
                <a:solidFill>
                  <a:srgbClr val="000000"/>
                </a:solidFill>
                <a:latin typeface="Verdana"/>
              </a:rPr>
              <a:t>Anpassa miljön och bemötandet	</a:t>
            </a:r>
            <a:r>
              <a:rPr lang="da-DK" sz="2730" b="1" i="0" spc="0" baseline="29682" dirty="0">
                <a:solidFill>
                  <a:srgbClr val="5D6A4A"/>
                </a:solidFill>
                <a:latin typeface="Verdana-Bold"/>
              </a:rPr>
              <a:t>Primärvården</a:t>
            </a:r>
          </a:p>
        </p:txBody>
      </p:sp>
      <p:sp>
        <p:nvSpPr>
          <p:cNvPr id="205" name="Rectangle 205"/>
          <p:cNvSpPr/>
          <p:nvPr/>
        </p:nvSpPr>
        <p:spPr>
          <a:xfrm>
            <a:off x="459028" y="4483565"/>
            <a:ext cx="2466504" cy="519706"/>
          </a:xfrm>
          <a:prstGeom prst="rect">
            <a:avLst/>
          </a:prstGeom>
        </p:spPr>
        <p:txBody>
          <a:bodyPr wrap="none" lIns="0" tIns="0" rIns="0" bIns="0">
            <a:spAutoFit/>
          </a:bodyPr>
          <a:lstStyle/>
          <a:p>
            <a:pPr marL="286511"/>
            <a:r>
              <a:rPr lang="da-DK" sz="1406" b="0" i="0" spc="0" baseline="0" dirty="0">
                <a:solidFill>
                  <a:srgbClr val="000000"/>
                </a:solidFill>
                <a:latin typeface="Verdana"/>
              </a:rPr>
              <a:t>Öka vuxenstödet </a:t>
            </a:r>
          </a:p>
          <a:p>
            <a:pPr marL="0">
              <a:lnSpc>
                <a:spcPts val="2046"/>
              </a:lnSpc>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Göra pedagogiken tydlig</a:t>
            </a:r>
          </a:p>
        </p:txBody>
      </p:sp>
      <p:sp>
        <p:nvSpPr>
          <p:cNvPr id="206" name="Rectangle 206"/>
          <p:cNvSpPr/>
          <p:nvPr/>
        </p:nvSpPr>
        <p:spPr>
          <a:xfrm>
            <a:off x="459028" y="4987246"/>
            <a:ext cx="2051226" cy="259865"/>
          </a:xfrm>
          <a:prstGeom prst="rect">
            <a:avLst/>
          </a:prstGeom>
        </p:spPr>
        <p:txBody>
          <a:bodyPr wrap="none" lIns="0" tIns="0" rIns="0" bIns="0">
            <a:spAutoFit/>
          </a:bodyPr>
          <a:lstStyle/>
          <a:p>
            <a:pPr marL="0">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Avgränsa uppgifter </a:t>
            </a:r>
          </a:p>
        </p:txBody>
      </p:sp>
      <p:sp>
        <p:nvSpPr>
          <p:cNvPr id="207" name="Rectangle 207"/>
          <p:cNvSpPr/>
          <p:nvPr/>
        </p:nvSpPr>
        <p:spPr>
          <a:xfrm>
            <a:off x="459028" y="5246326"/>
            <a:ext cx="2114169" cy="259865"/>
          </a:xfrm>
          <a:prstGeom prst="rect">
            <a:avLst/>
          </a:prstGeom>
        </p:spPr>
        <p:txBody>
          <a:bodyPr wrap="none" lIns="0" tIns="0" rIns="0" bIns="0">
            <a:spAutoFit/>
          </a:bodyPr>
          <a:lstStyle/>
          <a:p>
            <a:pPr marL="0">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Tydliga instruktioner</a:t>
            </a:r>
          </a:p>
        </p:txBody>
      </p:sp>
      <p:sp>
        <p:nvSpPr>
          <p:cNvPr id="208" name="Rectangle 208"/>
          <p:cNvSpPr/>
          <p:nvPr/>
        </p:nvSpPr>
        <p:spPr>
          <a:xfrm>
            <a:off x="459028" y="5497761"/>
            <a:ext cx="3356797" cy="511325"/>
          </a:xfrm>
          <a:prstGeom prst="rect">
            <a:avLst/>
          </a:prstGeom>
        </p:spPr>
        <p:txBody>
          <a:bodyPr wrap="none" lIns="0" tIns="0" rIns="0" bIns="0">
            <a:spAutoFit/>
          </a:bodyPr>
          <a:lstStyle/>
          <a:p>
            <a:pPr marL="0">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Feedback, uppmuntran och beröm</a:t>
            </a:r>
          </a:p>
          <a:p>
            <a:pPr marL="0">
              <a:lnSpc>
                <a:spcPts val="1980"/>
              </a:lnSpc>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Förebygga problemskapande </a:t>
            </a:r>
          </a:p>
        </p:txBody>
      </p:sp>
      <p:sp>
        <p:nvSpPr>
          <p:cNvPr id="209" name="Rectangle 209"/>
          <p:cNvSpPr/>
          <p:nvPr/>
        </p:nvSpPr>
        <p:spPr>
          <a:xfrm>
            <a:off x="745540" y="5962581"/>
            <a:ext cx="831271" cy="259330"/>
          </a:xfrm>
          <a:prstGeom prst="rect">
            <a:avLst/>
          </a:prstGeom>
        </p:spPr>
        <p:txBody>
          <a:bodyPr wrap="none" lIns="0" tIns="0" rIns="0" bIns="0">
            <a:spAutoFit/>
          </a:bodyPr>
          <a:lstStyle/>
          <a:p>
            <a:pPr marL="0"/>
            <a:r>
              <a:rPr lang="da-DK" sz="1403" b="0" i="0" spc="0" baseline="0" dirty="0">
                <a:solidFill>
                  <a:srgbClr val="000000"/>
                </a:solidFill>
                <a:latin typeface="Verdana"/>
              </a:rPr>
              <a:t>beteende</a:t>
            </a:r>
          </a:p>
        </p:txBody>
      </p:sp>
      <p:sp>
        <p:nvSpPr>
          <p:cNvPr id="210" name="Rectangle 210"/>
          <p:cNvSpPr/>
          <p:nvPr/>
        </p:nvSpPr>
        <p:spPr>
          <a:xfrm>
            <a:off x="3557651" y="1488396"/>
            <a:ext cx="3478933" cy="1021865"/>
          </a:xfrm>
          <a:prstGeom prst="rect">
            <a:avLst/>
          </a:prstGeom>
        </p:spPr>
        <p:txBody>
          <a:bodyPr wrap="none" lIns="0" tIns="0" rIns="0" bIns="0">
            <a:spAutoFit/>
          </a:bodyPr>
          <a:lstStyle/>
          <a:p>
            <a:pPr marL="0"/>
            <a:r>
              <a:rPr lang="da-DK" sz="1403" b="0" i="0" spc="864" baseline="0" dirty="0">
                <a:solidFill>
                  <a:srgbClr val="000000"/>
                </a:solidFill>
                <a:latin typeface="ArialMT"/>
              </a:rPr>
              <a:t>•</a:t>
            </a:r>
            <a:r>
              <a:rPr lang="da-DK" sz="1403" b="0" i="0" spc="0" baseline="0" dirty="0">
                <a:solidFill>
                  <a:srgbClr val="000000"/>
                </a:solidFill>
                <a:latin typeface="Verdana"/>
              </a:rPr>
              <a:t>Anpassa bemötandet och insatserna </a:t>
            </a:r>
          </a:p>
          <a:p>
            <a:pPr marL="0">
              <a:lnSpc>
                <a:spcPts val="2039"/>
              </a:lnSpc>
            </a:pPr>
            <a:r>
              <a:rPr lang="da-DK" sz="1403" b="0" i="0" spc="864" baseline="0" dirty="0">
                <a:solidFill>
                  <a:srgbClr val="000000"/>
                </a:solidFill>
                <a:latin typeface="ArialMT"/>
              </a:rPr>
              <a:t>•</a:t>
            </a:r>
            <a:r>
              <a:rPr lang="da-DK" sz="1403" b="0" i="0" spc="0" baseline="0" dirty="0">
                <a:solidFill>
                  <a:srgbClr val="000000"/>
                </a:solidFill>
                <a:latin typeface="Verdana"/>
              </a:rPr>
              <a:t>Använda strategier och ge stöd</a:t>
            </a:r>
          </a:p>
          <a:p>
            <a:pPr marL="0">
              <a:lnSpc>
                <a:spcPts val="1920"/>
              </a:lnSpc>
            </a:pPr>
            <a:r>
              <a:rPr lang="da-DK" sz="1403" b="0" i="0" spc="864" baseline="0" dirty="0">
                <a:solidFill>
                  <a:srgbClr val="000000"/>
                </a:solidFill>
                <a:latin typeface="ArialMT"/>
              </a:rPr>
              <a:t>•</a:t>
            </a:r>
            <a:r>
              <a:rPr lang="da-DK" sz="1403" b="0" i="0" spc="0" baseline="0" dirty="0">
                <a:solidFill>
                  <a:srgbClr val="000000"/>
                </a:solidFill>
                <a:latin typeface="Verdana"/>
              </a:rPr>
              <a:t>Strukturera, förenkla och prioritera </a:t>
            </a:r>
          </a:p>
          <a:p>
            <a:pPr marL="0">
              <a:lnSpc>
                <a:spcPts val="2039"/>
              </a:lnSpc>
            </a:pPr>
            <a:r>
              <a:rPr lang="da-DK" sz="1403" b="0" i="0" spc="864" baseline="0" dirty="0">
                <a:solidFill>
                  <a:srgbClr val="000000"/>
                </a:solidFill>
                <a:latin typeface="ArialMT"/>
              </a:rPr>
              <a:t>•</a:t>
            </a:r>
            <a:r>
              <a:rPr lang="da-DK" sz="1403" b="0" i="0" spc="0" baseline="0" dirty="0">
                <a:solidFill>
                  <a:srgbClr val="000000"/>
                </a:solidFill>
                <a:latin typeface="Verdana"/>
              </a:rPr>
              <a:t>Erbjuda stöd</a:t>
            </a:r>
            <a:r>
              <a:rPr lang="da-DK" sz="1403" b="0" i="0" spc="478" baseline="0" dirty="0">
                <a:solidFill>
                  <a:srgbClr val="000000"/>
                </a:solidFill>
                <a:latin typeface="Verdana"/>
              </a:rPr>
              <a:t>-</a:t>
            </a:r>
            <a:r>
              <a:rPr lang="da-DK" sz="1403" b="0" i="0" spc="0" baseline="0" dirty="0">
                <a:solidFill>
                  <a:srgbClr val="000000"/>
                </a:solidFill>
                <a:latin typeface="Verdana"/>
              </a:rPr>
              <a:t>och </a:t>
            </a:r>
          </a:p>
        </p:txBody>
      </p:sp>
      <p:sp>
        <p:nvSpPr>
          <p:cNvPr id="211" name="Rectangle 211"/>
          <p:cNvSpPr/>
          <p:nvPr/>
        </p:nvSpPr>
        <p:spPr>
          <a:xfrm>
            <a:off x="3557651" y="2463756"/>
            <a:ext cx="2011279" cy="755546"/>
          </a:xfrm>
          <a:prstGeom prst="rect">
            <a:avLst/>
          </a:prstGeom>
        </p:spPr>
        <p:txBody>
          <a:bodyPr wrap="none" lIns="0" tIns="0" rIns="0" bIns="0">
            <a:spAutoFit/>
          </a:bodyPr>
          <a:lstStyle/>
          <a:p>
            <a:pPr marL="172211"/>
            <a:r>
              <a:rPr lang="da-DK" sz="1403" b="0" i="0" spc="0" baseline="0" dirty="0">
                <a:solidFill>
                  <a:srgbClr val="000000"/>
                </a:solidFill>
                <a:latin typeface="Verdana"/>
              </a:rPr>
              <a:t>behandlingsprogram</a:t>
            </a:r>
          </a:p>
          <a:p>
            <a:pPr marL="0">
              <a:lnSpc>
                <a:spcPts val="1984"/>
              </a:lnSpc>
            </a:pPr>
            <a:r>
              <a:rPr lang="da-DK" sz="1406" b="0" i="0" spc="863" baseline="0" dirty="0">
                <a:solidFill>
                  <a:srgbClr val="000000"/>
                </a:solidFill>
                <a:latin typeface="ArialMT"/>
              </a:rPr>
              <a:t>•</a:t>
            </a:r>
            <a:r>
              <a:rPr lang="da-DK" sz="1406" b="0" i="0" spc="0" baseline="0" dirty="0">
                <a:solidFill>
                  <a:srgbClr val="000000"/>
                </a:solidFill>
                <a:latin typeface="Verdana"/>
              </a:rPr>
              <a:t>Samordna insatser </a:t>
            </a:r>
          </a:p>
          <a:p>
            <a:pPr marL="0">
              <a:lnSpc>
                <a:spcPts val="1922"/>
              </a:lnSpc>
            </a:pPr>
            <a:r>
              <a:rPr lang="da-DK" sz="1403" b="0" i="0" spc="864" baseline="0" dirty="0">
                <a:solidFill>
                  <a:srgbClr val="000000"/>
                </a:solidFill>
                <a:latin typeface="ArialMT"/>
              </a:rPr>
              <a:t>•</a:t>
            </a:r>
            <a:r>
              <a:rPr lang="da-DK" sz="1403" b="0" i="0" spc="0" baseline="0" dirty="0">
                <a:solidFill>
                  <a:srgbClr val="000000"/>
                </a:solidFill>
                <a:latin typeface="Verdana"/>
              </a:rPr>
              <a:t>Följa upp</a:t>
            </a:r>
          </a:p>
        </p:txBody>
      </p:sp>
      <p:sp>
        <p:nvSpPr>
          <p:cNvPr id="212" name="Rectangle 212"/>
          <p:cNvSpPr/>
          <p:nvPr/>
        </p:nvSpPr>
        <p:spPr>
          <a:xfrm>
            <a:off x="7921117" y="961981"/>
            <a:ext cx="2456863" cy="259330"/>
          </a:xfrm>
          <a:prstGeom prst="rect">
            <a:avLst/>
          </a:prstGeom>
        </p:spPr>
        <p:txBody>
          <a:bodyPr wrap="none" lIns="0" tIns="0" rIns="0" bIns="0">
            <a:spAutoFit/>
          </a:bodyPr>
          <a:lstStyle/>
          <a:p>
            <a:pPr marL="0"/>
            <a:r>
              <a:rPr lang="da-DK" sz="1403" b="0" i="0" spc="0" baseline="0" dirty="0">
                <a:solidFill>
                  <a:srgbClr val="000000"/>
                </a:solidFill>
                <a:latin typeface="Verdana"/>
              </a:rPr>
              <a:t>• Behovsanpass</a:t>
            </a:r>
            <a:r>
              <a:rPr lang="da-DK" sz="1403" b="0" i="0" spc="450" baseline="0" dirty="0">
                <a:solidFill>
                  <a:srgbClr val="000000"/>
                </a:solidFill>
                <a:latin typeface="Verdana"/>
              </a:rPr>
              <a:t>a</a:t>
            </a:r>
            <a:r>
              <a:rPr lang="da-DK" sz="1403" b="0" i="0" spc="0" baseline="0" dirty="0">
                <a:solidFill>
                  <a:srgbClr val="000000"/>
                </a:solidFill>
                <a:latin typeface="Verdana"/>
              </a:rPr>
              <a:t>utredning</a:t>
            </a:r>
          </a:p>
        </p:txBody>
      </p:sp>
      <p:sp>
        <p:nvSpPr>
          <p:cNvPr id="214" name="Rectangle 214"/>
          <p:cNvSpPr/>
          <p:nvPr/>
        </p:nvSpPr>
        <p:spPr>
          <a:xfrm>
            <a:off x="7921117" y="1206202"/>
            <a:ext cx="1558946" cy="259330"/>
          </a:xfrm>
          <a:prstGeom prst="rect">
            <a:avLst/>
          </a:prstGeom>
        </p:spPr>
        <p:txBody>
          <a:bodyPr wrap="none" lIns="0" tIns="0" rIns="0" bIns="0">
            <a:spAutoFit/>
          </a:bodyPr>
          <a:lstStyle/>
          <a:p>
            <a:pPr marL="0"/>
            <a:r>
              <a:rPr lang="da-DK" sz="1403" b="0" i="0" spc="0" baseline="0" dirty="0">
                <a:solidFill>
                  <a:srgbClr val="000000"/>
                </a:solidFill>
                <a:latin typeface="Verdana"/>
              </a:rPr>
              <a:t>• Ge information </a:t>
            </a:r>
          </a:p>
        </p:txBody>
      </p:sp>
      <p:sp>
        <p:nvSpPr>
          <p:cNvPr id="215" name="Rectangle 215"/>
          <p:cNvSpPr/>
          <p:nvPr/>
        </p:nvSpPr>
        <p:spPr>
          <a:xfrm>
            <a:off x="7921117" y="1465282"/>
            <a:ext cx="2198359" cy="259330"/>
          </a:xfrm>
          <a:prstGeom prst="rect">
            <a:avLst/>
          </a:prstGeom>
        </p:spPr>
        <p:txBody>
          <a:bodyPr wrap="none" lIns="0" tIns="0" rIns="0" bIns="0">
            <a:spAutoFit/>
          </a:bodyPr>
          <a:lstStyle/>
          <a:p>
            <a:pPr marL="0"/>
            <a:r>
              <a:rPr lang="da-DK" sz="1403" b="0" i="0" spc="0" baseline="0" dirty="0">
                <a:solidFill>
                  <a:srgbClr val="000000"/>
                </a:solidFill>
                <a:latin typeface="Verdana"/>
              </a:rPr>
              <a:t>• Läkemedelsbehandling</a:t>
            </a:r>
          </a:p>
        </p:txBody>
      </p:sp>
      <p:sp>
        <p:nvSpPr>
          <p:cNvPr id="216" name="Rectangle 216"/>
          <p:cNvSpPr/>
          <p:nvPr/>
        </p:nvSpPr>
        <p:spPr>
          <a:xfrm>
            <a:off x="7921117" y="1716742"/>
            <a:ext cx="3086689" cy="259330"/>
          </a:xfrm>
          <a:prstGeom prst="rect">
            <a:avLst/>
          </a:prstGeom>
        </p:spPr>
        <p:txBody>
          <a:bodyPr wrap="none" lIns="0" tIns="0" rIns="0" bIns="0">
            <a:spAutoFit/>
          </a:bodyPr>
          <a:lstStyle/>
          <a:p>
            <a:pPr marL="0"/>
            <a:r>
              <a:rPr lang="da-DK" sz="1403" b="0" i="0" spc="0" baseline="0" dirty="0">
                <a:solidFill>
                  <a:srgbClr val="000000"/>
                </a:solidFill>
                <a:latin typeface="Verdana"/>
              </a:rPr>
              <a:t>• Stöd och psykologisk behandling</a:t>
            </a:r>
          </a:p>
        </p:txBody>
      </p:sp>
      <p:sp>
        <p:nvSpPr>
          <p:cNvPr id="217" name="Rectangle 217"/>
          <p:cNvSpPr/>
          <p:nvPr/>
        </p:nvSpPr>
        <p:spPr>
          <a:xfrm>
            <a:off x="7921117" y="1968202"/>
            <a:ext cx="2261302" cy="259330"/>
          </a:xfrm>
          <a:prstGeom prst="rect">
            <a:avLst/>
          </a:prstGeom>
        </p:spPr>
        <p:txBody>
          <a:bodyPr wrap="none" lIns="0" tIns="0" rIns="0" bIns="0">
            <a:spAutoFit/>
          </a:bodyPr>
          <a:lstStyle/>
          <a:p>
            <a:pPr marL="0"/>
            <a:r>
              <a:rPr lang="da-DK" sz="1403" b="0" i="0" spc="0" baseline="0" dirty="0">
                <a:solidFill>
                  <a:srgbClr val="000000"/>
                </a:solidFill>
                <a:latin typeface="Verdana"/>
              </a:rPr>
              <a:t>• Insatser för närstående</a:t>
            </a:r>
          </a:p>
        </p:txBody>
      </p:sp>
      <p:sp>
        <p:nvSpPr>
          <p:cNvPr id="218" name="Rectangle 218"/>
          <p:cNvSpPr/>
          <p:nvPr/>
        </p:nvSpPr>
        <p:spPr>
          <a:xfrm>
            <a:off x="7921117" y="2212042"/>
            <a:ext cx="1907895" cy="259330"/>
          </a:xfrm>
          <a:prstGeom prst="rect">
            <a:avLst/>
          </a:prstGeom>
        </p:spPr>
        <p:txBody>
          <a:bodyPr wrap="none" lIns="0" tIns="0" rIns="0" bIns="0">
            <a:spAutoFit/>
          </a:bodyPr>
          <a:lstStyle/>
          <a:p>
            <a:pPr marL="0"/>
            <a:r>
              <a:rPr lang="da-DK" sz="1403" b="0" i="0" spc="0" baseline="0" dirty="0">
                <a:solidFill>
                  <a:srgbClr val="000000"/>
                </a:solidFill>
                <a:latin typeface="Verdana"/>
              </a:rPr>
              <a:t>• Samordna insatser </a:t>
            </a:r>
          </a:p>
        </p:txBody>
      </p:sp>
      <p:sp>
        <p:nvSpPr>
          <p:cNvPr id="219" name="Rectangle 219"/>
          <p:cNvSpPr/>
          <p:nvPr/>
        </p:nvSpPr>
        <p:spPr>
          <a:xfrm>
            <a:off x="7921117" y="2471122"/>
            <a:ext cx="3819000" cy="510854"/>
          </a:xfrm>
          <a:prstGeom prst="rect">
            <a:avLst/>
          </a:prstGeom>
        </p:spPr>
        <p:txBody>
          <a:bodyPr wrap="none" lIns="0" tIns="0" rIns="0" bIns="0">
            <a:spAutoFit/>
          </a:bodyPr>
          <a:lstStyle/>
          <a:p>
            <a:pPr marL="0"/>
            <a:r>
              <a:rPr lang="da-DK" sz="1403" b="0" i="0" spc="0" baseline="0" dirty="0">
                <a:solidFill>
                  <a:srgbClr val="000000"/>
                </a:solidFill>
                <a:latin typeface="Verdana"/>
              </a:rPr>
              <a:t>• Behandla samtidiga psykiatriska tillstånd</a:t>
            </a:r>
          </a:p>
          <a:p>
            <a:pPr marL="0">
              <a:lnSpc>
                <a:spcPts val="1980"/>
              </a:lnSpc>
            </a:pPr>
            <a:r>
              <a:rPr lang="da-DK" sz="1406" b="0" i="0" spc="0" baseline="0" dirty="0">
                <a:solidFill>
                  <a:srgbClr val="000000"/>
                </a:solidFill>
                <a:latin typeface="Verdana"/>
              </a:rPr>
              <a:t>• Följa upp</a:t>
            </a:r>
          </a:p>
        </p:txBody>
      </p:sp>
      <p:sp>
        <p:nvSpPr>
          <p:cNvPr id="220" name="Rectangle 220"/>
          <p:cNvSpPr/>
          <p:nvPr/>
        </p:nvSpPr>
        <p:spPr>
          <a:xfrm>
            <a:off x="6688581" y="4823289"/>
            <a:ext cx="3170108" cy="1258339"/>
          </a:xfrm>
          <a:prstGeom prst="rect">
            <a:avLst/>
          </a:prstGeom>
        </p:spPr>
        <p:txBody>
          <a:bodyPr wrap="none" lIns="0" tIns="0" rIns="0" bIns="0">
            <a:spAutoFit/>
          </a:bodyPr>
          <a:lstStyle/>
          <a:p>
            <a:pPr marL="0">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Vilket stöd kan ges direkt?</a:t>
            </a:r>
          </a:p>
          <a:p>
            <a:pPr marL="0">
              <a:lnSpc>
                <a:spcPts val="1980"/>
              </a:lnSpc>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Begripliggöra reaktioner på livet</a:t>
            </a:r>
          </a:p>
          <a:p>
            <a:pPr marL="0">
              <a:lnSpc>
                <a:spcPts val="1920"/>
              </a:lnSpc>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Egenvårdsråd och stöd </a:t>
            </a:r>
          </a:p>
          <a:p>
            <a:pPr marL="0">
              <a:lnSpc>
                <a:spcPts val="1982"/>
              </a:lnSpc>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Rå</a:t>
            </a:r>
            <a:r>
              <a:rPr lang="da-DK" sz="1403" b="0" i="0" spc="493" baseline="0" dirty="0">
                <a:solidFill>
                  <a:srgbClr val="000000"/>
                </a:solidFill>
                <a:latin typeface="Verdana"/>
              </a:rPr>
              <a:t>d</a:t>
            </a:r>
            <a:r>
              <a:rPr lang="da-DK" sz="1403" b="0" i="0" spc="0" baseline="0" dirty="0">
                <a:solidFill>
                  <a:srgbClr val="000000"/>
                </a:solidFill>
                <a:latin typeface="Verdana"/>
              </a:rPr>
              <a:t>om anpassning och stöd </a:t>
            </a:r>
          </a:p>
          <a:p>
            <a:pPr marL="0">
              <a:lnSpc>
                <a:spcPts val="1979"/>
              </a:lnSpc>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Samverka och lotsa </a:t>
            </a:r>
          </a:p>
        </p:txBody>
      </p:sp>
      <p:sp>
        <p:nvSpPr>
          <p:cNvPr id="221" name="Rectangle 221"/>
          <p:cNvSpPr/>
          <p:nvPr/>
        </p:nvSpPr>
        <p:spPr>
          <a:xfrm>
            <a:off x="6688581" y="6080843"/>
            <a:ext cx="1110651" cy="259865"/>
          </a:xfrm>
          <a:prstGeom prst="rect">
            <a:avLst/>
          </a:prstGeom>
        </p:spPr>
        <p:txBody>
          <a:bodyPr wrap="none" lIns="0" tIns="0" rIns="0" bIns="0">
            <a:spAutoFit/>
          </a:bodyPr>
          <a:lstStyle/>
          <a:p>
            <a:pPr marL="0">
              <a:tabLst>
                <a:tab pos="286511" algn="l"/>
              </a:tabLst>
            </a:pPr>
            <a:r>
              <a:rPr lang="da-DK" sz="1403" b="0" i="0" spc="0" baseline="0" dirty="0">
                <a:solidFill>
                  <a:srgbClr val="000000"/>
                </a:solidFill>
                <a:latin typeface="ArialMT"/>
              </a:rPr>
              <a:t>•	</a:t>
            </a:r>
            <a:r>
              <a:rPr lang="da-DK" sz="1403" b="0" i="0" spc="0" baseline="0" dirty="0">
                <a:solidFill>
                  <a:srgbClr val="000000"/>
                </a:solidFill>
                <a:latin typeface="Verdana"/>
              </a:rPr>
              <a:t>Följa upp</a:t>
            </a:r>
          </a:p>
        </p:txBody>
      </p:sp>
      <p:sp>
        <p:nvSpPr>
          <p:cNvPr id="222" name="Rectangle 222"/>
          <p:cNvSpPr/>
          <p:nvPr/>
        </p:nvSpPr>
        <p:spPr>
          <a:xfrm>
            <a:off x="548640" y="431831"/>
            <a:ext cx="3289401" cy="443300"/>
          </a:xfrm>
          <a:prstGeom prst="rect">
            <a:avLst/>
          </a:prstGeom>
        </p:spPr>
        <p:txBody>
          <a:bodyPr wrap="none" lIns="0" tIns="0" rIns="0" bIns="0">
            <a:spAutoFit/>
          </a:bodyPr>
          <a:lstStyle/>
          <a:p>
            <a:pPr marL="0"/>
            <a:r>
              <a:rPr lang="da-DK" sz="2400" b="1" i="1" spc="0" baseline="0" dirty="0">
                <a:solidFill>
                  <a:srgbClr val="5D6A4A"/>
                </a:solidFill>
                <a:latin typeface="Verdana-BoldItalic"/>
              </a:rPr>
              <a:t>Det här kan vi göra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Freeform 203"/>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204" name="Picture 20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3667759"/>
            <a:ext cx="12192000" cy="3190241"/>
          </a:xfrm>
          <a:prstGeom prst="rect">
            <a:avLst/>
          </a:prstGeom>
          <a:noFill/>
        </p:spPr>
      </p:pic>
      <p:sp>
        <p:nvSpPr>
          <p:cNvPr id="205" name="Freeform 205"/>
          <p:cNvSpPr/>
          <p:nvPr/>
        </p:nvSpPr>
        <p:spPr>
          <a:xfrm>
            <a:off x="2352294" y="1840230"/>
            <a:ext cx="6300215" cy="4008692"/>
          </a:xfrm>
          <a:custGeom>
            <a:avLst/>
            <a:gdLst/>
            <a:ahLst/>
            <a:cxnLst/>
            <a:rect l="0" t="0" r="0" b="0"/>
            <a:pathLst>
              <a:path w="6300215" h="4008692">
                <a:moveTo>
                  <a:pt x="2001139" y="4008692"/>
                </a:moveTo>
                <a:lnTo>
                  <a:pt x="1794890" y="3373501"/>
                </a:lnTo>
                <a:cubicBezTo>
                  <a:pt x="468503" y="2918715"/>
                  <a:pt x="0" y="1896619"/>
                  <a:pt x="748410" y="1090676"/>
                </a:cubicBezTo>
                <a:cubicBezTo>
                  <a:pt x="1496821" y="284735"/>
                  <a:pt x="3178936" y="0"/>
                  <a:pt x="4505324" y="454787"/>
                </a:cubicBezTo>
                <a:cubicBezTo>
                  <a:pt x="5831712" y="909574"/>
                  <a:pt x="6300215" y="1931670"/>
                  <a:pt x="5551804" y="2737613"/>
                </a:cubicBezTo>
                <a:cubicBezTo>
                  <a:pt x="4999354" y="3332481"/>
                  <a:pt x="3907916" y="3664078"/>
                  <a:pt x="2793238" y="3575685"/>
                </a:cubicBezTo>
                <a:close/>
                <a:moveTo>
                  <a:pt x="-1343216" y="5017770"/>
                </a:moveTo>
              </a:path>
            </a:pathLst>
          </a:custGeom>
          <a:solidFill>
            <a:srgbClr val="F4B18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6" name="Freeform 206"/>
          <p:cNvSpPr/>
          <p:nvPr/>
        </p:nvSpPr>
        <p:spPr>
          <a:xfrm>
            <a:off x="2352294" y="1840230"/>
            <a:ext cx="6300215" cy="4008692"/>
          </a:xfrm>
          <a:custGeom>
            <a:avLst/>
            <a:gdLst/>
            <a:ahLst/>
            <a:cxnLst/>
            <a:rect l="0" t="0" r="0" b="0"/>
            <a:pathLst>
              <a:path w="6300215" h="4008692">
                <a:moveTo>
                  <a:pt x="2001139" y="4008692"/>
                </a:moveTo>
                <a:lnTo>
                  <a:pt x="1794890" y="3373501"/>
                </a:lnTo>
                <a:cubicBezTo>
                  <a:pt x="468503" y="2918715"/>
                  <a:pt x="0" y="1896619"/>
                  <a:pt x="748410" y="1090676"/>
                </a:cubicBezTo>
                <a:cubicBezTo>
                  <a:pt x="1496821" y="284735"/>
                  <a:pt x="3178936" y="0"/>
                  <a:pt x="4505324" y="454787"/>
                </a:cubicBezTo>
                <a:cubicBezTo>
                  <a:pt x="5831712" y="909574"/>
                  <a:pt x="6300215" y="1931670"/>
                  <a:pt x="5551804" y="2737613"/>
                </a:cubicBezTo>
                <a:cubicBezTo>
                  <a:pt x="4999354" y="3332481"/>
                  <a:pt x="3907916" y="3664078"/>
                  <a:pt x="2793238" y="3575685"/>
                </a:cubicBezTo>
                <a:close/>
                <a:moveTo>
                  <a:pt x="-1343216" y="5017770"/>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07" name="Freeform 207"/>
          <p:cNvSpPr/>
          <p:nvPr/>
        </p:nvSpPr>
        <p:spPr>
          <a:xfrm>
            <a:off x="557783" y="1429512"/>
            <a:ext cx="2756917" cy="2819400"/>
          </a:xfrm>
          <a:custGeom>
            <a:avLst/>
            <a:gdLst/>
            <a:ahLst/>
            <a:cxnLst/>
            <a:rect l="0" t="0" r="0" b="0"/>
            <a:pathLst>
              <a:path w="2756917" h="2819400">
                <a:moveTo>
                  <a:pt x="0" y="459486"/>
                </a:moveTo>
                <a:cubicBezTo>
                  <a:pt x="0" y="205741"/>
                  <a:pt x="205728" y="0"/>
                  <a:pt x="459499" y="0"/>
                </a:cubicBezTo>
                <a:lnTo>
                  <a:pt x="2297431" y="0"/>
                </a:lnTo>
                <a:cubicBezTo>
                  <a:pt x="2551177" y="0"/>
                  <a:pt x="2756917" y="205741"/>
                  <a:pt x="2756917" y="459486"/>
                </a:cubicBezTo>
                <a:lnTo>
                  <a:pt x="2756917" y="2359915"/>
                </a:lnTo>
                <a:cubicBezTo>
                  <a:pt x="2756917" y="2613661"/>
                  <a:pt x="2551177" y="2819400"/>
                  <a:pt x="2297431" y="2819400"/>
                </a:cubicBezTo>
                <a:lnTo>
                  <a:pt x="459499" y="2819400"/>
                </a:lnTo>
                <a:cubicBezTo>
                  <a:pt x="205728" y="2819400"/>
                  <a:pt x="0" y="2613661"/>
                  <a:pt x="0" y="2359915"/>
                </a:cubicBezTo>
                <a:close/>
                <a:moveTo>
                  <a:pt x="4411219" y="5428488"/>
                </a:moveTo>
              </a:path>
            </a:pathLst>
          </a:custGeom>
          <a:solidFill>
            <a:srgbClr val="1B5C67">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08" name="Freeform 208"/>
          <p:cNvSpPr/>
          <p:nvPr/>
        </p:nvSpPr>
        <p:spPr>
          <a:xfrm>
            <a:off x="557783" y="1429512"/>
            <a:ext cx="2756917" cy="2819400"/>
          </a:xfrm>
          <a:custGeom>
            <a:avLst/>
            <a:gdLst/>
            <a:ahLst/>
            <a:cxnLst/>
            <a:rect l="0" t="0" r="0" b="0"/>
            <a:pathLst>
              <a:path w="2756917" h="2819400">
                <a:moveTo>
                  <a:pt x="0" y="459486"/>
                </a:moveTo>
                <a:cubicBezTo>
                  <a:pt x="0" y="205741"/>
                  <a:pt x="205728" y="0"/>
                  <a:pt x="459499" y="0"/>
                </a:cubicBezTo>
                <a:lnTo>
                  <a:pt x="2297431" y="0"/>
                </a:lnTo>
                <a:cubicBezTo>
                  <a:pt x="2551177" y="0"/>
                  <a:pt x="2756917" y="205741"/>
                  <a:pt x="2756917" y="459486"/>
                </a:cubicBezTo>
                <a:lnTo>
                  <a:pt x="2756917" y="2359915"/>
                </a:lnTo>
                <a:cubicBezTo>
                  <a:pt x="2756917" y="2613661"/>
                  <a:pt x="2551177" y="2819400"/>
                  <a:pt x="2297431" y="2819400"/>
                </a:cubicBezTo>
                <a:lnTo>
                  <a:pt x="459499" y="2819400"/>
                </a:lnTo>
                <a:cubicBezTo>
                  <a:pt x="205728" y="2819400"/>
                  <a:pt x="0" y="2613661"/>
                  <a:pt x="0" y="2359915"/>
                </a:cubicBezTo>
                <a:close/>
                <a:moveTo>
                  <a:pt x="4411219" y="5428488"/>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pic>
        <p:nvPicPr>
          <p:cNvPr id="209" name="Picture 20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525000" y="2146300"/>
            <a:ext cx="2667000" cy="2781300"/>
          </a:xfrm>
          <a:prstGeom prst="rect">
            <a:avLst/>
          </a:prstGeom>
          <a:noFill/>
        </p:spPr>
      </p:pic>
      <p:sp>
        <p:nvSpPr>
          <p:cNvPr id="210" name="Freeform 210"/>
          <p:cNvSpPr/>
          <p:nvPr/>
        </p:nvSpPr>
        <p:spPr>
          <a:xfrm>
            <a:off x="6532118" y="308103"/>
            <a:ext cx="3224275" cy="2916682"/>
          </a:xfrm>
          <a:custGeom>
            <a:avLst/>
            <a:gdLst/>
            <a:ahLst/>
            <a:cxnLst/>
            <a:rect l="0" t="0" r="0" b="0"/>
            <a:pathLst>
              <a:path w="3224275" h="2916682">
                <a:moveTo>
                  <a:pt x="1024127" y="2916682"/>
                </a:moveTo>
                <a:lnTo>
                  <a:pt x="918590" y="2454528"/>
                </a:lnTo>
                <a:cubicBezTo>
                  <a:pt x="239775" y="2123567"/>
                  <a:pt x="0" y="1379982"/>
                  <a:pt x="383032" y="793495"/>
                </a:cubicBezTo>
                <a:cubicBezTo>
                  <a:pt x="766063" y="207137"/>
                  <a:pt x="1626870" y="0"/>
                  <a:pt x="2305685" y="330834"/>
                </a:cubicBezTo>
                <a:cubicBezTo>
                  <a:pt x="2984500" y="661796"/>
                  <a:pt x="3224275" y="1405382"/>
                  <a:pt x="2841243" y="1991868"/>
                </a:cubicBezTo>
                <a:cubicBezTo>
                  <a:pt x="2558541" y="2424683"/>
                  <a:pt x="1999996" y="2665983"/>
                  <a:pt x="1429512" y="2601594"/>
                </a:cubicBezTo>
                <a:close/>
                <a:moveTo>
                  <a:pt x="-2898903" y="6549897"/>
                </a:moveTo>
              </a:path>
            </a:pathLst>
          </a:custGeom>
          <a:solidFill>
            <a:srgbClr val="F4B183">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211" name="Freeform 211"/>
          <p:cNvSpPr/>
          <p:nvPr/>
        </p:nvSpPr>
        <p:spPr>
          <a:xfrm>
            <a:off x="6532118" y="308103"/>
            <a:ext cx="3224275" cy="2916682"/>
          </a:xfrm>
          <a:custGeom>
            <a:avLst/>
            <a:gdLst/>
            <a:ahLst/>
            <a:cxnLst/>
            <a:rect l="0" t="0" r="0" b="0"/>
            <a:pathLst>
              <a:path w="3224275" h="2916682">
                <a:moveTo>
                  <a:pt x="1024127" y="2916682"/>
                </a:moveTo>
                <a:lnTo>
                  <a:pt x="918590" y="2454528"/>
                </a:lnTo>
                <a:cubicBezTo>
                  <a:pt x="239775" y="2123567"/>
                  <a:pt x="0" y="1379982"/>
                  <a:pt x="383032" y="793495"/>
                </a:cubicBezTo>
                <a:cubicBezTo>
                  <a:pt x="766063" y="207137"/>
                  <a:pt x="1626870" y="0"/>
                  <a:pt x="2305685" y="330834"/>
                </a:cubicBezTo>
                <a:cubicBezTo>
                  <a:pt x="2984500" y="661796"/>
                  <a:pt x="3224275" y="1405382"/>
                  <a:pt x="2841243" y="1991868"/>
                </a:cubicBezTo>
                <a:cubicBezTo>
                  <a:pt x="2558541" y="2424683"/>
                  <a:pt x="1999996" y="2665983"/>
                  <a:pt x="1429512" y="2601594"/>
                </a:cubicBezTo>
                <a:close/>
                <a:moveTo>
                  <a:pt x="-2898903" y="6549897"/>
                </a:moveTo>
              </a:path>
            </a:pathLst>
          </a:custGeom>
          <a:noFill/>
          <a:ln w="12191" cap="flat" cmpd="sng">
            <a:solidFill>
              <a:srgbClr val="2F528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12" name="Freeform 212"/>
          <p:cNvSpPr/>
          <p:nvPr/>
        </p:nvSpPr>
        <p:spPr>
          <a:xfrm>
            <a:off x="0" y="-50"/>
            <a:ext cx="12192000" cy="6857746"/>
          </a:xfrm>
          <a:custGeom>
            <a:avLst/>
            <a:gdLst/>
            <a:ahLst/>
            <a:cxnLst/>
            <a:rect l="0" t="0" r="0" b="0"/>
            <a:pathLst>
              <a:path w="12192000" h="6857746">
                <a:moveTo>
                  <a:pt x="0" y="6857746"/>
                </a:moveTo>
                <a:lnTo>
                  <a:pt x="12192000" y="6857746"/>
                </a:lnTo>
                <a:lnTo>
                  <a:pt x="12192000" y="0"/>
                </a:lnTo>
                <a:lnTo>
                  <a:pt x="0" y="0"/>
                </a:lnTo>
                <a:lnTo>
                  <a:pt x="0" y="6857746"/>
                </a:lnTo>
                <a:close/>
              </a:path>
            </a:pathLst>
          </a:custGeom>
          <a:noFill/>
          <a:ln w="24383"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3" name="Rectangle 213"/>
          <p:cNvSpPr/>
          <p:nvPr/>
        </p:nvSpPr>
        <p:spPr>
          <a:xfrm>
            <a:off x="3959605" y="2622703"/>
            <a:ext cx="3140883" cy="610209"/>
          </a:xfrm>
          <a:prstGeom prst="rect">
            <a:avLst/>
          </a:prstGeom>
        </p:spPr>
        <p:txBody>
          <a:bodyPr wrap="none" lIns="0" tIns="0" rIns="0" bIns="0">
            <a:spAutoFit/>
          </a:bodyPr>
          <a:lstStyle/>
          <a:p>
            <a:pPr marL="0"/>
            <a:r>
              <a:rPr lang="da-DK" sz="2004" b="1" i="0" spc="0" baseline="0" dirty="0">
                <a:solidFill>
                  <a:srgbClr val="000000"/>
                </a:solidFill>
                <a:latin typeface="Calibri-Bold"/>
              </a:rPr>
              <a:t>Uppdatera och repetera egen </a:t>
            </a:r>
          </a:p>
          <a:p>
            <a:pPr marL="1105280">
              <a:lnSpc>
                <a:spcPts val="2400"/>
              </a:lnSpc>
            </a:pPr>
            <a:r>
              <a:rPr lang="da-DK" sz="2004" b="1" i="0" spc="0" baseline="0" dirty="0">
                <a:solidFill>
                  <a:srgbClr val="000000"/>
                </a:solidFill>
                <a:latin typeface="Calibri-Bold"/>
              </a:rPr>
              <a:t>kunskap </a:t>
            </a:r>
          </a:p>
        </p:txBody>
      </p:sp>
      <p:sp>
        <p:nvSpPr>
          <p:cNvPr id="215" name="Rectangle 215"/>
          <p:cNvSpPr/>
          <p:nvPr/>
        </p:nvSpPr>
        <p:spPr>
          <a:xfrm>
            <a:off x="3770629" y="3232532"/>
            <a:ext cx="3512972" cy="548639"/>
          </a:xfrm>
          <a:prstGeom prst="rect">
            <a:avLst/>
          </a:prstGeom>
        </p:spPr>
        <p:txBody>
          <a:bodyPr wrap="none" lIns="0" tIns="0" rIns="0" bIns="0">
            <a:spAutoFit/>
          </a:bodyPr>
          <a:lstStyle/>
          <a:p>
            <a:pPr marL="0"/>
            <a:r>
              <a:rPr lang="da-DK" sz="1800" b="0" i="0" spc="409" baseline="0" dirty="0">
                <a:solidFill>
                  <a:srgbClr val="000000"/>
                </a:solidFill>
                <a:latin typeface="Calibri"/>
              </a:rPr>
              <a:t>-</a:t>
            </a:r>
            <a:r>
              <a:rPr lang="da-DK" sz="1800" b="0" i="0" spc="0" baseline="0" dirty="0">
                <a:solidFill>
                  <a:srgbClr val="000000"/>
                </a:solidFill>
                <a:latin typeface="Calibri"/>
              </a:rPr>
              <a:t>Repetera för att säkerställa din egen </a:t>
            </a:r>
          </a:p>
          <a:p>
            <a:pPr marL="1115948">
              <a:lnSpc>
                <a:spcPts val="2159"/>
              </a:lnSpc>
            </a:pPr>
            <a:r>
              <a:rPr lang="da-DK" sz="1800" b="0" i="0" spc="0" baseline="0" dirty="0">
                <a:solidFill>
                  <a:srgbClr val="000000"/>
                </a:solidFill>
                <a:latin typeface="Calibri"/>
              </a:rPr>
              <a:t>kunskapsnivå</a:t>
            </a:r>
          </a:p>
        </p:txBody>
      </p:sp>
      <p:sp>
        <p:nvSpPr>
          <p:cNvPr id="216" name="Rectangle 216"/>
          <p:cNvSpPr/>
          <p:nvPr/>
        </p:nvSpPr>
        <p:spPr>
          <a:xfrm>
            <a:off x="3883405" y="3781172"/>
            <a:ext cx="3237585" cy="823340"/>
          </a:xfrm>
          <a:prstGeom prst="rect">
            <a:avLst/>
          </a:prstGeom>
        </p:spPr>
        <p:txBody>
          <a:bodyPr wrap="none" lIns="0" tIns="0" rIns="0" bIns="0">
            <a:spAutoFit/>
          </a:bodyPr>
          <a:lstStyle/>
          <a:p>
            <a:pPr marL="0"/>
            <a:r>
              <a:rPr lang="da-DK" sz="1800" b="0" i="0" spc="411" baseline="0" dirty="0">
                <a:solidFill>
                  <a:srgbClr val="000000"/>
                </a:solidFill>
                <a:latin typeface="Calibri"/>
              </a:rPr>
              <a:t>–</a:t>
            </a:r>
            <a:r>
              <a:rPr lang="da-DK" sz="1800" b="0" i="0" spc="0" baseline="0" dirty="0">
                <a:solidFill>
                  <a:srgbClr val="000000"/>
                </a:solidFill>
                <a:latin typeface="Calibri"/>
              </a:rPr>
              <a:t>läs om insatser du inte känner till</a:t>
            </a:r>
          </a:p>
          <a:p>
            <a:pPr marL="91440">
              <a:lnSpc>
                <a:spcPts val="2160"/>
              </a:lnSpc>
            </a:pPr>
            <a:r>
              <a:rPr lang="da-DK" sz="1802" b="0" i="0" spc="408" baseline="0" dirty="0">
                <a:solidFill>
                  <a:srgbClr val="000000"/>
                </a:solidFill>
                <a:latin typeface="Calibri"/>
              </a:rPr>
              <a:t>-</a:t>
            </a:r>
            <a:r>
              <a:rPr lang="da-DK" sz="1802" b="0" i="0" spc="0" baseline="0" dirty="0">
                <a:solidFill>
                  <a:srgbClr val="000000"/>
                </a:solidFill>
                <a:latin typeface="Calibri"/>
              </a:rPr>
              <a:t>använd sökfunktion för att hitta </a:t>
            </a:r>
          </a:p>
          <a:p>
            <a:pPr marL="480059">
              <a:lnSpc>
                <a:spcPts val="2162"/>
              </a:lnSpc>
            </a:pPr>
            <a:r>
              <a:rPr lang="da-DK" sz="1800" b="0" i="0" spc="0" baseline="0" dirty="0">
                <a:solidFill>
                  <a:srgbClr val="000000"/>
                </a:solidFill>
                <a:latin typeface="Calibri"/>
              </a:rPr>
              <a:t>enstaka specifik kunskap  </a:t>
            </a:r>
          </a:p>
        </p:txBody>
      </p:sp>
      <p:sp>
        <p:nvSpPr>
          <p:cNvPr id="218" name="Rectangle 218"/>
          <p:cNvSpPr/>
          <p:nvPr/>
        </p:nvSpPr>
        <p:spPr>
          <a:xfrm>
            <a:off x="792480" y="2285746"/>
            <a:ext cx="2356628" cy="1097532"/>
          </a:xfrm>
          <a:prstGeom prst="rect">
            <a:avLst/>
          </a:prstGeom>
        </p:spPr>
        <p:txBody>
          <a:bodyPr wrap="none" lIns="0" tIns="0" rIns="0" bIns="0">
            <a:spAutoFit/>
          </a:bodyPr>
          <a:lstStyle/>
          <a:p>
            <a:pPr marL="54863"/>
            <a:r>
              <a:rPr lang="da-DK" sz="2400" b="0" i="0" spc="0" baseline="0" dirty="0">
                <a:solidFill>
                  <a:srgbClr val="FFFFFF"/>
                </a:solidFill>
                <a:latin typeface="Calibri"/>
              </a:rPr>
              <a:t>Kunskapsbank för </a:t>
            </a:r>
          </a:p>
          <a:p>
            <a:pPr marL="0">
              <a:lnSpc>
                <a:spcPts val="2880"/>
              </a:lnSpc>
            </a:pPr>
            <a:r>
              <a:rPr lang="da-DK" sz="2402" b="0" i="0" spc="0" baseline="0" dirty="0">
                <a:solidFill>
                  <a:srgbClr val="FFFFFF"/>
                </a:solidFill>
                <a:latin typeface="Calibri"/>
              </a:rPr>
              <a:t>att stärka din egen </a:t>
            </a:r>
          </a:p>
          <a:p>
            <a:pPr marL="457200">
              <a:lnSpc>
                <a:spcPts val="2881"/>
              </a:lnSpc>
            </a:pPr>
            <a:r>
              <a:rPr lang="da-DK" sz="2400" b="0" i="0" spc="0" baseline="0" dirty="0">
                <a:solidFill>
                  <a:srgbClr val="FFFFFF"/>
                </a:solidFill>
                <a:latin typeface="Calibri"/>
              </a:rPr>
              <a:t>kompetens</a:t>
            </a:r>
          </a:p>
        </p:txBody>
      </p:sp>
      <p:sp>
        <p:nvSpPr>
          <p:cNvPr id="219" name="Rectangle 219"/>
          <p:cNvSpPr/>
          <p:nvPr/>
        </p:nvSpPr>
        <p:spPr>
          <a:xfrm>
            <a:off x="10129393" y="2415033"/>
            <a:ext cx="1714271" cy="1097356"/>
          </a:xfrm>
          <a:prstGeom prst="rect">
            <a:avLst/>
          </a:prstGeom>
        </p:spPr>
        <p:txBody>
          <a:bodyPr wrap="none" lIns="0" tIns="0" rIns="0" bIns="0">
            <a:spAutoFit/>
          </a:bodyPr>
          <a:lstStyle/>
          <a:p>
            <a:pPr marL="0"/>
            <a:r>
              <a:rPr lang="da-DK" sz="1800" b="0" i="0" spc="0" baseline="0" dirty="0">
                <a:solidFill>
                  <a:srgbClr val="000000"/>
                </a:solidFill>
                <a:latin typeface="Calibri"/>
              </a:rPr>
              <a:t>VIP är ett utmärkt </a:t>
            </a:r>
          </a:p>
          <a:p>
            <a:pPr marL="64007">
              <a:lnSpc>
                <a:spcPts val="2159"/>
              </a:lnSpc>
            </a:pPr>
            <a:r>
              <a:rPr lang="da-DK" sz="1800" b="0" i="0" spc="0" baseline="0" dirty="0">
                <a:solidFill>
                  <a:srgbClr val="000000"/>
                </a:solidFill>
                <a:latin typeface="Calibri"/>
              </a:rPr>
              <a:t>stöd för kunskap </a:t>
            </a:r>
          </a:p>
          <a:p>
            <a:pPr marL="24383">
              <a:lnSpc>
                <a:spcPts val="2160"/>
              </a:lnSpc>
            </a:pPr>
            <a:r>
              <a:rPr lang="da-DK" sz="1800" b="0" i="0" spc="0" baseline="0" dirty="0">
                <a:solidFill>
                  <a:srgbClr val="000000"/>
                </a:solidFill>
                <a:latin typeface="Calibri"/>
              </a:rPr>
              <a:t>inom område där </a:t>
            </a:r>
          </a:p>
          <a:p>
            <a:pPr marL="92963">
              <a:lnSpc>
                <a:spcPts val="2160"/>
              </a:lnSpc>
            </a:pPr>
            <a:r>
              <a:rPr lang="da-DK" sz="1802" b="0" i="0" spc="0" baseline="0" dirty="0">
                <a:solidFill>
                  <a:srgbClr val="000000"/>
                </a:solidFill>
                <a:latin typeface="Calibri"/>
              </a:rPr>
              <a:t>du inte själv har </a:t>
            </a:r>
          </a:p>
        </p:txBody>
      </p:sp>
      <p:sp>
        <p:nvSpPr>
          <p:cNvPr id="220" name="Rectangle 220"/>
          <p:cNvSpPr/>
          <p:nvPr/>
        </p:nvSpPr>
        <p:spPr>
          <a:xfrm>
            <a:off x="10126344" y="3512694"/>
            <a:ext cx="1720214" cy="548639"/>
          </a:xfrm>
          <a:prstGeom prst="rect">
            <a:avLst/>
          </a:prstGeom>
        </p:spPr>
        <p:txBody>
          <a:bodyPr wrap="none" lIns="0" tIns="0" rIns="0" bIns="0">
            <a:spAutoFit/>
          </a:bodyPr>
          <a:lstStyle/>
          <a:p>
            <a:pPr marL="0"/>
            <a:r>
              <a:rPr lang="da-DK" sz="1800" b="0" i="0" spc="0" baseline="0" dirty="0">
                <a:solidFill>
                  <a:srgbClr val="000000"/>
                </a:solidFill>
                <a:latin typeface="Calibri"/>
              </a:rPr>
              <a:t>specialistkunskap, </a:t>
            </a:r>
          </a:p>
          <a:p>
            <a:pPr marL="500253">
              <a:lnSpc>
                <a:spcPts val="2159"/>
              </a:lnSpc>
            </a:pPr>
            <a:r>
              <a:rPr lang="da-DK" sz="1800" b="0" i="0" spc="0" baseline="0" dirty="0">
                <a:solidFill>
                  <a:srgbClr val="000000"/>
                </a:solidFill>
                <a:latin typeface="Calibri"/>
              </a:rPr>
              <a:t>t ex vid  </a:t>
            </a:r>
          </a:p>
        </p:txBody>
      </p:sp>
      <p:sp>
        <p:nvSpPr>
          <p:cNvPr id="221" name="Rectangle 221"/>
          <p:cNvSpPr/>
          <p:nvPr/>
        </p:nvSpPr>
        <p:spPr>
          <a:xfrm>
            <a:off x="10253218" y="4061333"/>
            <a:ext cx="1413433" cy="274320"/>
          </a:xfrm>
          <a:prstGeom prst="rect">
            <a:avLst/>
          </a:prstGeom>
        </p:spPr>
        <p:txBody>
          <a:bodyPr wrap="none" lIns="0" tIns="0" rIns="0" bIns="0">
            <a:spAutoFit/>
          </a:bodyPr>
          <a:lstStyle/>
          <a:p>
            <a:pPr marL="0"/>
            <a:r>
              <a:rPr lang="da-DK" sz="1800" b="1" i="0" spc="0" baseline="0" dirty="0">
                <a:solidFill>
                  <a:srgbClr val="000000"/>
                </a:solidFill>
                <a:latin typeface="Calibri-Bold"/>
              </a:rPr>
              <a:t>samsjuklighet</a:t>
            </a:r>
            <a:r>
              <a:rPr lang="da-DK" sz="1800" b="0" i="0" spc="0" baseline="0" dirty="0">
                <a:solidFill>
                  <a:srgbClr val="000000"/>
                </a:solidFill>
                <a:latin typeface="Calibri"/>
              </a:rPr>
              <a:t>?</a:t>
            </a:r>
          </a:p>
        </p:txBody>
      </p:sp>
      <p:sp>
        <p:nvSpPr>
          <p:cNvPr id="222" name="Rectangle 222"/>
          <p:cNvSpPr/>
          <p:nvPr/>
        </p:nvSpPr>
        <p:spPr>
          <a:xfrm>
            <a:off x="7470013" y="873760"/>
            <a:ext cx="1401775" cy="548893"/>
          </a:xfrm>
          <a:prstGeom prst="rect">
            <a:avLst/>
          </a:prstGeom>
        </p:spPr>
        <p:txBody>
          <a:bodyPr wrap="none" lIns="0" tIns="0" rIns="0" bIns="0">
            <a:spAutoFit/>
          </a:bodyPr>
          <a:lstStyle/>
          <a:p>
            <a:pPr marL="0"/>
            <a:r>
              <a:rPr lang="da-DK" sz="1800" b="0" i="0" spc="0" baseline="0" dirty="0">
                <a:solidFill>
                  <a:srgbClr val="000000"/>
                </a:solidFill>
                <a:latin typeface="Calibri"/>
              </a:rPr>
              <a:t>Och inte minst </a:t>
            </a:r>
          </a:p>
          <a:p>
            <a:pPr marL="193547">
              <a:lnSpc>
                <a:spcPts val="2161"/>
              </a:lnSpc>
            </a:pPr>
            <a:r>
              <a:rPr lang="da-DK" sz="1800" b="0" i="0" spc="0" baseline="0" dirty="0">
                <a:solidFill>
                  <a:srgbClr val="000000"/>
                </a:solidFill>
                <a:latin typeface="Calibri"/>
              </a:rPr>
              <a:t>viktigt </a:t>
            </a:r>
            <a:r>
              <a:rPr lang="da-DK" sz="1800" b="0" i="0" spc="423" baseline="0" dirty="0">
                <a:solidFill>
                  <a:srgbClr val="000000"/>
                </a:solidFill>
                <a:latin typeface="Calibri"/>
              </a:rPr>
              <a:t>–</a:t>
            </a:r>
            <a:r>
              <a:rPr lang="da-DK" sz="1800" b="0" i="0" spc="0" baseline="0" dirty="0">
                <a:solidFill>
                  <a:srgbClr val="000000"/>
                </a:solidFill>
                <a:latin typeface="Calibri"/>
              </a:rPr>
              <a:t>få </a:t>
            </a:r>
          </a:p>
        </p:txBody>
      </p:sp>
      <p:sp>
        <p:nvSpPr>
          <p:cNvPr id="223" name="Rectangle 223"/>
          <p:cNvSpPr/>
          <p:nvPr/>
        </p:nvSpPr>
        <p:spPr>
          <a:xfrm>
            <a:off x="7319136" y="1422654"/>
            <a:ext cx="1702231" cy="548640"/>
          </a:xfrm>
          <a:prstGeom prst="rect">
            <a:avLst/>
          </a:prstGeom>
        </p:spPr>
        <p:txBody>
          <a:bodyPr wrap="none" lIns="0" tIns="0" rIns="0" bIns="0">
            <a:spAutoFit/>
          </a:bodyPr>
          <a:lstStyle/>
          <a:p>
            <a:pPr marL="0"/>
            <a:r>
              <a:rPr lang="da-DK" sz="1800" b="1" i="0" spc="0" baseline="0" dirty="0">
                <a:solidFill>
                  <a:srgbClr val="000000"/>
                </a:solidFill>
                <a:latin typeface="Calibri-Bold"/>
              </a:rPr>
              <a:t>bekräftels</a:t>
            </a:r>
            <a:r>
              <a:rPr lang="da-DK" sz="1800" b="1" i="0" spc="373" baseline="0" dirty="0">
                <a:solidFill>
                  <a:srgbClr val="000000"/>
                </a:solidFill>
                <a:latin typeface="Calibri-Bold"/>
              </a:rPr>
              <a:t>e</a:t>
            </a:r>
            <a:r>
              <a:rPr lang="da-DK" sz="1800" b="0" i="0" spc="0" baseline="0" dirty="0">
                <a:solidFill>
                  <a:srgbClr val="000000"/>
                </a:solidFill>
                <a:latin typeface="Calibri"/>
              </a:rPr>
              <a:t>på att </a:t>
            </a:r>
          </a:p>
          <a:p>
            <a:pPr marL="187452">
              <a:lnSpc>
                <a:spcPts val="2160"/>
              </a:lnSpc>
            </a:pPr>
            <a:r>
              <a:rPr lang="da-DK" sz="1800" b="0" i="0" spc="0" baseline="0" dirty="0">
                <a:solidFill>
                  <a:srgbClr val="000000"/>
                </a:solidFill>
                <a:latin typeface="Calibri"/>
              </a:rPr>
              <a:t>du tänker och </a:t>
            </a:r>
          </a:p>
        </p:txBody>
      </p:sp>
      <p:sp>
        <p:nvSpPr>
          <p:cNvPr id="224" name="Rectangle 224"/>
          <p:cNvSpPr/>
          <p:nvPr/>
        </p:nvSpPr>
        <p:spPr>
          <a:xfrm>
            <a:off x="7239889" y="1971295"/>
            <a:ext cx="1861718" cy="548640"/>
          </a:xfrm>
          <a:prstGeom prst="rect">
            <a:avLst/>
          </a:prstGeom>
        </p:spPr>
        <p:txBody>
          <a:bodyPr wrap="none" lIns="0" tIns="0" rIns="0" bIns="0">
            <a:spAutoFit/>
          </a:bodyPr>
          <a:lstStyle/>
          <a:p>
            <a:pPr marL="0"/>
            <a:r>
              <a:rPr lang="da-DK" sz="1800" b="0" i="0" spc="0" baseline="0" dirty="0">
                <a:solidFill>
                  <a:srgbClr val="000000"/>
                </a:solidFill>
                <a:latin typeface="Calibri"/>
              </a:rPr>
              <a:t>arbetar enligt bästa </a:t>
            </a:r>
          </a:p>
          <a:p>
            <a:pPr marL="524255">
              <a:lnSpc>
                <a:spcPts val="2160"/>
              </a:lnSpc>
            </a:pPr>
            <a:r>
              <a:rPr lang="da-DK" sz="1800" b="0" i="0" spc="0" baseline="0" dirty="0">
                <a:solidFill>
                  <a:srgbClr val="000000"/>
                </a:solidFill>
                <a:latin typeface="Calibri"/>
              </a:rPr>
              <a:t>kunskap</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4|15|3.5"/>
</p:tagLst>
</file>

<file path=ppt/tags/tag2.xml><?xml version="1.0" encoding="utf-8"?>
<p:tagLst xmlns:a="http://schemas.openxmlformats.org/drawingml/2006/main" xmlns:r="http://schemas.openxmlformats.org/officeDocument/2006/relationships" xmlns:p="http://schemas.openxmlformats.org/presentationml/2006/main">
  <p:tag name="TIMING" val="|5.2|11.8|2.5"/>
</p:tagLst>
</file>

<file path=ppt/tags/tag3.xml><?xml version="1.0" encoding="utf-8"?>
<p:tagLst xmlns:a="http://schemas.openxmlformats.org/drawingml/2006/main" xmlns:r="http://schemas.openxmlformats.org/officeDocument/2006/relationships" xmlns:p="http://schemas.openxmlformats.org/presentationml/2006/main">
  <p:tag name="TIMING" val="|4.3|1.2|12|10.4|3.2|14.1|5|8.7"/>
</p:tagLst>
</file>

<file path=ppt/tags/tag4.xml><?xml version="1.0" encoding="utf-8"?>
<p:tagLst xmlns:a="http://schemas.openxmlformats.org/drawingml/2006/main" xmlns:r="http://schemas.openxmlformats.org/officeDocument/2006/relationships" xmlns:p="http://schemas.openxmlformats.org/presentationml/2006/main">
  <p:tag name="TIMING" val="|15.5|0.9|2|2.3|2.2"/>
</p:tagLst>
</file>

<file path=ppt/tags/tag5.xml><?xml version="1.0" encoding="utf-8"?>
<p:tagLst xmlns:a="http://schemas.openxmlformats.org/drawingml/2006/main" xmlns:r="http://schemas.openxmlformats.org/officeDocument/2006/relationships" xmlns:p="http://schemas.openxmlformats.org/presentationml/2006/main">
  <p:tag name="TIMING" val="|4.7|18.3|11.6"/>
</p:tagLst>
</file>

<file path=ppt/theme/theme1.xml><?xml version="1.0" encoding="utf-8"?>
<a:theme xmlns:a="http://schemas.openxmlformats.org/drawingml/2006/main" name="Office Theme">
  <a:themeElements>
    <a:clrScheme name="Länsgemensam">
      <a:dk1>
        <a:sysClr val="windowText" lastClr="000000"/>
      </a:dk1>
      <a:lt1>
        <a:sysClr val="window" lastClr="FFFFFF"/>
      </a:lt1>
      <a:dk2>
        <a:srgbClr val="44546A"/>
      </a:dk2>
      <a:lt2>
        <a:srgbClr val="E7E6E6"/>
      </a:lt2>
      <a:accent1>
        <a:srgbClr val="772D2A"/>
      </a:accent1>
      <a:accent2>
        <a:srgbClr val="518196"/>
      </a:accent2>
      <a:accent3>
        <a:srgbClr val="C9B360"/>
      </a:accent3>
      <a:accent4>
        <a:srgbClr val="82B28D"/>
      </a:accent4>
      <a:accent5>
        <a:srgbClr val="B6BBA5"/>
      </a:accent5>
      <a:accent6>
        <a:srgbClr val="C55A11"/>
      </a:accent6>
      <a:hlink>
        <a:srgbClr val="7B7B7B"/>
      </a:hlink>
      <a:folHlink>
        <a:srgbClr val="BF900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62E11AFAD099449F6D909A090148DA" ma:contentTypeVersion="11" ma:contentTypeDescription="Skapa ett nytt dokument." ma:contentTypeScope="" ma:versionID="61fddc00ead56949cef37f2c163b24b0">
  <xsd:schema xmlns:xsd="http://www.w3.org/2001/XMLSchema" xmlns:xs="http://www.w3.org/2001/XMLSchema" xmlns:p="http://schemas.microsoft.com/office/2006/metadata/properties" xmlns:ns2="a86e298c-8cc5-4c70-bfc4-fce3258a95e5" xmlns:ns3="87839d67-a98f-42ac-8829-3168aef391f8" targetNamespace="http://schemas.microsoft.com/office/2006/metadata/properties" ma:root="true" ma:fieldsID="b8d39905ee4f43eba8c0a1794cd59fac" ns2:_="" ns3:_="">
    <xsd:import namespace="a86e298c-8cc5-4c70-bfc4-fce3258a95e5"/>
    <xsd:import namespace="87839d67-a98f-42ac-8829-3168aef391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e298c-8cc5-4c70-bfc4-fce3258a9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9ef6a768-b46f-4548-8a98-d959af0020d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839d67-a98f-42ac-8829-3168aef391f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adc7c7a-6a3b-4a71-b321-763bec3753cf}" ma:internalName="TaxCatchAll" ma:showField="CatchAllData" ma:web="87839d67-a98f-42ac-8829-3168aef391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6e298c-8cc5-4c70-bfc4-fce3258a95e5">
      <Terms xmlns="http://schemas.microsoft.com/office/infopath/2007/PartnerControls"/>
    </lcf76f155ced4ddcb4097134ff3c332f>
    <TaxCatchAll xmlns="87839d67-a98f-42ac-8829-3168aef391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FEF562-C50F-4F12-99FF-C2947E483434}">
  <ds:schemaRefs>
    <ds:schemaRef ds:uri="87839d67-a98f-42ac-8829-3168aef391f8"/>
    <ds:schemaRef ds:uri="a86e298c-8cc5-4c70-bfc4-fce3258a95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C7851F-C0D5-426D-9794-8DFAFA7DE12D}">
  <ds:schemaRefs>
    <ds:schemaRef ds:uri="87839d67-a98f-42ac-8829-3168aef391f8"/>
    <ds:schemaRef ds:uri="a86e298c-8cc5-4c70-bfc4-fce3258a95e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9EDEAAB-B121-4E31-85EB-31AFC89A83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2526</TotalTime>
  <Words>2081</Words>
  <Application>Microsoft Office PowerPoint</Application>
  <PresentationFormat>Bredbild</PresentationFormat>
  <Paragraphs>272</Paragraphs>
  <Slides>17</Slides>
  <Notes>11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17</vt:i4>
      </vt:variant>
    </vt:vector>
  </HeadingPairs>
  <TitlesOfParts>
    <vt:vector size="26" baseType="lpstr">
      <vt:lpstr>Arial</vt:lpstr>
      <vt:lpstr>ArialMT</vt:lpstr>
      <vt:lpstr>Calibri</vt:lpstr>
      <vt:lpstr>Calibri Light</vt:lpstr>
      <vt:lpstr>Calibri-Bold</vt:lpstr>
      <vt:lpstr>Verdana</vt:lpstr>
      <vt:lpstr>Verdana-Bold</vt:lpstr>
      <vt:lpstr>Verdana-BoldItalic</vt:lpstr>
      <vt:lpstr>Office Theme</vt:lpstr>
      <vt:lpstr>Vård och insatsprogram  psykisk hälsa  APT-material </vt:lpstr>
      <vt:lpstr>Varför Vård och insatsprogram (VIP)?</vt:lpstr>
      <vt:lpstr>Kunskap som når hela vägen</vt:lpstr>
      <vt:lpstr>Vad är VIP?</vt:lpstr>
      <vt:lpstr>Fem vård-och insatsprogram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Sammanfattning </vt:lpstr>
      <vt:lpstr>PowerPoint-presentation</vt:lpstr>
      <vt:lpstr>PowerPoint-presentation</vt:lpstr>
      <vt:lpstr>PowerPoint-presentation</vt:lpstr>
    </vt:vector>
  </TitlesOfParts>
  <Company>Landstinget i Kalmar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Roger Sjöström</dc:creator>
  <cp:lastModifiedBy>Emma Rydh</cp:lastModifiedBy>
  <cp:revision>171</cp:revision>
  <dcterms:created xsi:type="dcterms:W3CDTF">2019-08-20T08:26:03Z</dcterms:created>
  <dcterms:modified xsi:type="dcterms:W3CDTF">2023-10-23T08:41:53Z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0x0101008362E11AFAD099449F6D909A090148DA</vt:lpwstr>
  </property>
  <property fmtid="{D5CDD505-2E9C-101B-9397-08002B2CF9AE}" pid="3" name="MediaServiceImageTags">
    <vt:lpwstr/>
  </property>
</Properties>
</file>