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sldIdLst>
    <p:sldId id="259" r:id="rId2"/>
    <p:sldId id="257" r:id="rId3"/>
    <p:sldId id="260"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2497" autoAdjust="0"/>
  </p:normalViewPr>
  <p:slideViewPr>
    <p:cSldViewPr snapToGrid="0">
      <p:cViewPr varScale="1">
        <p:scale>
          <a:sx n="68" d="100"/>
          <a:sy n="68" d="100"/>
        </p:scale>
        <p:origin x="4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E5ADD6-751D-4EF0-872C-B8905715628F}" type="datetimeFigureOut">
              <a:rPr lang="sv-SE" smtClean="0"/>
              <a:t>2021-01-28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23F6EF-80FE-45A0-AF2B-46533C797053}" type="slidenum">
              <a:rPr lang="sv-SE" smtClean="0"/>
              <a:t>‹#›</a:t>
            </a:fld>
            <a:endParaRPr lang="sv-SE"/>
          </a:p>
        </p:txBody>
      </p:sp>
    </p:spTree>
    <p:extLst>
      <p:ext uri="{BB962C8B-B14F-4D97-AF65-F5344CB8AC3E}">
        <p14:creationId xmlns:p14="http://schemas.microsoft.com/office/powerpoint/2010/main" val="157869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u="sng" dirty="0"/>
              <a:t>Motivationsskalan:</a:t>
            </a:r>
            <a:r>
              <a:rPr lang="sv-SE" b="1" u="sng" baseline="0" dirty="0"/>
              <a:t> </a:t>
            </a:r>
          </a:p>
          <a:p>
            <a:r>
              <a:rPr lang="sv-SE" b="0" u="none" baseline="0" dirty="0"/>
              <a:t>När du möter en individ är det inte säkert att den personen anser att en förändring är viktig, även om vi som rådgivare anser det. Ett sätt att få en uppfattning om en individs motivation till en förändring kan vara en motivationsskalan. Genom</a:t>
            </a:r>
          </a:p>
          <a:p>
            <a:r>
              <a:rPr lang="sv-SE" sz="1200" b="0" i="0" u="none" strike="noStrike" kern="1200" baseline="0" dirty="0">
                <a:solidFill>
                  <a:schemeClr val="tx1"/>
                </a:solidFill>
                <a:latin typeface="+mn-lt"/>
                <a:ea typeface="+mn-ea"/>
                <a:cs typeface="+mn-cs"/>
              </a:rPr>
              <a:t>Använd gärna skalor för att utforska hur stor motivationen eller tilliten är till den egna förmågan att göra en förändring, samt för att locka fram förändringsprat.</a:t>
            </a:r>
          </a:p>
          <a:p>
            <a:endParaRPr lang="sv-SE" sz="1200" b="1" i="0" u="none" strike="noStrike" kern="1200" baseline="0" dirty="0">
              <a:solidFill>
                <a:schemeClr val="tx1"/>
              </a:solidFill>
              <a:latin typeface="+mn-lt"/>
              <a:ea typeface="+mn-ea"/>
              <a:cs typeface="+mn-cs"/>
            </a:endParaRPr>
          </a:p>
          <a:p>
            <a:endParaRPr lang="sv-SE" sz="1200" b="0" i="0" u="none" strike="noStrike" kern="1200" baseline="0" dirty="0">
              <a:solidFill>
                <a:schemeClr val="tx1"/>
              </a:solidFill>
              <a:latin typeface="+mn-lt"/>
              <a:ea typeface="+mn-ea"/>
              <a:cs typeface="+mn-cs"/>
            </a:endParaRPr>
          </a:p>
          <a:p>
            <a:r>
              <a:rPr lang="sv-SE" sz="1200" b="1" i="0" u="none" strike="noStrike" kern="1200" baseline="0" dirty="0">
                <a:solidFill>
                  <a:schemeClr val="tx1"/>
                </a:solidFill>
                <a:latin typeface="+mn-lt"/>
                <a:ea typeface="+mn-ea"/>
                <a:cs typeface="+mn-cs"/>
              </a:rPr>
              <a:t>Vikten av förändring</a:t>
            </a:r>
          </a:p>
          <a:p>
            <a:r>
              <a:rPr lang="sv-SE" sz="1200" b="0" i="0" u="none" strike="noStrike" kern="1200" baseline="0" dirty="0">
                <a:solidFill>
                  <a:schemeClr val="tx1"/>
                </a:solidFill>
                <a:latin typeface="+mn-lt"/>
                <a:ea typeface="+mn-ea"/>
                <a:cs typeface="+mn-cs"/>
              </a:rPr>
              <a:t>- Om du bestämmer dig för att förändra detta, hur viktigt är det för dig att göra det nu?</a:t>
            </a:r>
          </a:p>
          <a:p>
            <a:r>
              <a:rPr lang="sv-SE" sz="1200" b="0" i="0" u="none" strike="noStrike" kern="1200" baseline="0" dirty="0">
                <a:solidFill>
                  <a:schemeClr val="tx1"/>
                </a:solidFill>
                <a:latin typeface="+mn-lt"/>
                <a:ea typeface="+mn-ea"/>
                <a:cs typeface="+mn-cs"/>
              </a:rPr>
              <a:t>0_________________________________________________10</a:t>
            </a:r>
          </a:p>
          <a:p>
            <a:endParaRPr lang="sv-SE" sz="1200" b="1" i="0" u="none" strike="noStrike" kern="1200" baseline="0" dirty="0">
              <a:solidFill>
                <a:schemeClr val="tx1"/>
              </a:solidFill>
              <a:latin typeface="+mn-lt"/>
              <a:ea typeface="+mn-ea"/>
              <a:cs typeface="+mn-cs"/>
            </a:endParaRPr>
          </a:p>
          <a:p>
            <a:endParaRPr lang="sv-SE" sz="1200" b="1" i="0" u="none" strike="noStrike" kern="1200" baseline="0" dirty="0">
              <a:solidFill>
                <a:schemeClr val="tx1"/>
              </a:solidFill>
              <a:latin typeface="+mn-lt"/>
              <a:ea typeface="+mn-ea"/>
              <a:cs typeface="+mn-cs"/>
            </a:endParaRPr>
          </a:p>
          <a:p>
            <a:endParaRPr lang="sv-SE" sz="1200" b="1" i="0" u="none" strike="noStrike" kern="1200" baseline="0" dirty="0">
              <a:solidFill>
                <a:schemeClr val="tx1"/>
              </a:solidFill>
              <a:latin typeface="+mn-lt"/>
              <a:ea typeface="+mn-ea"/>
              <a:cs typeface="+mn-cs"/>
            </a:endParaRPr>
          </a:p>
          <a:p>
            <a:r>
              <a:rPr lang="sv-SE" sz="1200" b="1" i="0" u="none" strike="noStrike" kern="1200" baseline="0" dirty="0">
                <a:solidFill>
                  <a:schemeClr val="tx1"/>
                </a:solidFill>
                <a:latin typeface="+mn-lt"/>
                <a:ea typeface="+mn-ea"/>
                <a:cs typeface="+mn-cs"/>
              </a:rPr>
              <a:t>Tilltro till förmåga</a:t>
            </a:r>
          </a:p>
          <a:p>
            <a:r>
              <a:rPr lang="sv-SE" sz="1200" b="0" i="0" u="none" strike="noStrike" kern="1200" baseline="0" dirty="0">
                <a:solidFill>
                  <a:schemeClr val="tx1"/>
                </a:solidFill>
                <a:latin typeface="+mn-lt"/>
                <a:ea typeface="+mn-ea"/>
                <a:cs typeface="+mn-cs"/>
              </a:rPr>
              <a:t>─ </a:t>
            </a:r>
            <a:r>
              <a:rPr lang="sv-SE" sz="1200" b="0" i="1" u="none" strike="noStrike" kern="1200" baseline="0" dirty="0">
                <a:solidFill>
                  <a:schemeClr val="tx1"/>
                </a:solidFill>
                <a:latin typeface="+mn-lt"/>
                <a:ea typeface="+mn-ea"/>
                <a:cs typeface="+mn-cs"/>
              </a:rPr>
              <a:t>Om du bestämmer dig för att förändra detta. Hur säker är du på att du skulle</a:t>
            </a:r>
          </a:p>
          <a:p>
            <a:r>
              <a:rPr lang="sv-SE" sz="1200" b="0" i="1" u="none" strike="noStrike" kern="1200" baseline="0" dirty="0">
                <a:solidFill>
                  <a:schemeClr val="tx1"/>
                </a:solidFill>
                <a:latin typeface="+mn-lt"/>
                <a:ea typeface="+mn-ea"/>
                <a:cs typeface="+mn-cs"/>
              </a:rPr>
              <a:t>lyckas?</a:t>
            </a:r>
          </a:p>
          <a:p>
            <a:r>
              <a:rPr lang="sv-SE" sz="1200" b="0" i="0" u="none" strike="noStrike" kern="1200" baseline="0" dirty="0">
                <a:solidFill>
                  <a:schemeClr val="tx1"/>
                </a:solidFill>
                <a:latin typeface="+mn-lt"/>
                <a:ea typeface="+mn-ea"/>
                <a:cs typeface="+mn-cs"/>
              </a:rPr>
              <a:t>0____________________________________________10</a:t>
            </a:r>
          </a:p>
          <a:p>
            <a:r>
              <a:rPr lang="sv-SE" sz="1200" b="0" i="0" u="none" strike="noStrike" kern="1200" baseline="0" dirty="0">
                <a:solidFill>
                  <a:schemeClr val="tx1"/>
                </a:solidFill>
                <a:latin typeface="+mn-lt"/>
                <a:ea typeface="+mn-ea"/>
                <a:cs typeface="+mn-cs"/>
              </a:rPr>
              <a:t>inte alls säker helt säker</a:t>
            </a:r>
          </a:p>
          <a:p>
            <a:endParaRPr lang="sv-SE" sz="1200" b="0" i="0" u="none" strike="noStrike" kern="1200" baseline="0" dirty="0">
              <a:solidFill>
                <a:schemeClr val="tx1"/>
              </a:solidFill>
              <a:latin typeface="+mn-lt"/>
              <a:ea typeface="+mn-ea"/>
              <a:cs typeface="+mn-cs"/>
            </a:endParaRPr>
          </a:p>
          <a:p>
            <a:r>
              <a:rPr lang="sv-SE" sz="1200" b="0" i="1" u="none" strike="noStrike" kern="1200" baseline="0" dirty="0">
                <a:solidFill>
                  <a:schemeClr val="tx1"/>
                </a:solidFill>
                <a:latin typeface="+mn-lt"/>
                <a:ea typeface="+mn-ea"/>
                <a:cs typeface="+mn-cs"/>
              </a:rPr>
              <a:t>- Hur kommer det sig att du sätter så högt som 4 och inte 2?”</a:t>
            </a:r>
          </a:p>
          <a:p>
            <a:r>
              <a:rPr lang="sv-SE" sz="1200" b="0" i="0" u="none" strike="noStrike" kern="1200" baseline="0" dirty="0">
                <a:solidFill>
                  <a:schemeClr val="tx1"/>
                </a:solidFill>
                <a:latin typeface="+mn-lt"/>
                <a:ea typeface="+mn-ea"/>
                <a:cs typeface="+mn-cs"/>
              </a:rPr>
              <a:t>Denna följdfråga kan locka fram uttalanden om egna styrkor och förmåga.</a:t>
            </a:r>
          </a:p>
          <a:p>
            <a:r>
              <a:rPr lang="sv-SE" sz="1200" b="0" i="0" u="none" strike="noStrike" kern="1200" baseline="0" dirty="0">
                <a:solidFill>
                  <a:schemeClr val="tx1"/>
                </a:solidFill>
                <a:latin typeface="+mn-lt"/>
                <a:ea typeface="+mn-ea"/>
                <a:cs typeface="+mn-cs"/>
              </a:rPr>
              <a:t>─ </a:t>
            </a:r>
            <a:r>
              <a:rPr lang="sv-SE" sz="1200" b="0" i="1" u="none" strike="noStrike" kern="1200" baseline="0" dirty="0">
                <a:solidFill>
                  <a:schemeClr val="tx1"/>
                </a:solidFill>
                <a:latin typeface="+mn-lt"/>
                <a:ea typeface="+mn-ea"/>
                <a:cs typeface="+mn-cs"/>
              </a:rPr>
              <a:t>Vad skulle krävas för att du skulle säga en högre siffra, till exempel 6?”</a:t>
            </a:r>
          </a:p>
          <a:p>
            <a:r>
              <a:rPr lang="sv-SE" sz="1200" b="0" i="0" u="none" strike="noStrike" kern="1200" baseline="0" dirty="0">
                <a:solidFill>
                  <a:schemeClr val="tx1"/>
                </a:solidFill>
                <a:latin typeface="+mn-lt"/>
                <a:ea typeface="+mn-ea"/>
                <a:cs typeface="+mn-cs"/>
              </a:rPr>
              <a:t>Denna följdfråga kan ge information om eventuella hinder för att genomföra en</a:t>
            </a:r>
          </a:p>
          <a:p>
            <a:r>
              <a:rPr lang="sv-SE" sz="1200" b="0" i="0" u="none" strike="noStrike" kern="1200" baseline="0" dirty="0">
                <a:solidFill>
                  <a:schemeClr val="tx1"/>
                </a:solidFill>
                <a:latin typeface="+mn-lt"/>
                <a:ea typeface="+mn-ea"/>
                <a:cs typeface="+mn-cs"/>
              </a:rPr>
              <a:t>förändring, något som vi kan arbeta vidare med.</a:t>
            </a:r>
          </a:p>
        </p:txBody>
      </p:sp>
      <p:sp>
        <p:nvSpPr>
          <p:cNvPr id="4" name="Platshållare för bildnummer 3"/>
          <p:cNvSpPr>
            <a:spLocks noGrp="1"/>
          </p:cNvSpPr>
          <p:nvPr>
            <p:ph type="sldNum" sz="quarter" idx="10"/>
          </p:nvPr>
        </p:nvSpPr>
        <p:spPr/>
        <p:txBody>
          <a:bodyPr/>
          <a:lstStyle/>
          <a:p>
            <a:fld id="{E823F6EF-80FE-45A0-AF2B-46533C797053}" type="slidenum">
              <a:rPr lang="sv-SE" smtClean="0"/>
              <a:t>1</a:t>
            </a:fld>
            <a:endParaRPr lang="sv-SE"/>
          </a:p>
        </p:txBody>
      </p:sp>
    </p:spTree>
    <p:extLst>
      <p:ext uri="{BB962C8B-B14F-4D97-AF65-F5344CB8AC3E}">
        <p14:creationId xmlns:p14="http://schemas.microsoft.com/office/powerpoint/2010/main" val="3952158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a:solidFill>
                  <a:schemeClr val="tx1"/>
                </a:solidFill>
                <a:latin typeface="+mn-lt"/>
                <a:ea typeface="+mn-ea"/>
                <a:cs typeface="+mn-cs"/>
              </a:rPr>
              <a:t>Miller WR, Rollnick S. </a:t>
            </a:r>
            <a:r>
              <a:rPr lang="sv-SE" sz="1200" b="1" i="0" u="none" strike="noStrike" kern="1200" baseline="0" dirty="0">
                <a:solidFill>
                  <a:schemeClr val="tx1"/>
                </a:solidFill>
                <a:latin typeface="+mn-lt"/>
                <a:ea typeface="+mn-ea"/>
                <a:cs typeface="+mn-cs"/>
              </a:rPr>
              <a:t>Motiverande samtal: att hjälpa människor till förändring</a:t>
            </a:r>
            <a:r>
              <a:rPr lang="sv-SE" sz="1200" b="0" i="0" u="none" strike="noStrike" kern="1200" baseline="0" dirty="0">
                <a:solidFill>
                  <a:schemeClr val="tx1"/>
                </a:solidFill>
                <a:latin typeface="+mn-lt"/>
                <a:ea typeface="+mn-ea"/>
                <a:cs typeface="+mn-cs"/>
              </a:rPr>
              <a:t>.</a:t>
            </a:r>
          </a:p>
          <a:p>
            <a:r>
              <a:rPr lang="sv-SE" sz="1200" b="0" i="0" u="none" strike="noStrike" kern="1200" baseline="0" dirty="0">
                <a:solidFill>
                  <a:schemeClr val="tx1"/>
                </a:solidFill>
                <a:latin typeface="+mn-lt"/>
                <a:ea typeface="+mn-ea"/>
                <a:cs typeface="+mn-cs"/>
              </a:rPr>
              <a:t>Natur och Kultur 2009.</a:t>
            </a:r>
            <a:endParaRPr lang="sv-SE" b="1" i="0" u="sng" dirty="0"/>
          </a:p>
          <a:p>
            <a:endParaRPr lang="sv-SE" b="1" i="0" u="sng" dirty="0"/>
          </a:p>
          <a:p>
            <a:r>
              <a:rPr lang="sv-SE" b="1" i="0" u="sng" dirty="0"/>
              <a:t>Menyagenda</a:t>
            </a:r>
            <a:r>
              <a:rPr lang="sv-SE" b="1" i="0" u="none" dirty="0"/>
              <a:t>:</a:t>
            </a:r>
          </a:p>
          <a:p>
            <a:endParaRPr lang="sv-SE" dirty="0"/>
          </a:p>
          <a:p>
            <a:r>
              <a:rPr lang="sv-SE" baseline="0" dirty="0"/>
              <a:t>Menyagenda kan vara till en stor hjälp för rådgivaren att föra samtalet. </a:t>
            </a:r>
            <a:r>
              <a:rPr lang="sv-SE" sz="1200" b="0" i="0" u="none" strike="noStrike" kern="1200" baseline="0" dirty="0">
                <a:solidFill>
                  <a:schemeClr val="tx1"/>
                </a:solidFill>
                <a:latin typeface="+mn-lt"/>
                <a:ea typeface="+mn-ea"/>
                <a:cs typeface="+mn-cs"/>
              </a:rPr>
              <a:t>Ger struktur, bjuder in patienten, respekterar hans eller hennes prioriteringar. </a:t>
            </a:r>
          </a:p>
          <a:p>
            <a:r>
              <a:rPr lang="sv-SE" sz="1200" b="0" i="0" u="none" strike="noStrike" kern="1200" baseline="0" dirty="0">
                <a:solidFill>
                  <a:schemeClr val="tx1"/>
                </a:solidFill>
                <a:latin typeface="+mn-lt"/>
                <a:ea typeface="+mn-ea"/>
                <a:cs typeface="+mn-cs"/>
              </a:rPr>
              <a:t>Rita tillsammans upp eller ha en färdigtryckt Meny – Agenda, antingen med några viktiga punkter som du redan skrivit in och som du vill prata om eller en helt tom Meny som du fyller i efter hand. I båda fallen lämnar du några tomma fält för patientens/klientens egna önskemål. Fråga alltid först vad han eller hon vill ta upp. Bestäm sedan tillsammans i vilken ordning övriga frågor tas upp. </a:t>
            </a:r>
            <a:r>
              <a:rPr lang="sv-SE" baseline="0" dirty="0"/>
              <a:t>Genom att klienten tillsammans med rådgivaren gör en menyagenda, kan bidra till ett bättre samarbetsklimat. </a:t>
            </a:r>
          </a:p>
          <a:p>
            <a:endParaRPr lang="sv-SE" baseline="0" dirty="0"/>
          </a:p>
          <a:p>
            <a:r>
              <a:rPr lang="sv-SE" dirty="0"/>
              <a:t>Ett sätt att göra en agenda kan vara att ha ett arbetsblad med livsstilsfaktorer som påverkar hälsan, till exempel rökning, alkoholvanor, motionsvanor, övervikt, kostvanor och stress. På bladet skall även finnas tomma fält, där klienten kan lägga till andra faktorer som denne anser har betydelse. Nedan beskrivs ett samtal som utgår från en färdig meny.</a:t>
            </a:r>
          </a:p>
          <a:p>
            <a:endParaRPr lang="sv-SE" b="1" dirty="0"/>
          </a:p>
          <a:p>
            <a:r>
              <a:rPr lang="sv-SE" b="1" dirty="0"/>
              <a:t>Steg 1</a:t>
            </a:r>
          </a:p>
          <a:p>
            <a:r>
              <a:rPr lang="sv-SE" dirty="0"/>
              <a:t>Rådgivaren introducerar menyn: Det finns mycket i vår livsstil som kan påverka blodtrycket, till exempel stress, motionsvanor eller övervikt och det kan också hänga ihop med alkohol och tobak. Vilka tror du skulle kunna inverka på dig?</a:t>
            </a:r>
          </a:p>
          <a:p>
            <a:r>
              <a:rPr lang="sv-SE" b="1" dirty="0"/>
              <a:t>Steg 2</a:t>
            </a:r>
          </a:p>
          <a:p>
            <a:r>
              <a:rPr lang="sv-SE" dirty="0"/>
              <a:t>Klienten får resonera sig fram med utgångspunkt från menyn och välja ett antal viktiga faktorer.</a:t>
            </a:r>
          </a:p>
          <a:p>
            <a:r>
              <a:rPr lang="sv-SE" b="1" dirty="0"/>
              <a:t>Steg 3</a:t>
            </a:r>
          </a:p>
          <a:p>
            <a:r>
              <a:rPr lang="sv-SE" dirty="0"/>
              <a:t>Rådgivaren: Finns det några andra faktorer än de som står på menyn som du tror kan ha betydelse för din hälsa?</a:t>
            </a:r>
          </a:p>
          <a:p>
            <a:r>
              <a:rPr lang="sv-SE" b="1" dirty="0"/>
              <a:t>Steg 4</a:t>
            </a:r>
          </a:p>
          <a:p>
            <a:r>
              <a:rPr lang="sv-SE" dirty="0"/>
              <a:t>Klienten får möjlighet att lägga till områden till menyn som är av betydelse för honom/henne.</a:t>
            </a:r>
          </a:p>
          <a:p>
            <a:r>
              <a:rPr lang="sv-SE" b="1" dirty="0"/>
              <a:t>Steg 5</a:t>
            </a:r>
          </a:p>
          <a:p>
            <a:r>
              <a:rPr lang="sv-SE" dirty="0"/>
              <a:t>Rådgivaren: Du har valt flera faktorer ser jag. Vad vill du att vi börjar med i dag?</a:t>
            </a:r>
          </a:p>
          <a:p>
            <a:r>
              <a:rPr lang="sv-SE" b="1" dirty="0"/>
              <a:t>Steg 6</a:t>
            </a:r>
          </a:p>
          <a:p>
            <a:r>
              <a:rPr lang="sv-SE" dirty="0"/>
              <a:t>Rådgivaren och klienten gör en agenda för samtalet utifrån klientens prioriteringar. Om det behövs fler områden, utöver det mest angelägna, blir det lätt att förhandla fram en agenda till kommande möten.</a:t>
            </a:r>
          </a:p>
          <a:p>
            <a:endParaRPr lang="sv-SE" dirty="0"/>
          </a:p>
        </p:txBody>
      </p:sp>
      <p:sp>
        <p:nvSpPr>
          <p:cNvPr id="4" name="Platshållare för bildnummer 3"/>
          <p:cNvSpPr>
            <a:spLocks noGrp="1"/>
          </p:cNvSpPr>
          <p:nvPr>
            <p:ph type="sldNum" sz="quarter" idx="10"/>
          </p:nvPr>
        </p:nvSpPr>
        <p:spPr/>
        <p:txBody>
          <a:bodyPr/>
          <a:lstStyle/>
          <a:p>
            <a:fld id="{E823F6EF-80FE-45A0-AF2B-46533C797053}" type="slidenum">
              <a:rPr lang="sv-SE" smtClean="0"/>
              <a:t>2</a:t>
            </a:fld>
            <a:endParaRPr lang="sv-SE"/>
          </a:p>
        </p:txBody>
      </p:sp>
    </p:spTree>
    <p:extLst>
      <p:ext uri="{BB962C8B-B14F-4D97-AF65-F5344CB8AC3E}">
        <p14:creationId xmlns:p14="http://schemas.microsoft.com/office/powerpoint/2010/main" val="3071151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altLang="sv-SE" b="1" u="sng" dirty="0">
                <a:latin typeface="+mn-lt"/>
                <a:cs typeface="Arial" panose="020B0604020202020204" pitchFamily="34" charset="0"/>
              </a:rPr>
              <a:t>Prochaska och DiClementes beslutshjul för förändring:</a:t>
            </a:r>
          </a:p>
          <a:p>
            <a:endParaRPr lang="sv-SE" dirty="0"/>
          </a:p>
          <a:p>
            <a:r>
              <a:rPr lang="sv-SE" dirty="0"/>
              <a:t>Vart befinner sig patienten, vad är nästa steg?</a:t>
            </a:r>
          </a:p>
          <a:p>
            <a:endParaRPr lang="sv-SE" dirty="0"/>
          </a:p>
          <a:p>
            <a:r>
              <a:rPr lang="sv-SE" dirty="0"/>
              <a:t>Hur</a:t>
            </a:r>
            <a:r>
              <a:rPr lang="sv-SE" baseline="0" dirty="0"/>
              <a:t> kan du möta patientens behov?</a:t>
            </a:r>
          </a:p>
          <a:p>
            <a:endParaRPr lang="sv-SE" baseline="0" dirty="0"/>
          </a:p>
          <a:p>
            <a:endParaRPr lang="sv-SE" sz="1200" b="0" i="0" u="none" strike="noStrike" kern="1200" baseline="0" dirty="0">
              <a:solidFill>
                <a:schemeClr val="tx1"/>
              </a:solidFill>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E823F6EF-80FE-45A0-AF2B-46533C797053}" type="slidenum">
              <a:rPr lang="sv-SE" smtClean="0"/>
              <a:t>3</a:t>
            </a:fld>
            <a:endParaRPr lang="sv-SE"/>
          </a:p>
        </p:txBody>
      </p:sp>
    </p:spTree>
    <p:extLst>
      <p:ext uri="{BB962C8B-B14F-4D97-AF65-F5344CB8AC3E}">
        <p14:creationId xmlns:p14="http://schemas.microsoft.com/office/powerpoint/2010/main" val="728811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804156A0-6F43-408D-A0A7-B3D1726DAABC}" type="datetimeFigureOut">
              <a:rPr lang="sv-SE" smtClean="0"/>
              <a:t>2021-01-28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009492F-E6B2-4715-8150-32E11CE10AA8}" type="slidenum">
              <a:rPr lang="sv-SE" smtClean="0"/>
              <a:t>‹#›</a:t>
            </a:fld>
            <a:endParaRPr lang="sv-SE"/>
          </a:p>
        </p:txBody>
      </p:sp>
    </p:spTree>
    <p:extLst>
      <p:ext uri="{BB962C8B-B14F-4D97-AF65-F5344CB8AC3E}">
        <p14:creationId xmlns:p14="http://schemas.microsoft.com/office/powerpoint/2010/main" val="2597573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04156A0-6F43-408D-A0A7-B3D1726DAABC}" type="datetimeFigureOut">
              <a:rPr lang="sv-SE" smtClean="0"/>
              <a:t>2021-01-28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009492F-E6B2-4715-8150-32E11CE10AA8}" type="slidenum">
              <a:rPr lang="sv-SE" smtClean="0"/>
              <a:t>‹#›</a:t>
            </a:fld>
            <a:endParaRPr lang="sv-SE"/>
          </a:p>
        </p:txBody>
      </p:sp>
    </p:spTree>
    <p:extLst>
      <p:ext uri="{BB962C8B-B14F-4D97-AF65-F5344CB8AC3E}">
        <p14:creationId xmlns:p14="http://schemas.microsoft.com/office/powerpoint/2010/main" val="4035280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04156A0-6F43-408D-A0A7-B3D1726DAABC}" type="datetimeFigureOut">
              <a:rPr lang="sv-SE" smtClean="0"/>
              <a:t>2021-01-28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009492F-E6B2-4715-8150-32E11CE10AA8}" type="slidenum">
              <a:rPr lang="sv-SE" smtClean="0"/>
              <a:t>‹#›</a:t>
            </a:fld>
            <a:endParaRPr lang="sv-SE"/>
          </a:p>
        </p:txBody>
      </p:sp>
    </p:spTree>
    <p:extLst>
      <p:ext uri="{BB962C8B-B14F-4D97-AF65-F5344CB8AC3E}">
        <p14:creationId xmlns:p14="http://schemas.microsoft.com/office/powerpoint/2010/main" val="3426827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04156A0-6F43-408D-A0A7-B3D1726DAABC}" type="datetimeFigureOut">
              <a:rPr lang="sv-SE" smtClean="0"/>
              <a:t>2021-01-28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009492F-E6B2-4715-8150-32E11CE10AA8}" type="slidenum">
              <a:rPr lang="sv-SE" smtClean="0"/>
              <a:t>‹#›</a:t>
            </a:fld>
            <a:endParaRPr lang="sv-SE"/>
          </a:p>
        </p:txBody>
      </p:sp>
    </p:spTree>
    <p:extLst>
      <p:ext uri="{BB962C8B-B14F-4D97-AF65-F5344CB8AC3E}">
        <p14:creationId xmlns:p14="http://schemas.microsoft.com/office/powerpoint/2010/main" val="2716213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804156A0-6F43-408D-A0A7-B3D1726DAABC}" type="datetimeFigureOut">
              <a:rPr lang="sv-SE" smtClean="0"/>
              <a:t>2021-01-28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009492F-E6B2-4715-8150-32E11CE10AA8}" type="slidenum">
              <a:rPr lang="sv-SE" smtClean="0"/>
              <a:t>‹#›</a:t>
            </a:fld>
            <a:endParaRPr lang="sv-SE"/>
          </a:p>
        </p:txBody>
      </p:sp>
    </p:spTree>
    <p:extLst>
      <p:ext uri="{BB962C8B-B14F-4D97-AF65-F5344CB8AC3E}">
        <p14:creationId xmlns:p14="http://schemas.microsoft.com/office/powerpoint/2010/main" val="2156310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804156A0-6F43-408D-A0A7-B3D1726DAABC}" type="datetimeFigureOut">
              <a:rPr lang="sv-SE" smtClean="0"/>
              <a:t>2021-01-28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009492F-E6B2-4715-8150-32E11CE10AA8}" type="slidenum">
              <a:rPr lang="sv-SE" smtClean="0"/>
              <a:t>‹#›</a:t>
            </a:fld>
            <a:endParaRPr lang="sv-SE"/>
          </a:p>
        </p:txBody>
      </p:sp>
    </p:spTree>
    <p:extLst>
      <p:ext uri="{BB962C8B-B14F-4D97-AF65-F5344CB8AC3E}">
        <p14:creationId xmlns:p14="http://schemas.microsoft.com/office/powerpoint/2010/main" val="2605131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804156A0-6F43-408D-A0A7-B3D1726DAABC}" type="datetimeFigureOut">
              <a:rPr lang="sv-SE" smtClean="0"/>
              <a:t>2021-01-28</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B009492F-E6B2-4715-8150-32E11CE10AA8}" type="slidenum">
              <a:rPr lang="sv-SE" smtClean="0"/>
              <a:t>‹#›</a:t>
            </a:fld>
            <a:endParaRPr lang="sv-SE"/>
          </a:p>
        </p:txBody>
      </p:sp>
    </p:spTree>
    <p:extLst>
      <p:ext uri="{BB962C8B-B14F-4D97-AF65-F5344CB8AC3E}">
        <p14:creationId xmlns:p14="http://schemas.microsoft.com/office/powerpoint/2010/main" val="1705735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804156A0-6F43-408D-A0A7-B3D1726DAABC}" type="datetimeFigureOut">
              <a:rPr lang="sv-SE" smtClean="0"/>
              <a:t>2021-01-28</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B009492F-E6B2-4715-8150-32E11CE10AA8}" type="slidenum">
              <a:rPr lang="sv-SE" smtClean="0"/>
              <a:t>‹#›</a:t>
            </a:fld>
            <a:endParaRPr lang="sv-SE"/>
          </a:p>
        </p:txBody>
      </p:sp>
    </p:spTree>
    <p:extLst>
      <p:ext uri="{BB962C8B-B14F-4D97-AF65-F5344CB8AC3E}">
        <p14:creationId xmlns:p14="http://schemas.microsoft.com/office/powerpoint/2010/main" val="2394749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04156A0-6F43-408D-A0A7-B3D1726DAABC}" type="datetimeFigureOut">
              <a:rPr lang="sv-SE" smtClean="0"/>
              <a:t>2021-01-28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B009492F-E6B2-4715-8150-32E11CE10AA8}" type="slidenum">
              <a:rPr lang="sv-SE" smtClean="0"/>
              <a:t>‹#›</a:t>
            </a:fld>
            <a:endParaRPr lang="sv-SE"/>
          </a:p>
        </p:txBody>
      </p:sp>
    </p:spTree>
    <p:extLst>
      <p:ext uri="{BB962C8B-B14F-4D97-AF65-F5344CB8AC3E}">
        <p14:creationId xmlns:p14="http://schemas.microsoft.com/office/powerpoint/2010/main" val="3378923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804156A0-6F43-408D-A0A7-B3D1726DAABC}" type="datetimeFigureOut">
              <a:rPr lang="sv-SE" smtClean="0"/>
              <a:t>2021-01-28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009492F-E6B2-4715-8150-32E11CE10AA8}" type="slidenum">
              <a:rPr lang="sv-SE" smtClean="0"/>
              <a:t>‹#›</a:t>
            </a:fld>
            <a:endParaRPr lang="sv-SE"/>
          </a:p>
        </p:txBody>
      </p:sp>
    </p:spTree>
    <p:extLst>
      <p:ext uri="{BB962C8B-B14F-4D97-AF65-F5344CB8AC3E}">
        <p14:creationId xmlns:p14="http://schemas.microsoft.com/office/powerpoint/2010/main" val="251482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804156A0-6F43-408D-A0A7-B3D1726DAABC}" type="datetimeFigureOut">
              <a:rPr lang="sv-SE" smtClean="0"/>
              <a:t>2021-01-28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009492F-E6B2-4715-8150-32E11CE10AA8}" type="slidenum">
              <a:rPr lang="sv-SE" smtClean="0"/>
              <a:t>‹#›</a:t>
            </a:fld>
            <a:endParaRPr lang="sv-SE"/>
          </a:p>
        </p:txBody>
      </p:sp>
    </p:spTree>
    <p:extLst>
      <p:ext uri="{BB962C8B-B14F-4D97-AF65-F5344CB8AC3E}">
        <p14:creationId xmlns:p14="http://schemas.microsoft.com/office/powerpoint/2010/main" val="580338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156A0-6F43-408D-A0A7-B3D1726DAABC}" type="datetimeFigureOut">
              <a:rPr lang="sv-SE" smtClean="0"/>
              <a:t>2021-01-28</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9492F-E6B2-4715-8150-32E11CE10AA8}" type="slidenum">
              <a:rPr lang="sv-SE" smtClean="0"/>
              <a:t>‹#›</a:t>
            </a:fld>
            <a:endParaRPr lang="sv-SE"/>
          </a:p>
        </p:txBody>
      </p:sp>
    </p:spTree>
    <p:extLst>
      <p:ext uri="{BB962C8B-B14F-4D97-AF65-F5344CB8AC3E}">
        <p14:creationId xmlns:p14="http://schemas.microsoft.com/office/powerpoint/2010/main" val="3735270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ruta 8"/>
          <p:cNvSpPr txBox="1"/>
          <p:nvPr/>
        </p:nvSpPr>
        <p:spPr>
          <a:xfrm>
            <a:off x="1085221" y="715514"/>
            <a:ext cx="10078497" cy="707886"/>
          </a:xfrm>
          <a:prstGeom prst="rect">
            <a:avLst/>
          </a:prstGeom>
          <a:noFill/>
        </p:spPr>
        <p:txBody>
          <a:bodyPr wrap="square" rtlCol="0">
            <a:spAutoFit/>
          </a:bodyPr>
          <a:lstStyle/>
          <a:p>
            <a:r>
              <a:rPr lang="sv-SE" sz="4000" b="1" dirty="0"/>
              <a:t>Hur </a:t>
            </a:r>
            <a:r>
              <a:rPr lang="sv-SE" sz="4000" b="1" u="sng" dirty="0"/>
              <a:t>viktigt</a:t>
            </a:r>
            <a:r>
              <a:rPr lang="sv-SE" sz="4000" b="1" dirty="0"/>
              <a:t> är det här för dig på en skala 0-10?</a:t>
            </a:r>
            <a:endParaRPr lang="sv-SE" sz="4000" dirty="0"/>
          </a:p>
        </p:txBody>
      </p:sp>
      <p:cxnSp>
        <p:nvCxnSpPr>
          <p:cNvPr id="11" name="Rak 10"/>
          <p:cNvCxnSpPr/>
          <p:nvPr/>
        </p:nvCxnSpPr>
        <p:spPr>
          <a:xfrm>
            <a:off x="1411792" y="1886575"/>
            <a:ext cx="9128929" cy="20941"/>
          </a:xfrm>
          <a:prstGeom prst="line">
            <a:avLst/>
          </a:prstGeom>
        </p:spPr>
        <p:style>
          <a:lnRef idx="2">
            <a:schemeClr val="dk1"/>
          </a:lnRef>
          <a:fillRef idx="0">
            <a:schemeClr val="dk1"/>
          </a:fillRef>
          <a:effectRef idx="1">
            <a:schemeClr val="dk1"/>
          </a:effectRef>
          <a:fontRef idx="minor">
            <a:schemeClr val="tx1"/>
          </a:fontRef>
        </p:style>
      </p:cxnSp>
      <p:sp>
        <p:nvSpPr>
          <p:cNvPr id="13" name="textruta 12"/>
          <p:cNvSpPr txBox="1"/>
          <p:nvPr/>
        </p:nvSpPr>
        <p:spPr>
          <a:xfrm>
            <a:off x="720969" y="1516700"/>
            <a:ext cx="442128" cy="707886"/>
          </a:xfrm>
          <a:prstGeom prst="rect">
            <a:avLst/>
          </a:prstGeom>
          <a:noFill/>
        </p:spPr>
        <p:txBody>
          <a:bodyPr wrap="square" rtlCol="0">
            <a:spAutoFit/>
          </a:bodyPr>
          <a:lstStyle/>
          <a:p>
            <a:r>
              <a:rPr lang="sv-SE" sz="4000" dirty="0"/>
              <a:t>0</a:t>
            </a:r>
          </a:p>
        </p:txBody>
      </p:sp>
      <p:sp>
        <p:nvSpPr>
          <p:cNvPr id="14" name="textruta 13"/>
          <p:cNvSpPr txBox="1"/>
          <p:nvPr/>
        </p:nvSpPr>
        <p:spPr>
          <a:xfrm>
            <a:off x="10818902" y="1489072"/>
            <a:ext cx="713433" cy="705635"/>
          </a:xfrm>
          <a:prstGeom prst="rect">
            <a:avLst/>
          </a:prstGeom>
          <a:noFill/>
        </p:spPr>
        <p:txBody>
          <a:bodyPr wrap="square" rtlCol="0">
            <a:spAutoFit/>
          </a:bodyPr>
          <a:lstStyle/>
          <a:p>
            <a:r>
              <a:rPr lang="sv-SE" sz="4000" dirty="0"/>
              <a:t>10</a:t>
            </a:r>
          </a:p>
        </p:txBody>
      </p:sp>
      <p:sp>
        <p:nvSpPr>
          <p:cNvPr id="17" name="textruta 16"/>
          <p:cNvSpPr txBox="1"/>
          <p:nvPr/>
        </p:nvSpPr>
        <p:spPr>
          <a:xfrm>
            <a:off x="1175657" y="4477330"/>
            <a:ext cx="10392508" cy="1323439"/>
          </a:xfrm>
          <a:prstGeom prst="rect">
            <a:avLst/>
          </a:prstGeom>
          <a:noFill/>
        </p:spPr>
        <p:txBody>
          <a:bodyPr wrap="square" rtlCol="0">
            <a:spAutoFit/>
          </a:bodyPr>
          <a:lstStyle/>
          <a:p>
            <a:r>
              <a:rPr lang="sv-SE" sz="4000" b="1" dirty="0"/>
              <a:t>Hur stor tilltro har du till din förmåga på en skala från 0-10?</a:t>
            </a:r>
            <a:endParaRPr lang="sv-SE" sz="4000" dirty="0"/>
          </a:p>
        </p:txBody>
      </p:sp>
      <p:cxnSp>
        <p:nvCxnSpPr>
          <p:cNvPr id="19" name="Rak 18"/>
          <p:cNvCxnSpPr/>
          <p:nvPr/>
        </p:nvCxnSpPr>
        <p:spPr>
          <a:xfrm flipV="1">
            <a:off x="1497204" y="5848141"/>
            <a:ext cx="9043517" cy="40002"/>
          </a:xfrm>
          <a:prstGeom prst="line">
            <a:avLst/>
          </a:prstGeom>
        </p:spPr>
        <p:style>
          <a:lnRef idx="2">
            <a:schemeClr val="dk1"/>
          </a:lnRef>
          <a:fillRef idx="0">
            <a:schemeClr val="dk1"/>
          </a:fillRef>
          <a:effectRef idx="1">
            <a:schemeClr val="dk1"/>
          </a:effectRef>
          <a:fontRef idx="minor">
            <a:schemeClr val="tx1"/>
          </a:fontRef>
        </p:style>
      </p:cxnSp>
      <p:sp>
        <p:nvSpPr>
          <p:cNvPr id="21" name="textruta 20"/>
          <p:cNvSpPr txBox="1"/>
          <p:nvPr/>
        </p:nvSpPr>
        <p:spPr>
          <a:xfrm>
            <a:off x="916911" y="5494198"/>
            <a:ext cx="452175" cy="707886"/>
          </a:xfrm>
          <a:prstGeom prst="rect">
            <a:avLst/>
          </a:prstGeom>
          <a:noFill/>
        </p:spPr>
        <p:txBody>
          <a:bodyPr wrap="square" rtlCol="0">
            <a:spAutoFit/>
          </a:bodyPr>
          <a:lstStyle/>
          <a:p>
            <a:r>
              <a:rPr lang="sv-SE" sz="4000" dirty="0"/>
              <a:t>0</a:t>
            </a:r>
          </a:p>
        </p:txBody>
      </p:sp>
      <p:sp>
        <p:nvSpPr>
          <p:cNvPr id="23" name="textruta 22"/>
          <p:cNvSpPr txBox="1"/>
          <p:nvPr/>
        </p:nvSpPr>
        <p:spPr>
          <a:xfrm>
            <a:off x="10636181" y="5494198"/>
            <a:ext cx="738553" cy="707886"/>
          </a:xfrm>
          <a:prstGeom prst="rect">
            <a:avLst/>
          </a:prstGeom>
          <a:noFill/>
        </p:spPr>
        <p:txBody>
          <a:bodyPr wrap="square" rtlCol="0">
            <a:spAutoFit/>
          </a:bodyPr>
          <a:lstStyle/>
          <a:p>
            <a:r>
              <a:rPr lang="sv-SE" sz="4000" dirty="0"/>
              <a:t>10</a:t>
            </a:r>
          </a:p>
        </p:txBody>
      </p:sp>
      <p:sp>
        <p:nvSpPr>
          <p:cNvPr id="27" name="textruta 26"/>
          <p:cNvSpPr txBox="1"/>
          <p:nvPr/>
        </p:nvSpPr>
        <p:spPr>
          <a:xfrm>
            <a:off x="577778" y="2203185"/>
            <a:ext cx="1014885" cy="369332"/>
          </a:xfrm>
          <a:prstGeom prst="rect">
            <a:avLst/>
          </a:prstGeom>
          <a:noFill/>
        </p:spPr>
        <p:txBody>
          <a:bodyPr wrap="square" rtlCol="0">
            <a:spAutoFit/>
          </a:bodyPr>
          <a:lstStyle/>
          <a:p>
            <a:r>
              <a:rPr lang="sv-SE" dirty="0"/>
              <a:t>Inte alls</a:t>
            </a:r>
          </a:p>
        </p:txBody>
      </p:sp>
      <p:sp>
        <p:nvSpPr>
          <p:cNvPr id="28" name="textruta 27"/>
          <p:cNvSpPr txBox="1"/>
          <p:nvPr/>
        </p:nvSpPr>
        <p:spPr>
          <a:xfrm>
            <a:off x="10401894" y="2317886"/>
            <a:ext cx="1547447" cy="369332"/>
          </a:xfrm>
          <a:prstGeom prst="rect">
            <a:avLst/>
          </a:prstGeom>
          <a:noFill/>
        </p:spPr>
        <p:txBody>
          <a:bodyPr wrap="square" rtlCol="0">
            <a:spAutoFit/>
          </a:bodyPr>
          <a:lstStyle/>
          <a:p>
            <a:r>
              <a:rPr lang="sv-SE" dirty="0"/>
              <a:t>Mycket viktigt</a:t>
            </a:r>
          </a:p>
        </p:txBody>
      </p:sp>
      <p:sp>
        <p:nvSpPr>
          <p:cNvPr id="29" name="textruta 28"/>
          <p:cNvSpPr txBox="1"/>
          <p:nvPr/>
        </p:nvSpPr>
        <p:spPr>
          <a:xfrm>
            <a:off x="718458" y="6151833"/>
            <a:ext cx="942032" cy="369332"/>
          </a:xfrm>
          <a:prstGeom prst="rect">
            <a:avLst/>
          </a:prstGeom>
          <a:noFill/>
        </p:spPr>
        <p:txBody>
          <a:bodyPr wrap="square" rtlCol="0">
            <a:spAutoFit/>
          </a:bodyPr>
          <a:lstStyle/>
          <a:p>
            <a:r>
              <a:rPr lang="sv-SE" dirty="0"/>
              <a:t>Inte alls</a:t>
            </a:r>
          </a:p>
        </p:txBody>
      </p:sp>
      <p:sp>
        <p:nvSpPr>
          <p:cNvPr id="30" name="textruta 29"/>
          <p:cNvSpPr txBox="1"/>
          <p:nvPr/>
        </p:nvSpPr>
        <p:spPr>
          <a:xfrm>
            <a:off x="10325936" y="6174389"/>
            <a:ext cx="1359040" cy="369332"/>
          </a:xfrm>
          <a:prstGeom prst="rect">
            <a:avLst/>
          </a:prstGeom>
          <a:noFill/>
        </p:spPr>
        <p:txBody>
          <a:bodyPr wrap="square" rtlCol="0">
            <a:spAutoFit/>
          </a:bodyPr>
          <a:lstStyle/>
          <a:p>
            <a:r>
              <a:rPr lang="sv-SE" dirty="0"/>
              <a:t>Mycket stor</a:t>
            </a:r>
          </a:p>
        </p:txBody>
      </p:sp>
      <p:sp>
        <p:nvSpPr>
          <p:cNvPr id="31" name="textruta 30"/>
          <p:cNvSpPr txBox="1"/>
          <p:nvPr/>
        </p:nvSpPr>
        <p:spPr>
          <a:xfrm>
            <a:off x="7452361" y="6359055"/>
            <a:ext cx="2949534" cy="369332"/>
          </a:xfrm>
          <a:prstGeom prst="rect">
            <a:avLst/>
          </a:prstGeom>
          <a:noFill/>
        </p:spPr>
        <p:txBody>
          <a:bodyPr wrap="square" rtlCol="0">
            <a:spAutoFit/>
          </a:bodyPr>
          <a:lstStyle/>
          <a:p>
            <a:r>
              <a:rPr lang="sv-SE" dirty="0"/>
              <a:t>(Miller WR, Rollnick S, 2013 )</a:t>
            </a:r>
          </a:p>
        </p:txBody>
      </p:sp>
      <p:pic>
        <p:nvPicPr>
          <p:cNvPr id="4" name="Bildobjekt 3">
            <a:extLst>
              <a:ext uri="{FF2B5EF4-FFF2-40B4-BE49-F238E27FC236}">
                <a16:creationId xmlns:a16="http://schemas.microsoft.com/office/drawing/2014/main" id="{2D6E32BE-731E-48E3-B33A-49D9366903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2001" y="177206"/>
            <a:ext cx="1370662" cy="633068"/>
          </a:xfrm>
          <a:prstGeom prst="rect">
            <a:avLst/>
          </a:prstGeom>
        </p:spPr>
      </p:pic>
    </p:spTree>
    <p:extLst>
      <p:ext uri="{BB962C8B-B14F-4D97-AF65-F5344CB8AC3E}">
        <p14:creationId xmlns:p14="http://schemas.microsoft.com/office/powerpoint/2010/main" val="534718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 3"/>
          <p:cNvSpPr/>
          <p:nvPr/>
        </p:nvSpPr>
        <p:spPr>
          <a:xfrm>
            <a:off x="1947672" y="1039368"/>
            <a:ext cx="1746504" cy="117043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5" name="Ellips 4"/>
          <p:cNvSpPr/>
          <p:nvPr/>
        </p:nvSpPr>
        <p:spPr>
          <a:xfrm>
            <a:off x="957072" y="3008376"/>
            <a:ext cx="1737360" cy="127101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6" name="Ellips 5"/>
          <p:cNvSpPr/>
          <p:nvPr/>
        </p:nvSpPr>
        <p:spPr>
          <a:xfrm>
            <a:off x="5196840" y="627888"/>
            <a:ext cx="1737360" cy="127101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7" name="Ellips 6"/>
          <p:cNvSpPr/>
          <p:nvPr/>
        </p:nvSpPr>
        <p:spPr>
          <a:xfrm>
            <a:off x="4328160" y="2534412"/>
            <a:ext cx="1737360" cy="127101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8" name="Ellips 7"/>
          <p:cNvSpPr/>
          <p:nvPr/>
        </p:nvSpPr>
        <p:spPr>
          <a:xfrm>
            <a:off x="7455408" y="1737360"/>
            <a:ext cx="1737360" cy="127101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Ellips 8"/>
          <p:cNvSpPr/>
          <p:nvPr/>
        </p:nvSpPr>
        <p:spPr>
          <a:xfrm>
            <a:off x="3015996" y="4447032"/>
            <a:ext cx="1737360" cy="127101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0" name="Ellips 9"/>
          <p:cNvSpPr/>
          <p:nvPr/>
        </p:nvSpPr>
        <p:spPr>
          <a:xfrm>
            <a:off x="6586728" y="4440936"/>
            <a:ext cx="1737360" cy="127101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1" name="Ellips 10"/>
          <p:cNvSpPr/>
          <p:nvPr/>
        </p:nvSpPr>
        <p:spPr>
          <a:xfrm>
            <a:off x="9396984" y="3506724"/>
            <a:ext cx="1737360" cy="127101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2" name="textruta 11"/>
          <p:cNvSpPr txBox="1"/>
          <p:nvPr/>
        </p:nvSpPr>
        <p:spPr>
          <a:xfrm>
            <a:off x="1188720" y="3364992"/>
            <a:ext cx="1307592" cy="584775"/>
          </a:xfrm>
          <a:prstGeom prst="rect">
            <a:avLst/>
          </a:prstGeom>
          <a:noFill/>
        </p:spPr>
        <p:txBody>
          <a:bodyPr wrap="square" rtlCol="0">
            <a:spAutoFit/>
          </a:bodyPr>
          <a:lstStyle/>
          <a:p>
            <a:r>
              <a:rPr lang="sv-SE" sz="3200" dirty="0">
                <a:solidFill>
                  <a:schemeClr val="accent1"/>
                </a:solidFill>
              </a:rPr>
              <a:t>SÖMN</a:t>
            </a:r>
          </a:p>
        </p:txBody>
      </p:sp>
      <p:sp>
        <p:nvSpPr>
          <p:cNvPr id="13" name="textruta 12"/>
          <p:cNvSpPr txBox="1"/>
          <p:nvPr/>
        </p:nvSpPr>
        <p:spPr>
          <a:xfrm>
            <a:off x="2977896" y="4764024"/>
            <a:ext cx="1775460" cy="584775"/>
          </a:xfrm>
          <a:prstGeom prst="rect">
            <a:avLst/>
          </a:prstGeom>
          <a:noFill/>
        </p:spPr>
        <p:txBody>
          <a:bodyPr wrap="square" rtlCol="0">
            <a:spAutoFit/>
          </a:bodyPr>
          <a:lstStyle/>
          <a:p>
            <a:r>
              <a:rPr lang="sv-SE" sz="3200" dirty="0">
                <a:solidFill>
                  <a:schemeClr val="accent2"/>
                </a:solidFill>
              </a:rPr>
              <a:t>ALKOHOL</a:t>
            </a:r>
            <a:endParaRPr lang="sv-SE" sz="2800" dirty="0">
              <a:solidFill>
                <a:schemeClr val="accent2"/>
              </a:solidFill>
            </a:endParaRPr>
          </a:p>
        </p:txBody>
      </p:sp>
      <p:sp>
        <p:nvSpPr>
          <p:cNvPr id="14" name="textruta 13"/>
          <p:cNvSpPr txBox="1"/>
          <p:nvPr/>
        </p:nvSpPr>
        <p:spPr>
          <a:xfrm>
            <a:off x="9737598" y="3856161"/>
            <a:ext cx="1056132" cy="584775"/>
          </a:xfrm>
          <a:prstGeom prst="rect">
            <a:avLst/>
          </a:prstGeom>
          <a:noFill/>
        </p:spPr>
        <p:txBody>
          <a:bodyPr wrap="square" rtlCol="0">
            <a:spAutoFit/>
          </a:bodyPr>
          <a:lstStyle/>
          <a:p>
            <a:r>
              <a:rPr lang="sv-SE" sz="3200" dirty="0">
                <a:solidFill>
                  <a:schemeClr val="accent6"/>
                </a:solidFill>
              </a:rPr>
              <a:t>KOST</a:t>
            </a:r>
          </a:p>
        </p:txBody>
      </p:sp>
      <p:sp>
        <p:nvSpPr>
          <p:cNvPr id="15" name="textruta 14"/>
          <p:cNvSpPr txBox="1"/>
          <p:nvPr/>
        </p:nvSpPr>
        <p:spPr>
          <a:xfrm>
            <a:off x="5250180" y="996718"/>
            <a:ext cx="1630680" cy="584775"/>
          </a:xfrm>
          <a:prstGeom prst="rect">
            <a:avLst/>
          </a:prstGeom>
          <a:noFill/>
        </p:spPr>
        <p:txBody>
          <a:bodyPr wrap="square" rtlCol="0">
            <a:spAutoFit/>
          </a:bodyPr>
          <a:lstStyle/>
          <a:p>
            <a:r>
              <a:rPr lang="sv-SE" sz="3200" dirty="0">
                <a:solidFill>
                  <a:srgbClr val="FF0000"/>
                </a:solidFill>
              </a:rPr>
              <a:t>MOTION</a:t>
            </a:r>
          </a:p>
        </p:txBody>
      </p:sp>
      <p:sp>
        <p:nvSpPr>
          <p:cNvPr id="2" name="textruta 1"/>
          <p:cNvSpPr txBox="1"/>
          <p:nvPr/>
        </p:nvSpPr>
        <p:spPr>
          <a:xfrm>
            <a:off x="6934200" y="6320414"/>
            <a:ext cx="4880015" cy="369332"/>
          </a:xfrm>
          <a:prstGeom prst="rect">
            <a:avLst/>
          </a:prstGeom>
          <a:noFill/>
        </p:spPr>
        <p:txBody>
          <a:bodyPr wrap="square" rtlCol="0">
            <a:spAutoFit/>
          </a:bodyPr>
          <a:lstStyle/>
          <a:p>
            <a:r>
              <a:rPr lang="sv-SE" dirty="0"/>
              <a:t>(Miller WR, Rollnick S, 2013)</a:t>
            </a:r>
          </a:p>
        </p:txBody>
      </p:sp>
      <p:pic>
        <p:nvPicPr>
          <p:cNvPr id="16" name="Bildobjekt 15">
            <a:extLst>
              <a:ext uri="{FF2B5EF4-FFF2-40B4-BE49-F238E27FC236}">
                <a16:creationId xmlns:a16="http://schemas.microsoft.com/office/drawing/2014/main" id="{218F3BBD-8537-4510-A1F0-F0511FEB0E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741" y="163276"/>
            <a:ext cx="1370662" cy="633068"/>
          </a:xfrm>
          <a:prstGeom prst="rect">
            <a:avLst/>
          </a:prstGeom>
        </p:spPr>
      </p:pic>
    </p:spTree>
    <p:extLst>
      <p:ext uri="{BB962C8B-B14F-4D97-AF65-F5344CB8AC3E}">
        <p14:creationId xmlns:p14="http://schemas.microsoft.com/office/powerpoint/2010/main" val="2150730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3"/>
          <a:srcRect t="6748"/>
          <a:stretch/>
        </p:blipFill>
        <p:spPr bwMode="auto">
          <a:xfrm>
            <a:off x="2733151" y="177073"/>
            <a:ext cx="6893170" cy="6251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5" name="textruta 4"/>
          <p:cNvSpPr txBox="1"/>
          <p:nvPr/>
        </p:nvSpPr>
        <p:spPr>
          <a:xfrm>
            <a:off x="8552733" y="6344625"/>
            <a:ext cx="4943789" cy="369332"/>
          </a:xfrm>
          <a:prstGeom prst="rect">
            <a:avLst/>
          </a:prstGeom>
          <a:noFill/>
        </p:spPr>
        <p:txBody>
          <a:bodyPr wrap="square" rtlCol="0">
            <a:spAutoFit/>
          </a:bodyPr>
          <a:lstStyle/>
          <a:p>
            <a:r>
              <a:rPr lang="sv-SE" dirty="0"/>
              <a:t>(</a:t>
            </a:r>
            <a:r>
              <a:rPr lang="sv-SE" dirty="0" err="1"/>
              <a:t>Proshaska</a:t>
            </a:r>
            <a:r>
              <a:rPr lang="sv-SE" dirty="0"/>
              <a:t> och </a:t>
            </a:r>
            <a:r>
              <a:rPr lang="sv-SE" dirty="0" err="1"/>
              <a:t>Di'Clemente</a:t>
            </a:r>
            <a:r>
              <a:rPr lang="sv-SE" dirty="0"/>
              <a:t> 1983)</a:t>
            </a:r>
          </a:p>
        </p:txBody>
      </p:sp>
      <p:pic>
        <p:nvPicPr>
          <p:cNvPr id="6" name="Bildobjekt 5">
            <a:extLst>
              <a:ext uri="{FF2B5EF4-FFF2-40B4-BE49-F238E27FC236}">
                <a16:creationId xmlns:a16="http://schemas.microsoft.com/office/drawing/2014/main" id="{59F87C52-4DBA-4D41-809E-353F7511314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6432" y="177073"/>
            <a:ext cx="1370662" cy="633068"/>
          </a:xfrm>
          <a:prstGeom prst="rect">
            <a:avLst/>
          </a:prstGeom>
        </p:spPr>
      </p:pic>
    </p:spTree>
    <p:extLst>
      <p:ext uri="{BB962C8B-B14F-4D97-AF65-F5344CB8AC3E}">
        <p14:creationId xmlns:p14="http://schemas.microsoft.com/office/powerpoint/2010/main" val="227287957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TotalTime>
  <Words>665</Words>
  <Application>Microsoft Office PowerPoint</Application>
  <PresentationFormat>Bredbild</PresentationFormat>
  <Paragraphs>70</Paragraphs>
  <Slides>3</Slides>
  <Notes>3</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vt:i4>
      </vt:variant>
    </vt:vector>
  </HeadingPairs>
  <TitlesOfParts>
    <vt:vector size="7" baseType="lpstr">
      <vt:lpstr>Arial</vt:lpstr>
      <vt:lpstr>Calibri</vt:lpstr>
      <vt:lpstr>Calibri Light</vt:lpstr>
      <vt:lpstr>Office-tema</vt:lpstr>
      <vt:lpstr>PowerPoint-presentation</vt:lpstr>
      <vt:lpstr>PowerPoint-presentation</vt:lpstr>
      <vt:lpstr>PowerPoint-presentation</vt:lpstr>
    </vt:vector>
  </TitlesOfParts>
  <Company>Landstinget i Kalmar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Josefine Johansson</dc:creator>
  <cp:lastModifiedBy>Anita Larsson</cp:lastModifiedBy>
  <cp:revision>39</cp:revision>
  <dcterms:created xsi:type="dcterms:W3CDTF">2016-05-20T11:01:52Z</dcterms:created>
  <dcterms:modified xsi:type="dcterms:W3CDTF">2021-01-28T09:46:32Z</dcterms:modified>
</cp:coreProperties>
</file>