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62" r:id="rId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D70032"/>
    <a:srgbClr val="B50900"/>
    <a:srgbClr val="7F1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371" autoAdjust="0"/>
  </p:normalViewPr>
  <p:slideViewPr>
    <p:cSldViewPr>
      <p:cViewPr varScale="1">
        <p:scale>
          <a:sx n="72" d="100"/>
          <a:sy n="72" d="100"/>
        </p:scale>
        <p:origin x="2706" y="72"/>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96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EB508-7110-4956-A085-7A9615CEEF80}" type="datetimeFigureOut">
              <a:rPr lang="sv-SE" smtClean="0"/>
              <a:t>2017-03-10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D7D0D1-9849-4954-9EC7-E02616017CEB}" type="slidenum">
              <a:rPr lang="sv-SE" smtClean="0"/>
              <a:t>‹#›</a:t>
            </a:fld>
            <a:endParaRPr lang="sv-SE"/>
          </a:p>
        </p:txBody>
      </p:sp>
    </p:spTree>
    <p:extLst>
      <p:ext uri="{BB962C8B-B14F-4D97-AF65-F5344CB8AC3E}">
        <p14:creationId xmlns:p14="http://schemas.microsoft.com/office/powerpoint/2010/main" val="391694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9E02D-6F64-44D9-B039-2D7AA206FA21}" type="datetimeFigureOut">
              <a:rPr lang="sv-SE"/>
              <a:pPr>
                <a:defRPr/>
              </a:pPr>
              <a:t>2017-03-10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87D5F5-04E0-4E02-80F5-0658861767BB}" type="slidenum">
              <a:rPr lang="sv-SE"/>
              <a:pPr>
                <a:defRPr/>
              </a:pPr>
              <a:t>‹#›</a:t>
            </a:fld>
            <a:endParaRPr lang="sv-SE"/>
          </a:p>
        </p:txBody>
      </p:sp>
    </p:spTree>
    <p:extLst>
      <p:ext uri="{BB962C8B-B14F-4D97-AF65-F5344CB8AC3E}">
        <p14:creationId xmlns:p14="http://schemas.microsoft.com/office/powerpoint/2010/main" val="3999678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32500" lnSpcReduction="20000"/>
          </a:bodyPr>
          <a:lstStyle/>
          <a:p>
            <a:r>
              <a:rPr lang="sv-SE" dirty="0" smtClean="0"/>
              <a:t>Om man varje dag äter något livsmedel från varje grupp i </a:t>
            </a:r>
            <a:r>
              <a:rPr lang="sv-SE" dirty="0" err="1" smtClean="0"/>
              <a:t>matcirkeln</a:t>
            </a:r>
            <a:r>
              <a:rPr lang="sv-SE" dirty="0" smtClean="0"/>
              <a:t> får man en bra variation av näringsämnen.</a:t>
            </a:r>
          </a:p>
          <a:p>
            <a:r>
              <a:rPr lang="sv-SE" b="1" dirty="0" smtClean="0"/>
              <a:t>Frukt och bär</a:t>
            </a:r>
          </a:p>
          <a:p>
            <a:r>
              <a:rPr lang="sv-SE" dirty="0" smtClean="0"/>
              <a:t>innehåller mycket vitaminer och fibrer. De olika färgerna kommer från antioxidanter som är skyddande ämnen. Därför är det inte bara vackert utan också bra för hälsan att äta färgglatt. Med tanke på miljön är det smart att välja frukt efter säsong och gärna sådana som odlas på nära håll - tropiska frukter har oftast flugits hit.</a:t>
            </a:r>
          </a:p>
          <a:p>
            <a:r>
              <a:rPr lang="sv-SE" b="1" dirty="0" smtClean="0"/>
              <a:t>Grönsaker</a:t>
            </a:r>
          </a:p>
          <a:p>
            <a:r>
              <a:rPr lang="sv-SE" dirty="0" smtClean="0"/>
              <a:t>innehåller fibrer och många vitaminer som till exempel </a:t>
            </a:r>
            <a:r>
              <a:rPr lang="sv-SE" dirty="0" err="1" smtClean="0"/>
              <a:t>folat</a:t>
            </a:r>
            <a:r>
              <a:rPr lang="sv-SE" dirty="0" smtClean="0"/>
              <a:t>, vitamin C och karoten som i kroppen kan omvandlas till vitamin A. Torkade ärtor, linser och bönor innehåller även protein. Grönsaker är rika på fibrer, som har olika positiva effekter i kroppen. Fibrer håller magen igång och kan hjälpa till att hålla vikten. För näringsvärdet spelar det inte så stor roll om man äter färska eller frysta grönsaker.</a:t>
            </a:r>
          </a:p>
          <a:p>
            <a:r>
              <a:rPr lang="sv-SE" dirty="0" smtClean="0"/>
              <a:t>Grova grönsaker som till exempel lök, broccoli och vitkål är miljösmarta val – de har lägre klimatpåverkan än salladsgrönsaker och de kan lagras längre. Torkade ärtor, linser och bönor kan lagras länge och är bra miljöval.</a:t>
            </a:r>
          </a:p>
          <a:p>
            <a:r>
              <a:rPr lang="sv-SE" b="1" dirty="0" smtClean="0"/>
              <a:t>Potatis och rotfrukter</a:t>
            </a:r>
          </a:p>
          <a:p>
            <a:r>
              <a:rPr lang="sv-SE" dirty="0" smtClean="0"/>
              <a:t>är källa till vitamin C, vitamin B6, kalium, karoten och fibrer. Potatis och rotfrukter kan användas på många olika sätt, kokta, grillade, stekta, i gratänger, som mos och i grytor. Odling av potatis och rotfrukter har liten miljöpåverkan och de är tåliga livsmedel som kan lagras länge.</a:t>
            </a:r>
          </a:p>
          <a:p>
            <a:r>
              <a:rPr lang="sv-SE" b="1" dirty="0" smtClean="0"/>
              <a:t>Bröd, flingor, gryn, pasta och ris</a:t>
            </a:r>
          </a:p>
          <a:p>
            <a:r>
              <a:rPr lang="sv-SE" dirty="0" smtClean="0"/>
              <a:t>innehåller fibrer, vitaminer och mineraler. I fullkorn siktas inga delar av sädeskornet bort utan även groddar och kli tas tillvara, vilket gör fullkornsprodukterna mer näringsrika än de siktade sorterna. I fullkorn finns fibrer, järn, </a:t>
            </a:r>
            <a:r>
              <a:rPr lang="sv-SE" dirty="0" err="1" smtClean="0"/>
              <a:t>folat</a:t>
            </a:r>
            <a:r>
              <a:rPr lang="sv-SE" dirty="0" smtClean="0"/>
              <a:t>, antioxidanter och andra skyddande ämnen. Fullkorn kan också hjälpa till att hålla vikten eftersom fibrerna mättar bra. Bröd bakat på fullkorn är en viktig källa till järn och protein. Spannmålsbaserade livsmedel som bröd, gryn och pasta är miljö- och klimatsmarta val. Ris är ett undantag som är mer klimatpåverkande än andra spannmål.</a:t>
            </a:r>
          </a:p>
          <a:p>
            <a:r>
              <a:rPr lang="sv-SE" b="1" dirty="0" smtClean="0"/>
              <a:t>Matfett</a:t>
            </a:r>
          </a:p>
          <a:p>
            <a:r>
              <a:rPr lang="sv-SE" dirty="0" smtClean="0"/>
              <a:t>innehåller fleromättat, enkelomättat och mättat fett i olika proportioner. I matfett finns också vitaminerna A, D och E. Olja innehåller omättade fetter som är nödvändiga för hälsan och bidrar till en bra sammansättning av blodfetterna. I rapsolja finns bland annat omättat omega-3-fett som kroppen inte kan bilda själv. Smör, palmolja och kokosolja innehåller mest mättat fett. För miljön är palmolja sämst. Kokosolja och smör är mer miljöpåverkande än rapsolja och olivolja.</a:t>
            </a:r>
          </a:p>
          <a:p>
            <a:r>
              <a:rPr lang="sv-SE" b="1" dirty="0" smtClean="0"/>
              <a:t>Mjölk och ost</a:t>
            </a:r>
          </a:p>
          <a:p>
            <a:r>
              <a:rPr lang="sv-SE" dirty="0" smtClean="0"/>
              <a:t>ger många vitaminer och mineraler, till exempel kalcium som bland annat behövs för skelettet och tänderna. En skiva ost ger ungefär lika mycket kalcium som 1 dl mjölk. De magra sorterna av ost, mjölk, fil och yoghurt innehåller lika mycket vitaminer och mineraler, men mindre fett. Mejeriprodukter påverkar klimat och miljö mer än vad vegetabiliska livsmedel gör.</a:t>
            </a:r>
          </a:p>
          <a:p>
            <a:r>
              <a:rPr lang="sv-SE" b="1" dirty="0" smtClean="0"/>
              <a:t>Kött, fisk och ägg</a:t>
            </a:r>
          </a:p>
          <a:p>
            <a:r>
              <a:rPr lang="sv-SE" dirty="0" smtClean="0"/>
              <a:t>är näringstäta livsmedel. De är rika på vitaminer, mineraler och protein. Vitamin B12 finns enbart i animaliska livsmedel.</a:t>
            </a:r>
          </a:p>
          <a:p>
            <a:r>
              <a:rPr lang="sv-SE" dirty="0" smtClean="0"/>
              <a:t>Ägg är en bra källa till jod, selen och samtliga fettlösliga vitaminer.</a:t>
            </a:r>
          </a:p>
          <a:p>
            <a:r>
              <a:rPr lang="sv-SE" dirty="0" smtClean="0"/>
              <a:t>Fisk är särskilt rik på selen, jod och vitamin D. Vitamin D finns bara naturligt i ett fåtal livsmedel varav fisk är vår viktigaste källa. Feta fiskar som sill, lax och makrill är våra enda källor till viktiga fleromättade fetter. Eftersom näringsinnehållet varierar mellan olika fiskarter är det bra att äta flera olika sorters fisk.</a:t>
            </a:r>
          </a:p>
          <a:p>
            <a:r>
              <a:rPr lang="sv-SE" dirty="0" smtClean="0"/>
              <a:t>Kött är vår bästa källa till järn och är även rikt på andra viktiga mineraler och vitaminer. Kött och fisk är de livsmedel som har störst miljöpåverkan.</a:t>
            </a:r>
          </a:p>
          <a:p>
            <a:r>
              <a:rPr lang="sv-SE" b="1" dirty="0" smtClean="0"/>
              <a:t>Att välja bort livsmedel</a:t>
            </a:r>
          </a:p>
          <a:p>
            <a:r>
              <a:rPr lang="sv-SE" dirty="0" smtClean="0"/>
              <a:t>En del måste på grund av allergi undvika vissa livsmedel. Andra, till exempel vegetarianer, avstår av andra skäl. Generellt kan man säga att ju fler livsmedelsgrupper som utesluts, desto svårare blir det att täcka näringsbehoven. Om man aldrig äter animaliska livsmedel bör man ta kosttillskott med vitamin B12 och vitamin D.</a:t>
            </a:r>
          </a:p>
          <a:p>
            <a:r>
              <a:rPr lang="sv-SE" b="1" dirty="0" smtClean="0"/>
              <a:t>Historien om </a:t>
            </a:r>
            <a:r>
              <a:rPr lang="sv-SE" b="1" dirty="0" err="1" smtClean="0"/>
              <a:t>matcirkeln</a:t>
            </a:r>
            <a:endParaRPr lang="sv-SE" b="1" dirty="0" smtClean="0"/>
          </a:p>
          <a:p>
            <a:r>
              <a:rPr lang="sv-SE" dirty="0" smtClean="0"/>
              <a:t>Den första svenska modellen för indelning av livsmedlen i olika grupper utarbetades av Statens institut för folkhälsa på 60-talet. Den bestod av samma sju livsmedelsgrupper som idag och kallades för kostcirkeln. Den har reviderats vid ett par tillfällen, placeringen av grupperna ändrades 1979 och 1991 ändrades namnet till </a:t>
            </a:r>
            <a:r>
              <a:rPr lang="sv-SE" dirty="0" err="1" smtClean="0"/>
              <a:t>matcirkeln</a:t>
            </a:r>
            <a:r>
              <a:rPr lang="sv-SE" dirty="0" smtClean="0"/>
              <a:t>.</a:t>
            </a:r>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9387D5F5-04E0-4E02-80F5-0658861767BB}" type="slidenum">
              <a:rPr lang="sv-SE" smtClean="0"/>
              <a:pPr>
                <a:defRPr/>
              </a:pPr>
              <a:t>1</a:t>
            </a:fld>
            <a:endParaRPr lang="sv-SE"/>
          </a:p>
        </p:txBody>
      </p:sp>
    </p:spTree>
    <p:extLst>
      <p:ext uri="{BB962C8B-B14F-4D97-AF65-F5344CB8AC3E}">
        <p14:creationId xmlns:p14="http://schemas.microsoft.com/office/powerpoint/2010/main" val="32372914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aphicFrame>
        <p:nvGraphicFramePr>
          <p:cNvPr id="4"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0488"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Picture 7" descr="bubbla_ppt_cd"/>
          <p:cNvPicPr>
            <a:picLocks noChangeAspect="1" noChangeArrowheads="1"/>
          </p:cNvPicPr>
          <p:nvPr/>
        </p:nvPicPr>
        <p:blipFill>
          <a:blip r:embed="rId5">
            <a:extLst>
              <a:ext uri="{28A0092B-C50C-407E-A947-70E740481C1C}">
                <a14:useLocalDpi xmlns:a14="http://schemas.microsoft.com/office/drawing/2010/main" val="0"/>
              </a:ext>
            </a:extLst>
          </a:blip>
          <a:srcRect l="5731" t="4640" r="9592" b="6174"/>
          <a:stretch>
            <a:fillRect/>
          </a:stretch>
        </p:blipFill>
        <p:spPr bwMode="auto">
          <a:xfrm>
            <a:off x="34925" y="53975"/>
            <a:ext cx="9036050" cy="668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T_kalmar_n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403225"/>
            <a:ext cx="10810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ctrTitle"/>
          </p:nvPr>
        </p:nvSpPr>
        <p:spPr>
          <a:xfrm>
            <a:off x="972000" y="2340000"/>
            <a:ext cx="7200000" cy="579600"/>
          </a:xfrm>
        </p:spPr>
        <p:txBody>
          <a:bodyPr anchor="b">
            <a:spAutoFit/>
          </a:bodyPr>
          <a:lstStyle>
            <a:lvl1pPr>
              <a:defRPr sz="3200" b="1">
                <a:solidFill>
                  <a:schemeClr val="bg1"/>
                </a:solidFill>
                <a:latin typeface="+mj-lt"/>
                <a:cs typeface="Arial" pitchFamily="34"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972000" y="2916000"/>
            <a:ext cx="7200000" cy="1080000"/>
          </a:xfrm>
        </p:spPr>
        <p:txBody>
          <a:bodyPr>
            <a:spAutoFit/>
          </a:bodyPr>
          <a:lstStyle>
            <a:lvl1pPr marL="0" indent="0" algn="ctr">
              <a:buNone/>
              <a:defRPr sz="180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6624075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atin typeface="+mj-lt"/>
              </a:defRPr>
            </a:lvl1pPr>
          </a:lstStyle>
          <a:p>
            <a:r>
              <a:rPr lang="sv-SE" noProof="0" smtClean="0"/>
              <a:t>Klicka här för att ändra format</a:t>
            </a:r>
            <a:endParaRPr lang="sv-SE" noProof="0" dirty="0"/>
          </a:p>
        </p:txBody>
      </p:sp>
      <p:sp>
        <p:nvSpPr>
          <p:cNvPr id="3" name="Platshållare för lodrät text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BDD70850-E592-4784-BBE6-030366639C61}" type="slidenum">
              <a:rPr lang="sv-SE" noProof="0"/>
              <a:pPr>
                <a:defRPr/>
              </a:pPr>
              <a:t>‹#›</a:t>
            </a:fld>
            <a:endParaRPr lang="sv-SE" noProof="0" dirty="0"/>
          </a:p>
        </p:txBody>
      </p:sp>
    </p:spTree>
    <p:extLst>
      <p:ext uri="{BB962C8B-B14F-4D97-AF65-F5344CB8AC3E}">
        <p14:creationId xmlns:p14="http://schemas.microsoft.com/office/powerpoint/2010/main" val="42105088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dirty="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33099FDE-10F8-4FC5-AE97-AC0C2A925EF5}" type="slidenum">
              <a:rPr lang="sv-SE" noProof="0"/>
              <a:pPr>
                <a:defRPr/>
              </a:pPr>
              <a:t>‹#›</a:t>
            </a:fld>
            <a:endParaRPr lang="sv-SE" noProof="0" dirty="0"/>
          </a:p>
        </p:txBody>
      </p:sp>
    </p:spTree>
    <p:extLst>
      <p:ext uri="{BB962C8B-B14F-4D97-AF65-F5344CB8AC3E}">
        <p14:creationId xmlns:p14="http://schemas.microsoft.com/office/powerpoint/2010/main" val="2699410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sta sida">
    <p:spTree>
      <p:nvGrpSpPr>
        <p:cNvPr id="1" name=""/>
        <p:cNvGrpSpPr/>
        <p:nvPr/>
      </p:nvGrpSpPr>
      <p:grpSpPr>
        <a:xfrm>
          <a:off x="0" y="0"/>
          <a:ext cx="0" cy="0"/>
          <a:chOff x="0" y="0"/>
          <a:chExt cx="0" cy="0"/>
        </a:xfrm>
      </p:grpSpPr>
      <p:graphicFrame>
        <p:nvGraphicFramePr>
          <p:cNvPr id="2"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1512"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Bildobjekt 7" descr="First_region_ne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66938" y="933450"/>
            <a:ext cx="48101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Sistabild_pp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3" y="9525"/>
            <a:ext cx="9120187"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7852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lvl1pPr>
              <a:defRPr sz="2200"/>
            </a:lvl1pPr>
            <a:lvl2pPr>
              <a:defRPr sz="2000"/>
            </a:lvl2pPr>
            <a:lvl3pPr>
              <a:defRPr sz="2000"/>
            </a:lvl3pPr>
            <a:lvl4pPr>
              <a:defRPr sz="2000"/>
            </a:lvl4pPr>
            <a:lvl5pPr>
              <a:defRPr sz="200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a:xfrm>
            <a:off x="1547663" y="6192000"/>
            <a:ext cx="1019175" cy="215900"/>
          </a:xfrm>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a:xfrm>
            <a:off x="457200" y="6444000"/>
            <a:ext cx="7416824" cy="404664"/>
          </a:xfrm>
        </p:spPr>
        <p:txBody>
          <a:bodyPr/>
          <a:lstStyle>
            <a:lvl1pPr>
              <a:defRPr/>
            </a:lvl1pPr>
          </a:lstStyle>
          <a:p>
            <a:pPr algn="l">
              <a:defRPr/>
            </a:pPr>
            <a:r>
              <a:rPr lang="sv-SE" altLang="sv-SE" dirty="0" smtClean="0">
                <a:solidFill>
                  <a:srgbClr val="595959"/>
                </a:solidFill>
                <a:latin typeface="Arial (Brödtext)"/>
                <a:ea typeface="Arial (Brödtext)"/>
                <a:cs typeface="Arial (Brödtext)"/>
              </a:rPr>
              <a:t>Arbetsplats X, 2011-07-04, Namn Efternamn, Ltkalmar.se</a:t>
            </a:r>
          </a:p>
        </p:txBody>
      </p:sp>
      <p:sp>
        <p:nvSpPr>
          <p:cNvPr id="6" name="Platshållare för bildnummer 5"/>
          <p:cNvSpPr>
            <a:spLocks noGrp="1"/>
          </p:cNvSpPr>
          <p:nvPr>
            <p:ph type="sldNum" sz="quarter" idx="12"/>
          </p:nvPr>
        </p:nvSpPr>
        <p:spPr>
          <a:xfrm>
            <a:off x="457200" y="6192000"/>
            <a:ext cx="1008062" cy="215900"/>
          </a:xfrm>
        </p:spPr>
        <p:txBody>
          <a:bodyPr/>
          <a:lstStyle>
            <a:lvl1pPr>
              <a:defRPr/>
            </a:lvl1pPr>
          </a:lstStyle>
          <a:p>
            <a:pPr>
              <a:defRPr/>
            </a:pPr>
            <a:r>
              <a:rPr lang="sv-SE" noProof="0" dirty="0"/>
              <a:t>Sida</a:t>
            </a:r>
            <a:r>
              <a:rPr lang="sv-SE" noProof="0" dirty="0" smtClean="0"/>
              <a:t> </a:t>
            </a:r>
            <a:fld id="{B0C874B2-609B-4B53-9EDA-120DCAD30F18}" type="slidenum">
              <a:rPr lang="sv-SE" noProof="0" smtClean="0"/>
              <a:pPr>
                <a:defRPr/>
              </a:pPr>
              <a:t>‹#›</a:t>
            </a:fld>
            <a:endParaRPr lang="sv-SE" noProof="0" dirty="0"/>
          </a:p>
        </p:txBody>
      </p:sp>
    </p:spTree>
    <p:extLst>
      <p:ext uri="{BB962C8B-B14F-4D97-AF65-F5344CB8AC3E}">
        <p14:creationId xmlns:p14="http://schemas.microsoft.com/office/powerpoint/2010/main" val="1261096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noProof="0" smtClean="0"/>
              <a:t>Klicka här för att ändra format</a:t>
            </a:r>
            <a:endParaRPr lang="sv-SE" noProof="0"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849247B1-C169-4DC7-9B36-A0FBDB602A0F}" type="slidenum">
              <a:rPr lang="sv-SE" noProof="0"/>
              <a:pPr>
                <a:defRPr/>
              </a:pPr>
              <a:t>‹#›</a:t>
            </a:fld>
            <a:endParaRPr lang="sv-SE" noProof="0" dirty="0"/>
          </a:p>
        </p:txBody>
      </p:sp>
    </p:spTree>
    <p:extLst>
      <p:ext uri="{BB962C8B-B14F-4D97-AF65-F5344CB8AC3E}">
        <p14:creationId xmlns:p14="http://schemas.microsoft.com/office/powerpoint/2010/main" val="7630466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7229C785-BE64-4363-9797-881E2DB8E4F6}" type="slidenum">
              <a:rPr lang="sv-SE" noProof="0"/>
              <a:pPr>
                <a:defRPr/>
              </a:pPr>
              <a:t>‹#›</a:t>
            </a:fld>
            <a:endParaRPr lang="sv-SE" noProof="0" dirty="0"/>
          </a:p>
        </p:txBody>
      </p:sp>
    </p:spTree>
    <p:extLst>
      <p:ext uri="{BB962C8B-B14F-4D97-AF65-F5344CB8AC3E}">
        <p14:creationId xmlns:p14="http://schemas.microsoft.com/office/powerpoint/2010/main" val="36075069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7"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8"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9" name="Platshållare för bildnummer 5"/>
          <p:cNvSpPr>
            <a:spLocks noGrp="1"/>
          </p:cNvSpPr>
          <p:nvPr>
            <p:ph type="sldNum" sz="quarter" idx="12"/>
          </p:nvPr>
        </p:nvSpPr>
        <p:spPr/>
        <p:txBody>
          <a:bodyPr/>
          <a:lstStyle>
            <a:lvl1pPr>
              <a:defRPr/>
            </a:lvl1pPr>
          </a:lstStyle>
          <a:p>
            <a:pPr>
              <a:defRPr/>
            </a:pPr>
            <a:r>
              <a:rPr lang="sv-SE" noProof="0" dirty="0"/>
              <a:t>Sida </a:t>
            </a:r>
            <a:fld id="{BDD81CDE-7B18-4E66-9447-44CBE7D3AED4}" type="slidenum">
              <a:rPr lang="sv-SE" noProof="0"/>
              <a:pPr>
                <a:defRPr/>
              </a:pPr>
              <a:t>‹#›</a:t>
            </a:fld>
            <a:endParaRPr lang="sv-SE" noProof="0" dirty="0"/>
          </a:p>
        </p:txBody>
      </p:sp>
    </p:spTree>
    <p:extLst>
      <p:ext uri="{BB962C8B-B14F-4D97-AF65-F5344CB8AC3E}">
        <p14:creationId xmlns:p14="http://schemas.microsoft.com/office/powerpoint/2010/main" val="38080714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4"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5" name="Platshållare för bildnummer 5"/>
          <p:cNvSpPr>
            <a:spLocks noGrp="1"/>
          </p:cNvSpPr>
          <p:nvPr>
            <p:ph type="sldNum" sz="quarter" idx="12"/>
          </p:nvPr>
        </p:nvSpPr>
        <p:spPr/>
        <p:txBody>
          <a:bodyPr/>
          <a:lstStyle>
            <a:lvl1pPr>
              <a:defRPr/>
            </a:lvl1pPr>
          </a:lstStyle>
          <a:p>
            <a:pPr>
              <a:defRPr/>
            </a:pPr>
            <a:r>
              <a:rPr lang="sv-SE" noProof="0" dirty="0"/>
              <a:t>Sida </a:t>
            </a:r>
            <a:fld id="{A03BE42E-FF71-4207-BCB4-BCA78C6E67E6}" type="slidenum">
              <a:rPr lang="sv-SE" noProof="0"/>
              <a:pPr>
                <a:defRPr/>
              </a:pPr>
              <a:t>‹#›</a:t>
            </a:fld>
            <a:endParaRPr lang="sv-SE" noProof="0" dirty="0"/>
          </a:p>
        </p:txBody>
      </p:sp>
    </p:spTree>
    <p:extLst>
      <p:ext uri="{BB962C8B-B14F-4D97-AF65-F5344CB8AC3E}">
        <p14:creationId xmlns:p14="http://schemas.microsoft.com/office/powerpoint/2010/main" val="31189554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3"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4" name="Platshållare för bildnummer 5"/>
          <p:cNvSpPr>
            <a:spLocks noGrp="1"/>
          </p:cNvSpPr>
          <p:nvPr>
            <p:ph type="sldNum" sz="quarter" idx="12"/>
          </p:nvPr>
        </p:nvSpPr>
        <p:spPr/>
        <p:txBody>
          <a:bodyPr/>
          <a:lstStyle>
            <a:lvl1pPr>
              <a:defRPr/>
            </a:lvl1pPr>
          </a:lstStyle>
          <a:p>
            <a:pPr>
              <a:defRPr/>
            </a:pPr>
            <a:r>
              <a:rPr lang="sv-SE" noProof="0" dirty="0"/>
              <a:t>Sida </a:t>
            </a:r>
            <a:fld id="{CD60DEAB-4D61-4960-AF0A-8F0ECF25FA0B}" type="slidenum">
              <a:rPr lang="sv-SE" noProof="0"/>
              <a:pPr>
                <a:defRPr/>
              </a:pPr>
              <a:t>‹#›</a:t>
            </a:fld>
            <a:endParaRPr lang="sv-SE" noProof="0" dirty="0"/>
          </a:p>
        </p:txBody>
      </p:sp>
    </p:spTree>
    <p:extLst>
      <p:ext uri="{BB962C8B-B14F-4D97-AF65-F5344CB8AC3E}">
        <p14:creationId xmlns:p14="http://schemas.microsoft.com/office/powerpoint/2010/main" val="29039167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D3882AD2-D01E-46CE-9DA4-0F79E344D563}" type="slidenum">
              <a:rPr lang="sv-SE" noProof="0"/>
              <a:pPr>
                <a:defRPr/>
              </a:pPr>
              <a:t>‹#›</a:t>
            </a:fld>
            <a:endParaRPr lang="sv-SE" noProof="0" dirty="0"/>
          </a:p>
        </p:txBody>
      </p:sp>
    </p:spTree>
    <p:extLst>
      <p:ext uri="{BB962C8B-B14F-4D97-AF65-F5344CB8AC3E}">
        <p14:creationId xmlns:p14="http://schemas.microsoft.com/office/powerpoint/2010/main" val="19747338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noProof="0" smtClean="0"/>
              <a:t>Klicka här för att ändra format</a:t>
            </a:r>
            <a:endParaRPr lang="sv-SE" noProof="0" dirty="0"/>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sv-SE" noProof="0"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16E8A538-20E6-4B9C-8A91-00977E71E687}" type="slidenum">
              <a:rPr lang="sv-SE" noProof="0"/>
              <a:pPr>
                <a:defRPr/>
              </a:pPr>
              <a:t>‹#›</a:t>
            </a:fld>
            <a:endParaRPr lang="sv-SE" noProof="0" dirty="0"/>
          </a:p>
        </p:txBody>
      </p:sp>
    </p:spTree>
    <p:extLst>
      <p:ext uri="{BB962C8B-B14F-4D97-AF65-F5344CB8AC3E}">
        <p14:creationId xmlns:p14="http://schemas.microsoft.com/office/powerpoint/2010/main" val="40816759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en-US" smtClean="0"/>
              <a:t>Klicka här för att ändra format</a:t>
            </a:r>
          </a:p>
        </p:txBody>
      </p:sp>
      <p:sp>
        <p:nvSpPr>
          <p:cNvPr id="4" name="Platshållare för datum 3"/>
          <p:cNvSpPr>
            <a:spLocks noGrp="1"/>
          </p:cNvSpPr>
          <p:nvPr>
            <p:ph type="dt" sz="half" idx="2"/>
          </p:nvPr>
        </p:nvSpPr>
        <p:spPr>
          <a:xfrm>
            <a:off x="1547663" y="6192000"/>
            <a:ext cx="1019175" cy="215900"/>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595959"/>
                </a:solidFill>
              </a:defRPr>
            </a:lvl1pPr>
          </a:lstStyle>
          <a:p>
            <a:pPr>
              <a:defRPr/>
            </a:pPr>
            <a:endParaRPr lang="sv-SE" altLang="en-US" dirty="0"/>
          </a:p>
        </p:txBody>
      </p:sp>
      <p:sp>
        <p:nvSpPr>
          <p:cNvPr id="1027"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smtClean="0"/>
              <a:t>Klicka här för att ändra format på bakgrundstexten</a:t>
            </a:r>
          </a:p>
          <a:p>
            <a:pPr lvl="1"/>
            <a:r>
              <a:rPr lang="sv-SE" altLang="en-US" smtClean="0"/>
              <a:t>Nivå två</a:t>
            </a:r>
          </a:p>
          <a:p>
            <a:pPr lvl="2"/>
            <a:r>
              <a:rPr lang="sv-SE" altLang="en-US" smtClean="0"/>
              <a:t>Nivå tre</a:t>
            </a:r>
          </a:p>
          <a:p>
            <a:pPr lvl="3"/>
            <a:r>
              <a:rPr lang="sv-SE" altLang="en-US" smtClean="0"/>
              <a:t>Nivå fyra</a:t>
            </a:r>
          </a:p>
          <a:p>
            <a:pPr lvl="4"/>
            <a:r>
              <a:rPr lang="sv-SE" altLang="en-US" smtClean="0"/>
              <a:t>Nivå fem</a:t>
            </a:r>
          </a:p>
        </p:txBody>
      </p:sp>
      <p:sp>
        <p:nvSpPr>
          <p:cNvPr id="6" name="Platshållare för bildnummer 5"/>
          <p:cNvSpPr>
            <a:spLocks noGrp="1"/>
          </p:cNvSpPr>
          <p:nvPr>
            <p:ph type="sldNum" sz="quarter" idx="4"/>
          </p:nvPr>
        </p:nvSpPr>
        <p:spPr>
          <a:xfrm>
            <a:off x="457200" y="6192000"/>
            <a:ext cx="1008062" cy="215900"/>
          </a:xfrm>
          <a:prstGeom prst="rect">
            <a:avLst/>
          </a:prstGeom>
        </p:spPr>
        <p:txBody>
          <a:bodyPr vert="horz" lIns="91440" tIns="45720" rIns="91440" bIns="45720" rtlCol="0" anchor="ctr"/>
          <a:lstStyle>
            <a:lvl1pPr algn="l" fontAlgn="auto">
              <a:spcBef>
                <a:spcPts val="0"/>
              </a:spcBef>
              <a:spcAft>
                <a:spcPts val="0"/>
              </a:spcAft>
              <a:defRPr sz="900">
                <a:solidFill>
                  <a:srgbClr val="595959"/>
                </a:solidFill>
                <a:latin typeface="Arial" pitchFamily="34" charset="0"/>
                <a:cs typeface="Arial" pitchFamily="34" charset="0"/>
              </a:defRPr>
            </a:lvl1pPr>
          </a:lstStyle>
          <a:p>
            <a:pPr>
              <a:defRPr/>
            </a:pPr>
            <a:r>
              <a:rPr lang="sv-SE" smtClean="0"/>
              <a:t>Sida </a:t>
            </a:r>
            <a:fld id="{607B8FBC-6284-49FB-99B8-BFF024E87CA4}" type="slidenum">
              <a:rPr lang="sv-SE" smtClean="0"/>
              <a:pPr>
                <a:defRPr/>
              </a:pPr>
              <a:t>‹#›</a:t>
            </a:fld>
            <a:endParaRPr lang="sv-SE" dirty="0"/>
          </a:p>
        </p:txBody>
      </p:sp>
      <p:sp>
        <p:nvSpPr>
          <p:cNvPr id="5" name="Platshållare för sidfot 4"/>
          <p:cNvSpPr>
            <a:spLocks noGrp="1"/>
          </p:cNvSpPr>
          <p:nvPr>
            <p:ph type="ftr" sz="quarter" idx="3"/>
          </p:nvPr>
        </p:nvSpPr>
        <p:spPr>
          <a:xfrm>
            <a:off x="457200" y="6444000"/>
            <a:ext cx="7427168" cy="399144"/>
          </a:xfrm>
          <a:prstGeom prst="rect">
            <a:avLst/>
          </a:prstGeom>
        </p:spPr>
        <p:txBody>
          <a:bodyPr vert="horz" wrap="square" lIns="91440" tIns="45720" rIns="91440" bIns="45720" numCol="1" anchor="t" anchorCtr="0" compatLnSpc="1">
            <a:prstTxWarp prst="textNoShape">
              <a:avLst/>
            </a:prstTxWarp>
          </a:bodyPr>
          <a:lstStyle>
            <a:lvl1pPr algn="l">
              <a:defRPr sz="900" smtClean="0"/>
            </a:lvl1pPr>
          </a:lstStyle>
          <a:p>
            <a:pPr>
              <a:defRPr/>
            </a:pPr>
            <a:r>
              <a:rPr lang="sv-SE" altLang="sv-SE" smtClean="0">
                <a:solidFill>
                  <a:srgbClr val="595959"/>
                </a:solidFill>
                <a:latin typeface="Arial (Brödtext)"/>
                <a:ea typeface="Arial (Brödtext)"/>
                <a:cs typeface="Arial (Brödtext)"/>
              </a:rPr>
              <a:t>Arbetsplats X, 2011-07-04, Namn Efternamn, Ltkalmar.se</a:t>
            </a:r>
            <a:endParaRPr lang="sv-SE" altLang="sv-SE" dirty="0">
              <a:solidFill>
                <a:srgbClr val="595959"/>
              </a:solidFill>
              <a:latin typeface="Arial (Brödtext)"/>
              <a:ea typeface="Arial (Brödtext)"/>
              <a:cs typeface="Arial (Brödtext)"/>
            </a:endParaRPr>
          </a:p>
        </p:txBody>
      </p:sp>
      <p:graphicFrame>
        <p:nvGraphicFramePr>
          <p:cNvPr id="1031" name="Objekt 6"/>
          <p:cNvGraphicFramePr>
            <a:graphicFrameLocks noChangeAspect="1"/>
          </p:cNvGraphicFramePr>
          <p:nvPr>
            <p:extLst>
              <p:ext uri="{D42A27DB-BD31-4B8C-83A1-F6EECF244321}">
                <p14:modId xmlns:p14="http://schemas.microsoft.com/office/powerpoint/2010/main" val="847185302"/>
              </p:ext>
            </p:extLst>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1040" r:id="rId15" imgW="4317460" imgH="2311111" progId="">
                  <p:embed/>
                </p:oleObj>
              </mc:Choice>
              <mc:Fallback>
                <p:oleObj r:id="rId15" imgW="4317460" imgH="2311111" progId="">
                  <p:embed/>
                  <p:pic>
                    <p:nvPicPr>
                      <p:cNvPr id="0" name="Objek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1"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2" r:id="rId1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4400" kern="1200">
          <a:solidFill>
            <a:srgbClr val="D70032"/>
          </a:solidFill>
          <a:latin typeface="+mj-lt"/>
          <a:ea typeface="+mj-ea"/>
          <a:cs typeface="Arial" pitchFamily="34" charset="0"/>
        </a:defRPr>
      </a:lvl1pPr>
      <a:lvl2pPr algn="l" rtl="0" eaLnBrk="1" fontAlgn="base" hangingPunct="1">
        <a:spcBef>
          <a:spcPct val="0"/>
        </a:spcBef>
        <a:spcAft>
          <a:spcPct val="0"/>
        </a:spcAft>
        <a:defRPr sz="4400">
          <a:solidFill>
            <a:srgbClr val="D70032"/>
          </a:solidFill>
          <a:latin typeface="Arial" pitchFamily="34" charset="0"/>
          <a:cs typeface="Arial" pitchFamily="34" charset="0"/>
        </a:defRPr>
      </a:lvl2pPr>
      <a:lvl3pPr algn="l" rtl="0" eaLnBrk="1" fontAlgn="base" hangingPunct="1">
        <a:spcBef>
          <a:spcPct val="0"/>
        </a:spcBef>
        <a:spcAft>
          <a:spcPct val="0"/>
        </a:spcAft>
        <a:defRPr sz="4400">
          <a:solidFill>
            <a:srgbClr val="D70032"/>
          </a:solidFill>
          <a:latin typeface="Arial" pitchFamily="34" charset="0"/>
          <a:cs typeface="Arial" pitchFamily="34" charset="0"/>
        </a:defRPr>
      </a:lvl3pPr>
      <a:lvl4pPr algn="l" rtl="0" eaLnBrk="1" fontAlgn="base" hangingPunct="1">
        <a:spcBef>
          <a:spcPct val="0"/>
        </a:spcBef>
        <a:spcAft>
          <a:spcPct val="0"/>
        </a:spcAft>
        <a:defRPr sz="4400">
          <a:solidFill>
            <a:srgbClr val="D70032"/>
          </a:solidFill>
          <a:latin typeface="Arial" pitchFamily="34" charset="0"/>
          <a:cs typeface="Arial" pitchFamily="34" charset="0"/>
        </a:defRPr>
      </a:lvl4pPr>
      <a:lvl5pPr algn="l" rtl="0" eaLnBrk="1" fontAlgn="base" hangingPunct="1">
        <a:spcBef>
          <a:spcPct val="0"/>
        </a:spcBef>
        <a:spcAft>
          <a:spcPct val="0"/>
        </a:spcAft>
        <a:defRPr sz="4400">
          <a:solidFill>
            <a:srgbClr val="D70032"/>
          </a:solidFill>
          <a:latin typeface="Arial" pitchFamily="34" charset="0"/>
          <a:cs typeface="Arial" pitchFamily="34" charset="0"/>
        </a:defRPr>
      </a:lvl5pPr>
      <a:lvl6pPr marL="457200" algn="l" rtl="0" eaLnBrk="1" fontAlgn="base" hangingPunct="1">
        <a:spcBef>
          <a:spcPct val="0"/>
        </a:spcBef>
        <a:spcAft>
          <a:spcPct val="0"/>
        </a:spcAft>
        <a:defRPr sz="4400">
          <a:solidFill>
            <a:srgbClr val="D70032"/>
          </a:solidFill>
          <a:latin typeface="Arial" pitchFamily="34" charset="0"/>
          <a:cs typeface="Arial" pitchFamily="34" charset="0"/>
        </a:defRPr>
      </a:lvl6pPr>
      <a:lvl7pPr marL="914400" algn="l" rtl="0" eaLnBrk="1" fontAlgn="base" hangingPunct="1">
        <a:spcBef>
          <a:spcPct val="0"/>
        </a:spcBef>
        <a:spcAft>
          <a:spcPct val="0"/>
        </a:spcAft>
        <a:defRPr sz="4400">
          <a:solidFill>
            <a:srgbClr val="D70032"/>
          </a:solidFill>
          <a:latin typeface="Arial" pitchFamily="34" charset="0"/>
          <a:cs typeface="Arial" pitchFamily="34" charset="0"/>
        </a:defRPr>
      </a:lvl7pPr>
      <a:lvl8pPr marL="1371600" algn="l" rtl="0" eaLnBrk="1" fontAlgn="base" hangingPunct="1">
        <a:spcBef>
          <a:spcPct val="0"/>
        </a:spcBef>
        <a:spcAft>
          <a:spcPct val="0"/>
        </a:spcAft>
        <a:defRPr sz="4400">
          <a:solidFill>
            <a:srgbClr val="D70032"/>
          </a:solidFill>
          <a:latin typeface="Arial" pitchFamily="34" charset="0"/>
          <a:cs typeface="Arial" pitchFamily="34" charset="0"/>
        </a:defRPr>
      </a:lvl8pPr>
      <a:lvl9pPr marL="1828800" algn="l" rtl="0" eaLnBrk="1" fontAlgn="base" hangingPunct="1">
        <a:spcBef>
          <a:spcPct val="0"/>
        </a:spcBef>
        <a:spcAft>
          <a:spcPct val="0"/>
        </a:spcAft>
        <a:defRPr sz="4400">
          <a:solidFill>
            <a:srgbClr val="D7003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640" y="764704"/>
            <a:ext cx="6726961" cy="4260408"/>
          </a:xfrm>
        </p:spPr>
      </p:pic>
      <p:sp>
        <p:nvSpPr>
          <p:cNvPr id="7" name="Platshållare för datum 3"/>
          <p:cNvSpPr>
            <a:spLocks/>
          </p:cNvSpPr>
          <p:nvPr/>
        </p:nvSpPr>
        <p:spPr bwMode="auto">
          <a:xfrm>
            <a:off x="467544" y="6426000"/>
            <a:ext cx="7091871"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har char="•"/>
              <a:defRPr sz="2200">
                <a:solidFill>
                  <a:schemeClr val="tx1"/>
                </a:solidFill>
                <a:latin typeface="Arial" pitchFamily="34" charset="0"/>
              </a:defRPr>
            </a:lvl1pPr>
            <a:lvl2pPr marL="742950" indent="-285750">
              <a:spcBef>
                <a:spcPct val="20000"/>
              </a:spcBef>
              <a:buChar char="–"/>
              <a:defRPr sz="2000">
                <a:solidFill>
                  <a:schemeClr val="tx1"/>
                </a:solidFill>
                <a:latin typeface="Arial" pitchFamily="34" charset="0"/>
              </a:defRPr>
            </a:lvl2pPr>
            <a:lvl3pPr marL="1143000" indent="-228600">
              <a:spcBef>
                <a:spcPct val="20000"/>
              </a:spcBef>
              <a:buChar char="•"/>
              <a:defRPr sz="20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sv-SE" altLang="sv-SE" sz="900" dirty="0">
                <a:solidFill>
                  <a:srgbClr val="595959"/>
                </a:solidFill>
                <a:latin typeface="Arial (Brödtext)"/>
                <a:ea typeface="Arial (Brödtext)"/>
                <a:cs typeface="Arial (Brödtext)"/>
              </a:rPr>
              <a:t>Arbetsplats X, 2011-07-04, Namn Efternamn, Ltkalmar.se</a:t>
            </a:r>
          </a:p>
        </p:txBody>
      </p:sp>
      <p:sp>
        <p:nvSpPr>
          <p:cNvPr id="5" name="textruta 4"/>
          <p:cNvSpPr txBox="1"/>
          <p:nvPr/>
        </p:nvSpPr>
        <p:spPr>
          <a:xfrm>
            <a:off x="1115616" y="5301208"/>
            <a:ext cx="2592288" cy="246221"/>
          </a:xfrm>
          <a:prstGeom prst="rect">
            <a:avLst/>
          </a:prstGeom>
          <a:noFill/>
        </p:spPr>
        <p:txBody>
          <a:bodyPr wrap="square" rtlCol="0">
            <a:spAutoFit/>
          </a:bodyPr>
          <a:lstStyle/>
          <a:p>
            <a:r>
              <a:rPr lang="sv-SE" sz="1000" dirty="0" smtClean="0"/>
              <a:t>Källa: Livsmedelsverket</a:t>
            </a:r>
            <a:endParaRPr lang="sv-SE" sz="1000" dirty="0"/>
          </a:p>
        </p:txBody>
      </p:sp>
    </p:spTree>
    <p:extLst>
      <p:ext uri="{BB962C8B-B14F-4D97-AF65-F5344CB8AC3E}">
        <p14:creationId xmlns:p14="http://schemas.microsoft.com/office/powerpoint/2010/main" val="139711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4</TotalTime>
  <Words>72</Words>
  <Application>Microsoft Office PowerPoint</Application>
  <PresentationFormat>Bildspel på skärmen (4:3)</PresentationFormat>
  <Paragraphs>27</Paragraphs>
  <Slides>1</Slides>
  <Notes>1</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0</vt:i4>
      </vt:variant>
      <vt:variant>
        <vt:lpstr>Bildrubriker</vt:lpstr>
      </vt:variant>
      <vt:variant>
        <vt:i4>1</vt:i4>
      </vt:variant>
    </vt:vector>
  </HeadingPairs>
  <TitlesOfParts>
    <vt:vector size="5" baseType="lpstr">
      <vt:lpstr>Arial</vt:lpstr>
      <vt:lpstr>Arial (Brödtext)</vt:lpstr>
      <vt:lpstr>Calibri</vt:lpstr>
      <vt:lpstr>Standardformgivning</vt:lpstr>
      <vt:lpstr>PowerPoint-presentation</vt:lpstr>
    </vt:vector>
  </TitlesOfParts>
  <Company>Landstinget i Kalmar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Sandra Karlsson</dc:creator>
  <cp:lastModifiedBy>Sandra Karlsson</cp:lastModifiedBy>
  <cp:revision>1</cp:revision>
  <dcterms:created xsi:type="dcterms:W3CDTF">2017-03-10T09:34:45Z</dcterms:created>
  <dcterms:modified xsi:type="dcterms:W3CDTF">2017-03-10T09:39:03Z</dcterms:modified>
</cp:coreProperties>
</file>