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3" r:id="rId1"/>
  </p:sldMasterIdLst>
  <p:notesMasterIdLst>
    <p:notesMasterId r:id="rId3"/>
  </p:notesMasterIdLst>
  <p:handoutMasterIdLst>
    <p:handoutMasterId r:id="rId4"/>
  </p:handoutMasterIdLst>
  <p:sldIdLst>
    <p:sldId id="264" r:id="rId2"/>
  </p:sldIdLst>
  <p:sldSz cx="9144000" cy="6858000" type="screen4x3"/>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D70032"/>
    <a:srgbClr val="B50900"/>
    <a:srgbClr val="7F1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47641" autoAdjust="0"/>
  </p:normalViewPr>
  <p:slideViewPr>
    <p:cSldViewPr>
      <p:cViewPr varScale="1">
        <p:scale>
          <a:sx n="55" d="100"/>
          <a:sy n="55" d="100"/>
        </p:scale>
        <p:origin x="3216" y="72"/>
      </p:cViewPr>
      <p:guideLst>
        <p:guide orient="horz" pos="2160"/>
        <p:guide pos="2880"/>
      </p:guideLst>
    </p:cSldViewPr>
  </p:slideViewPr>
  <p:notesTextViewPr>
    <p:cViewPr>
      <p:scale>
        <a:sx n="1" d="1"/>
        <a:sy n="1" d="1"/>
      </p:scale>
      <p:origin x="0" y="0"/>
    </p:cViewPr>
  </p:notesTextViewPr>
  <p:notesViewPr>
    <p:cSldViewPr>
      <p:cViewPr varScale="1">
        <p:scale>
          <a:sx n="58" d="100"/>
          <a:sy n="58" d="100"/>
        </p:scale>
        <p:origin x="-296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48EB508-7110-4956-A085-7A9615CEEF80}" type="datetimeFigureOut">
              <a:rPr lang="sv-SE" smtClean="0"/>
              <a:t>2017-03-10</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D7D0D1-9849-4954-9EC7-E02616017CEB}" type="slidenum">
              <a:rPr lang="sv-SE" smtClean="0"/>
              <a:t>‹#›</a:t>
            </a:fld>
            <a:endParaRPr lang="sv-SE"/>
          </a:p>
        </p:txBody>
      </p:sp>
    </p:spTree>
    <p:extLst>
      <p:ext uri="{BB962C8B-B14F-4D97-AF65-F5344CB8AC3E}">
        <p14:creationId xmlns:p14="http://schemas.microsoft.com/office/powerpoint/2010/main" val="3916944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5D9E02D-6F64-44D9-B039-2D7AA206FA21}" type="datetimeFigureOut">
              <a:rPr lang="sv-SE"/>
              <a:pPr>
                <a:defRPr/>
              </a:pPr>
              <a:t>2017-03-10</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endParaRPr lang="sv-SE" noProof="0"/>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387D5F5-04E0-4E02-80F5-0658861767BB}" type="slidenum">
              <a:rPr lang="sv-SE"/>
              <a:pPr>
                <a:defRPr/>
              </a:pPr>
              <a:t>‹#›</a:t>
            </a:fld>
            <a:endParaRPr lang="sv-SE"/>
          </a:p>
        </p:txBody>
      </p:sp>
    </p:spTree>
    <p:extLst>
      <p:ext uri="{BB962C8B-B14F-4D97-AF65-F5344CB8AC3E}">
        <p14:creationId xmlns:p14="http://schemas.microsoft.com/office/powerpoint/2010/main" val="39996780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mn-lt"/>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mn-lt"/>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mn-lt"/>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mn-lt"/>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92500" lnSpcReduction="10000"/>
          </a:bodyPr>
          <a:lstStyle/>
          <a:p>
            <a:r>
              <a:rPr lang="sv-SE" b="1" u="sng" dirty="0" smtClean="0"/>
              <a:t>Stegräknare</a:t>
            </a:r>
            <a:r>
              <a:rPr lang="sv-SE" b="1" dirty="0" smtClean="0"/>
              <a:t>:</a:t>
            </a:r>
            <a:r>
              <a:rPr lang="sv-SE" b="1" baseline="0" dirty="0" smtClean="0"/>
              <a:t> </a:t>
            </a:r>
          </a:p>
          <a:p>
            <a:r>
              <a:rPr lang="sv-SE" b="0" baseline="0" dirty="0" smtClean="0"/>
              <a:t>Bilden beskriver antalet steg som bör uppfyllas för att en individ klassas som antingen stillasittande, lågaktiv, måttligt aktiv, aktiv eller mycket aktiv. Exempelvis klassas 5000 steg eller mindre som ”stillasittande” och 12 500 steg eller mer som ”mycket aktiv”.</a:t>
            </a:r>
          </a:p>
          <a:p>
            <a:endParaRPr lang="sv-SE" b="0" baseline="0" dirty="0" smtClean="0"/>
          </a:p>
          <a:p>
            <a:r>
              <a:rPr lang="sv-SE" b="1" dirty="0" smtClean="0"/>
              <a:t>Kom i gång med stegräknare</a:t>
            </a:r>
          </a:p>
          <a:p>
            <a:r>
              <a:rPr lang="sv-SE" dirty="0" smtClean="0"/>
              <a:t>Sätta upp egna, tydliga mål.</a:t>
            </a:r>
          </a:p>
          <a:p>
            <a:r>
              <a:rPr lang="sv-SE" dirty="0" smtClean="0"/>
              <a:t>Hur många steg vill du försöka gå till vardags? En längre helgpromenad ger till exempel stor utdelning. </a:t>
            </a:r>
          </a:p>
          <a:p>
            <a:r>
              <a:rPr lang="sv-SE" dirty="0" smtClean="0"/>
              <a:t>Ett annat sätt att tävla med sin stegräknare är att utmana personer i sin närhet – kanske en vän eller någon i familjen?</a:t>
            </a:r>
          </a:p>
          <a:p>
            <a:endParaRPr lang="sv-SE" b="1" dirty="0" smtClean="0"/>
          </a:p>
          <a:p>
            <a:r>
              <a:rPr lang="sv-SE" b="1" dirty="0" smtClean="0"/>
              <a:t>Gör så här:</a:t>
            </a:r>
          </a:p>
          <a:p>
            <a:r>
              <a:rPr lang="sv-SE" dirty="0" smtClean="0"/>
              <a:t>Mät din fysiska aktivitet dagligen under en vecka. Ha mätaren på i byxlinningen, på höften, under hela dagarna och ta av den när du lägger dig för att sova. Notera antal steg varje dag.</a:t>
            </a:r>
          </a:p>
          <a:p>
            <a:r>
              <a:rPr lang="sv-SE" dirty="0" smtClean="0"/>
              <a:t>Beräkna ditt genomsnittliga dagsvärde – veckans totala antal steg dividerat med veckans sju dagar. Det kan till exempel vara 42 000/7 = 6 000.</a:t>
            </a:r>
          </a:p>
          <a:p>
            <a:r>
              <a:rPr lang="sv-SE" dirty="0" smtClean="0"/>
              <a:t>Försök sedan att öka din dagliga aktivitet med 10 procent under de följande veckorna. Enligt exemplet ovan blir det 600 fler steg per dag.</a:t>
            </a:r>
          </a:p>
          <a:p>
            <a:r>
              <a:rPr lang="sv-SE" dirty="0" smtClean="0"/>
              <a:t>Om du lyckas öka </a:t>
            </a:r>
            <a:r>
              <a:rPr lang="sv-SE" dirty="0" err="1" smtClean="0"/>
              <a:t>stegmängden</a:t>
            </a:r>
            <a:r>
              <a:rPr lang="sv-SE" dirty="0" smtClean="0"/>
              <a:t> de flesta dagarna under denna period kan du fortsätta att öka med ytterligare 10 procent under de kommande två veckorna tills du nått ditt mål.</a:t>
            </a:r>
          </a:p>
          <a:p>
            <a:endParaRPr lang="sv-SE" b="0" dirty="0" smtClean="0"/>
          </a:p>
          <a:p>
            <a:r>
              <a:rPr lang="sv-SE" sz="1200" b="0" i="0" u="none" strike="noStrike" kern="1200" baseline="0" dirty="0" smtClean="0">
                <a:solidFill>
                  <a:schemeClr val="tx1"/>
                </a:solidFill>
                <a:latin typeface="+mn-lt"/>
                <a:ea typeface="+mn-ea"/>
                <a:cs typeface="Arial" pitchFamily="34" charset="0"/>
              </a:rPr>
              <a:t>Stegräknare rekommenderas inte för att skatta om ett barn uppnår rekommendationen eftersom intensiteten i många fall är central för</a:t>
            </a:r>
          </a:p>
          <a:p>
            <a:r>
              <a:rPr lang="sv-SE" sz="1200" b="0" i="0" u="none" strike="noStrike" kern="1200" baseline="0" dirty="0" smtClean="0">
                <a:solidFill>
                  <a:schemeClr val="tx1"/>
                </a:solidFill>
                <a:latin typeface="+mn-lt"/>
                <a:ea typeface="+mn-ea"/>
                <a:cs typeface="Arial" pitchFamily="34" charset="0"/>
              </a:rPr>
              <a:t>effekter på hälsa hos barn. </a:t>
            </a:r>
          </a:p>
          <a:p>
            <a:r>
              <a:rPr lang="sv-SE" sz="1200" b="0" i="0" u="none" strike="noStrike" kern="1200" baseline="0" dirty="0" smtClean="0">
                <a:solidFill>
                  <a:schemeClr val="tx1"/>
                </a:solidFill>
                <a:latin typeface="+mn-lt"/>
                <a:ea typeface="+mn-ea"/>
                <a:cs typeface="Arial" pitchFamily="34" charset="0"/>
              </a:rPr>
              <a:t>Däremot har stegräknare en funktion när det gäller att mäta barnets totala fysiska aktivitet över tid.</a:t>
            </a:r>
            <a:endParaRPr lang="sv-SE" b="0" dirty="0"/>
          </a:p>
        </p:txBody>
      </p:sp>
      <p:sp>
        <p:nvSpPr>
          <p:cNvPr id="4" name="Platshållare för bildnummer 3"/>
          <p:cNvSpPr>
            <a:spLocks noGrp="1"/>
          </p:cNvSpPr>
          <p:nvPr>
            <p:ph type="sldNum" sz="quarter" idx="10"/>
          </p:nvPr>
        </p:nvSpPr>
        <p:spPr/>
        <p:txBody>
          <a:bodyPr/>
          <a:lstStyle/>
          <a:p>
            <a:fld id="{DB678152-B2C7-449B-85F2-24E6C33B772B}" type="slidenum">
              <a:rPr lang="sv-SE" smtClean="0">
                <a:solidFill>
                  <a:prstClr val="black"/>
                </a:solidFill>
              </a:rPr>
              <a:pPr/>
              <a:t>1</a:t>
            </a:fld>
            <a:endParaRPr lang="sv-SE">
              <a:solidFill>
                <a:prstClr val="black"/>
              </a:solidFill>
            </a:endParaRPr>
          </a:p>
        </p:txBody>
      </p:sp>
    </p:spTree>
    <p:extLst>
      <p:ext uri="{BB962C8B-B14F-4D97-AF65-F5344CB8AC3E}">
        <p14:creationId xmlns:p14="http://schemas.microsoft.com/office/powerpoint/2010/main" val="2357435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C25C7F5F-2DE5-4CA3-9AA5-4BADD33307EC}" type="datetimeFigureOut">
              <a:rPr lang="sv-SE" smtClean="0">
                <a:solidFill>
                  <a:prstClr val="black">
                    <a:tint val="75000"/>
                  </a:prstClr>
                </a:solidFill>
              </a:rPr>
              <a:pPr/>
              <a:t>2017-03-10</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D4FAED85-3F81-45DF-9F65-8ACE4F981949}"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879535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25C7F5F-2DE5-4CA3-9AA5-4BADD33307EC}" type="datetimeFigureOut">
              <a:rPr lang="sv-SE" smtClean="0">
                <a:solidFill>
                  <a:prstClr val="black">
                    <a:tint val="75000"/>
                  </a:prstClr>
                </a:solidFill>
              </a:rPr>
              <a:pPr/>
              <a:t>2017-03-10</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D4FAED85-3F81-45DF-9F65-8ACE4F981949}"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97119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25C7F5F-2DE5-4CA3-9AA5-4BADD33307EC}" type="datetimeFigureOut">
              <a:rPr lang="sv-SE" smtClean="0">
                <a:solidFill>
                  <a:prstClr val="black">
                    <a:tint val="75000"/>
                  </a:prstClr>
                </a:solidFill>
              </a:rPr>
              <a:pPr/>
              <a:t>2017-03-10</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D4FAED85-3F81-45DF-9F65-8ACE4F981949}"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602974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25C7F5F-2DE5-4CA3-9AA5-4BADD33307EC}" type="datetimeFigureOut">
              <a:rPr lang="sv-SE" smtClean="0">
                <a:solidFill>
                  <a:prstClr val="black">
                    <a:tint val="75000"/>
                  </a:prstClr>
                </a:solidFill>
              </a:rPr>
              <a:pPr/>
              <a:t>2017-03-10</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D4FAED85-3F81-45DF-9F65-8ACE4F981949}"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097996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C25C7F5F-2DE5-4CA3-9AA5-4BADD33307EC}" type="datetimeFigureOut">
              <a:rPr lang="sv-SE" smtClean="0">
                <a:solidFill>
                  <a:prstClr val="black">
                    <a:tint val="75000"/>
                  </a:prstClr>
                </a:solidFill>
              </a:rPr>
              <a:pPr/>
              <a:t>2017-03-10</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D4FAED85-3F81-45DF-9F65-8ACE4F981949}"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923403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C25C7F5F-2DE5-4CA3-9AA5-4BADD33307EC}" type="datetimeFigureOut">
              <a:rPr lang="sv-SE" smtClean="0">
                <a:solidFill>
                  <a:prstClr val="black">
                    <a:tint val="75000"/>
                  </a:prstClr>
                </a:solidFill>
              </a:rPr>
              <a:pPr/>
              <a:t>2017-03-10</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D4FAED85-3F81-45DF-9F65-8ACE4F981949}"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775927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C25C7F5F-2DE5-4CA3-9AA5-4BADD33307EC}" type="datetimeFigureOut">
              <a:rPr lang="sv-SE" smtClean="0">
                <a:solidFill>
                  <a:prstClr val="black">
                    <a:tint val="75000"/>
                  </a:prstClr>
                </a:solidFill>
              </a:rPr>
              <a:pPr/>
              <a:t>2017-03-10</a:t>
            </a:fld>
            <a:endParaRPr lang="sv-SE">
              <a:solidFill>
                <a:prstClr val="black">
                  <a:tint val="75000"/>
                </a:prstClr>
              </a:solidFill>
            </a:endParaRPr>
          </a:p>
        </p:txBody>
      </p:sp>
      <p:sp>
        <p:nvSpPr>
          <p:cNvPr id="8" name="Platshållare för sidfot 7"/>
          <p:cNvSpPr>
            <a:spLocks noGrp="1"/>
          </p:cNvSpPr>
          <p:nvPr>
            <p:ph type="ftr" sz="quarter" idx="11"/>
          </p:nvPr>
        </p:nvSpPr>
        <p:spPr/>
        <p:txBody>
          <a:bodyPr/>
          <a:lstStyle/>
          <a:p>
            <a:endParaRPr lang="sv-SE">
              <a:solidFill>
                <a:prstClr val="black">
                  <a:tint val="75000"/>
                </a:prstClr>
              </a:solidFill>
            </a:endParaRPr>
          </a:p>
        </p:txBody>
      </p:sp>
      <p:sp>
        <p:nvSpPr>
          <p:cNvPr id="9" name="Platshållare för bildnummer 8"/>
          <p:cNvSpPr>
            <a:spLocks noGrp="1"/>
          </p:cNvSpPr>
          <p:nvPr>
            <p:ph type="sldNum" sz="quarter" idx="12"/>
          </p:nvPr>
        </p:nvSpPr>
        <p:spPr/>
        <p:txBody>
          <a:bodyPr/>
          <a:lstStyle/>
          <a:p>
            <a:fld id="{D4FAED85-3F81-45DF-9F65-8ACE4F981949}"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427617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C25C7F5F-2DE5-4CA3-9AA5-4BADD33307EC}" type="datetimeFigureOut">
              <a:rPr lang="sv-SE" smtClean="0">
                <a:solidFill>
                  <a:prstClr val="black">
                    <a:tint val="75000"/>
                  </a:prstClr>
                </a:solidFill>
              </a:rPr>
              <a:pPr/>
              <a:t>2017-03-10</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a:solidFill>
                <a:prstClr val="black">
                  <a:tint val="75000"/>
                </a:prstClr>
              </a:solidFill>
            </a:endParaRPr>
          </a:p>
        </p:txBody>
      </p:sp>
      <p:sp>
        <p:nvSpPr>
          <p:cNvPr id="5" name="Platshållare för bildnummer 4"/>
          <p:cNvSpPr>
            <a:spLocks noGrp="1"/>
          </p:cNvSpPr>
          <p:nvPr>
            <p:ph type="sldNum" sz="quarter" idx="12"/>
          </p:nvPr>
        </p:nvSpPr>
        <p:spPr/>
        <p:txBody>
          <a:bodyPr/>
          <a:lstStyle/>
          <a:p>
            <a:fld id="{D4FAED85-3F81-45DF-9F65-8ACE4F981949}"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820430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25C7F5F-2DE5-4CA3-9AA5-4BADD33307EC}" type="datetimeFigureOut">
              <a:rPr lang="sv-SE" smtClean="0">
                <a:solidFill>
                  <a:prstClr val="black">
                    <a:tint val="75000"/>
                  </a:prstClr>
                </a:solidFill>
              </a:rPr>
              <a:pPr/>
              <a:t>2017-03-10</a:t>
            </a:fld>
            <a:endParaRPr lang="sv-SE">
              <a:solidFill>
                <a:prstClr val="black">
                  <a:tint val="75000"/>
                </a:prstClr>
              </a:solidFill>
            </a:endParaRPr>
          </a:p>
        </p:txBody>
      </p:sp>
      <p:sp>
        <p:nvSpPr>
          <p:cNvPr id="3" name="Platshållare för sidfot 2"/>
          <p:cNvSpPr>
            <a:spLocks noGrp="1"/>
          </p:cNvSpPr>
          <p:nvPr>
            <p:ph type="ftr" sz="quarter" idx="11"/>
          </p:nvPr>
        </p:nvSpPr>
        <p:spPr/>
        <p:txBody>
          <a:bodyPr/>
          <a:lstStyle/>
          <a:p>
            <a:endParaRPr lang="sv-SE">
              <a:solidFill>
                <a:prstClr val="black">
                  <a:tint val="75000"/>
                </a:prstClr>
              </a:solidFill>
            </a:endParaRPr>
          </a:p>
        </p:txBody>
      </p:sp>
      <p:sp>
        <p:nvSpPr>
          <p:cNvPr id="4" name="Platshållare för bildnummer 3"/>
          <p:cNvSpPr>
            <a:spLocks noGrp="1"/>
          </p:cNvSpPr>
          <p:nvPr>
            <p:ph type="sldNum" sz="quarter" idx="12"/>
          </p:nvPr>
        </p:nvSpPr>
        <p:spPr/>
        <p:txBody>
          <a:bodyPr/>
          <a:lstStyle/>
          <a:p>
            <a:fld id="{D4FAED85-3F81-45DF-9F65-8ACE4F981949}"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642209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25C7F5F-2DE5-4CA3-9AA5-4BADD33307EC}" type="datetimeFigureOut">
              <a:rPr lang="sv-SE" smtClean="0">
                <a:solidFill>
                  <a:prstClr val="black">
                    <a:tint val="75000"/>
                  </a:prstClr>
                </a:solidFill>
              </a:rPr>
              <a:pPr/>
              <a:t>2017-03-10</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D4FAED85-3F81-45DF-9F65-8ACE4F981949}"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213703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C25C7F5F-2DE5-4CA3-9AA5-4BADD33307EC}" type="datetimeFigureOut">
              <a:rPr lang="sv-SE" smtClean="0">
                <a:solidFill>
                  <a:prstClr val="black">
                    <a:tint val="75000"/>
                  </a:prstClr>
                </a:solidFill>
              </a:rPr>
              <a:pPr/>
              <a:t>2017-03-10</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D4FAED85-3F81-45DF-9F65-8ACE4F981949}"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350191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C25C7F5F-2DE5-4CA3-9AA5-4BADD33307EC}" type="datetimeFigureOut">
              <a:rPr lang="sv-SE" smtClean="0">
                <a:solidFill>
                  <a:prstClr val="black">
                    <a:tint val="75000"/>
                  </a:prstClr>
                </a:solidFill>
                <a:latin typeface="Calibri"/>
                <a:cs typeface="+mn-cs"/>
              </a:rPr>
              <a:pPr fontAlgn="auto">
                <a:spcBef>
                  <a:spcPts val="0"/>
                </a:spcBef>
                <a:spcAft>
                  <a:spcPts val="0"/>
                </a:spcAft>
              </a:pPr>
              <a:t>2017-03-10</a:t>
            </a:fld>
            <a:endParaRPr lang="sv-SE">
              <a:solidFill>
                <a:prstClr val="black">
                  <a:tint val="75000"/>
                </a:prstClr>
              </a:solidFill>
              <a:latin typeface="Calibri"/>
              <a:cs typeface="+mn-cs"/>
            </a:endParaRPr>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sv-SE">
              <a:solidFill>
                <a:prstClr val="black">
                  <a:tint val="75000"/>
                </a:prstClr>
              </a:solidFill>
              <a:latin typeface="Calibri"/>
              <a:cs typeface="+mn-cs"/>
            </a:endParaRPr>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4FAED85-3F81-45DF-9F65-8ACE4F981949}" type="slidenum">
              <a:rPr lang="sv-SE" smtClean="0">
                <a:solidFill>
                  <a:prstClr val="black">
                    <a:tint val="75000"/>
                  </a:prstClr>
                </a:solidFill>
                <a:latin typeface="Calibri"/>
                <a:cs typeface="+mn-cs"/>
              </a:rPr>
              <a:pPr fontAlgn="auto">
                <a:spcBef>
                  <a:spcPts val="0"/>
                </a:spcBef>
                <a:spcAft>
                  <a:spcPts val="0"/>
                </a:spcAft>
              </a:pPr>
              <a:t>‹#›</a:t>
            </a:fld>
            <a:endParaRPr lang="sv-SE">
              <a:solidFill>
                <a:prstClr val="black">
                  <a:tint val="75000"/>
                </a:prstClr>
              </a:solidFill>
              <a:latin typeface="Calibri"/>
              <a:cs typeface="+mn-cs"/>
            </a:endParaRPr>
          </a:p>
        </p:txBody>
      </p:sp>
    </p:spTree>
    <p:extLst>
      <p:ext uri="{BB962C8B-B14F-4D97-AF65-F5344CB8AC3E}">
        <p14:creationId xmlns:p14="http://schemas.microsoft.com/office/powerpoint/2010/main" val="2929290957"/>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 3"/>
          <p:cNvGraphicFramePr>
            <a:graphicFrameLocks noGrp="1"/>
          </p:cNvGraphicFramePr>
          <p:nvPr>
            <p:extLst>
              <p:ext uri="{D42A27DB-BD31-4B8C-83A1-F6EECF244321}">
                <p14:modId xmlns:p14="http://schemas.microsoft.com/office/powerpoint/2010/main" val="1255476471"/>
              </p:ext>
            </p:extLst>
          </p:nvPr>
        </p:nvGraphicFramePr>
        <p:xfrm>
          <a:off x="1187624" y="1196754"/>
          <a:ext cx="7128792" cy="4136694"/>
        </p:xfrm>
        <a:graphic>
          <a:graphicData uri="http://schemas.openxmlformats.org/drawingml/2006/table">
            <a:tbl>
              <a:tblPr firstRow="1" firstCol="1" bandRow="1"/>
              <a:tblGrid>
                <a:gridCol w="2392825"/>
                <a:gridCol w="1723850"/>
                <a:gridCol w="3012117"/>
              </a:tblGrid>
              <a:tr h="720078">
                <a:tc gridSpan="3">
                  <a:txBody>
                    <a:bodyPr/>
                    <a:lstStyle/>
                    <a:p>
                      <a:pPr algn="ctr">
                        <a:spcAft>
                          <a:spcPts val="0"/>
                        </a:spcAft>
                      </a:pPr>
                      <a:r>
                        <a:rPr lang="sv-SE" sz="3200" b="1" dirty="0" smtClean="0">
                          <a:effectLst/>
                          <a:latin typeface="Times New Roman" panose="02020603050405020304" pitchFamily="18" charset="0"/>
                          <a:ea typeface="Calibri"/>
                          <a:cs typeface="Times New Roman" panose="02020603050405020304" pitchFamily="18" charset="0"/>
                        </a:rPr>
                        <a:t>Stegräknare</a:t>
                      </a:r>
                      <a:endParaRPr lang="sv-SE" sz="32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v-SE"/>
                    </a:p>
                  </a:txBody>
                  <a:tcPr/>
                </a:tc>
                <a:tc hMerge="1">
                  <a:txBody>
                    <a:bodyPr/>
                    <a:lstStyle/>
                    <a:p>
                      <a:endParaRPr lang="sv-SE"/>
                    </a:p>
                  </a:txBody>
                  <a:tcPr/>
                </a:tc>
              </a:tr>
              <a:tr h="569436">
                <a:tc gridSpan="2">
                  <a:txBody>
                    <a:bodyPr/>
                    <a:lstStyle/>
                    <a:p>
                      <a:pPr>
                        <a:spcAft>
                          <a:spcPts val="0"/>
                        </a:spcAft>
                      </a:pPr>
                      <a:r>
                        <a:rPr lang="sv-SE" sz="1800" b="1" dirty="0" smtClean="0">
                          <a:effectLst/>
                          <a:latin typeface="Times New Roman" panose="02020603050405020304" pitchFamily="18" charset="0"/>
                          <a:ea typeface="Calibri"/>
                          <a:cs typeface="Times New Roman" panose="02020603050405020304" pitchFamily="18" charset="0"/>
                        </a:rPr>
                        <a:t>Antal steg per dag</a:t>
                      </a:r>
                      <a:endParaRPr lang="sv-SE"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sv-SE"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sv-SE" sz="1800" b="1" dirty="0" smtClean="0">
                          <a:effectLst/>
                          <a:latin typeface="Times New Roman" panose="02020603050405020304" pitchFamily="18" charset="0"/>
                          <a:ea typeface="Calibri"/>
                          <a:cs typeface="Times New Roman" panose="02020603050405020304" pitchFamily="18" charset="0"/>
                        </a:rPr>
                        <a:t>Aktivitetsnivå</a:t>
                      </a:r>
                      <a:endParaRPr lang="sv-SE"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436">
                <a:tc>
                  <a:txBody>
                    <a:bodyPr/>
                    <a:lstStyle/>
                    <a:p>
                      <a:pPr>
                        <a:spcAft>
                          <a:spcPts val="0"/>
                        </a:spcAft>
                      </a:pPr>
                      <a:r>
                        <a:rPr lang="sv-SE" sz="1800" dirty="0" smtClean="0">
                          <a:effectLst/>
                          <a:latin typeface="Times New Roman" panose="02020603050405020304" pitchFamily="18" charset="0"/>
                          <a:ea typeface="Calibri"/>
                          <a:cs typeface="Times New Roman" panose="02020603050405020304" pitchFamily="18" charset="0"/>
                        </a:rPr>
                        <a:t>Mindre än </a:t>
                      </a:r>
                      <a:endParaRPr lang="sv-SE"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800" dirty="0" smtClean="0">
                          <a:effectLst/>
                          <a:latin typeface="Times New Roman" panose="02020603050405020304" pitchFamily="18" charset="0"/>
                          <a:ea typeface="Calibri"/>
                          <a:cs typeface="Times New Roman" panose="02020603050405020304" pitchFamily="18" charset="0"/>
                        </a:rPr>
                        <a:t>  5000</a:t>
                      </a:r>
                      <a:endParaRPr lang="sv-SE"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sv-SE" sz="1800" dirty="0" smtClean="0">
                          <a:effectLst/>
                          <a:latin typeface="Times New Roman" panose="02020603050405020304" pitchFamily="18" charset="0"/>
                          <a:ea typeface="Calibri"/>
                          <a:cs typeface="Times New Roman" panose="02020603050405020304" pitchFamily="18" charset="0"/>
                        </a:rPr>
                        <a:t>stillasittande</a:t>
                      </a:r>
                      <a:endParaRPr lang="sv-SE"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436">
                <a:tc>
                  <a:txBody>
                    <a:bodyPr/>
                    <a:lstStyle/>
                    <a:p>
                      <a:pPr>
                        <a:spcAft>
                          <a:spcPts val="0"/>
                        </a:spcAft>
                      </a:pPr>
                      <a:r>
                        <a:rPr lang="sv-SE" sz="1800" dirty="0" smtClean="0">
                          <a:effectLst/>
                          <a:latin typeface="Times New Roman" panose="02020603050405020304" pitchFamily="18" charset="0"/>
                          <a:ea typeface="Calibri"/>
                          <a:cs typeface="Times New Roman" panose="02020603050405020304" pitchFamily="18" charset="0"/>
                        </a:rPr>
                        <a:t>5000</a:t>
                      </a:r>
                      <a:endParaRPr lang="sv-SE"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800" dirty="0" smtClean="0">
                          <a:effectLst/>
                          <a:latin typeface="Times New Roman" panose="02020603050405020304" pitchFamily="18" charset="0"/>
                          <a:ea typeface="Calibri"/>
                          <a:cs typeface="Times New Roman" panose="02020603050405020304" pitchFamily="18" charset="0"/>
                        </a:rPr>
                        <a:t>- 7499</a:t>
                      </a:r>
                      <a:endParaRPr lang="sv-SE"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sv-SE" sz="1800" dirty="0" smtClean="0">
                          <a:effectLst/>
                          <a:latin typeface="Times New Roman" panose="02020603050405020304" pitchFamily="18" charset="0"/>
                          <a:ea typeface="Calibri"/>
                          <a:cs typeface="Times New Roman" panose="02020603050405020304" pitchFamily="18" charset="0"/>
                        </a:rPr>
                        <a:t>lågaktiv</a:t>
                      </a:r>
                      <a:endParaRPr lang="sv-SE"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436">
                <a:tc>
                  <a:txBody>
                    <a:bodyPr/>
                    <a:lstStyle/>
                    <a:p>
                      <a:pPr>
                        <a:spcAft>
                          <a:spcPts val="0"/>
                        </a:spcAft>
                      </a:pPr>
                      <a:r>
                        <a:rPr lang="sv-SE" sz="1800" dirty="0" smtClean="0">
                          <a:effectLst/>
                          <a:latin typeface="Times New Roman" panose="02020603050405020304" pitchFamily="18" charset="0"/>
                          <a:ea typeface="Calibri"/>
                          <a:cs typeface="Times New Roman" panose="02020603050405020304" pitchFamily="18" charset="0"/>
                        </a:rPr>
                        <a:t>7500</a:t>
                      </a:r>
                      <a:endParaRPr lang="sv-SE"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v-SE" sz="1800" dirty="0" smtClean="0">
                          <a:effectLst/>
                          <a:latin typeface="Times New Roman" panose="02020603050405020304" pitchFamily="18" charset="0"/>
                          <a:ea typeface="Calibri"/>
                          <a:cs typeface="Times New Roman" panose="02020603050405020304" pitchFamily="18" charset="0"/>
                        </a:rPr>
                        <a:t>- 9999</a:t>
                      </a:r>
                      <a:endParaRPr lang="sv-SE"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sv-SE" sz="1800" dirty="0" smtClean="0">
                          <a:effectLst/>
                          <a:latin typeface="Times New Roman" panose="02020603050405020304" pitchFamily="18" charset="0"/>
                          <a:ea typeface="Calibri"/>
                          <a:cs typeface="Times New Roman" panose="02020603050405020304" pitchFamily="18" charset="0"/>
                        </a:rPr>
                        <a:t>måttligt aktiv</a:t>
                      </a:r>
                      <a:endParaRPr lang="sv-SE"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4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smtClean="0">
                          <a:effectLst/>
                          <a:latin typeface="Times New Roman" panose="02020603050405020304" pitchFamily="18" charset="0"/>
                          <a:ea typeface="Calibri"/>
                          <a:cs typeface="Times New Roman" panose="02020603050405020304" pitchFamily="18" charset="0"/>
                        </a:rPr>
                        <a:t>10 000</a:t>
                      </a:r>
                    </a:p>
                    <a:p>
                      <a:pPr>
                        <a:spcAft>
                          <a:spcPts val="0"/>
                        </a:spcAft>
                      </a:pPr>
                      <a:endParaRPr lang="sv-SE"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800" dirty="0" smtClean="0">
                          <a:effectLst/>
                          <a:latin typeface="Times New Roman" panose="02020603050405020304" pitchFamily="18" charset="0"/>
                          <a:ea typeface="Calibri"/>
                          <a:cs typeface="Times New Roman" panose="02020603050405020304" pitchFamily="18" charset="0"/>
                        </a:rPr>
                        <a:t>- 12 500</a:t>
                      </a:r>
                    </a:p>
                    <a:p>
                      <a:pPr algn="ctr">
                        <a:spcAft>
                          <a:spcPts val="0"/>
                        </a:spcAft>
                      </a:pPr>
                      <a:endParaRPr lang="sv-SE"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sv-SE" sz="1800" dirty="0" smtClean="0">
                          <a:effectLst/>
                          <a:latin typeface="Times New Roman" panose="02020603050405020304" pitchFamily="18" charset="0"/>
                          <a:ea typeface="Calibri"/>
                          <a:cs typeface="Times New Roman" panose="02020603050405020304" pitchFamily="18" charset="0"/>
                        </a:rPr>
                        <a:t> </a:t>
                      </a:r>
                      <a:r>
                        <a:rPr lang="sv-SE" sz="1800" dirty="0">
                          <a:effectLst/>
                          <a:latin typeface="Times New Roman" panose="02020603050405020304" pitchFamily="18" charset="0"/>
                          <a:ea typeface="Calibri"/>
                          <a:cs typeface="Times New Roman" panose="02020603050405020304" pitchFamily="18" charset="0"/>
                        </a:rPr>
                        <a:t>aktiv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94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smtClean="0">
                          <a:effectLst/>
                          <a:latin typeface="Times New Roman" panose="02020603050405020304" pitchFamily="18" charset="0"/>
                          <a:ea typeface="Calibri"/>
                          <a:cs typeface="Times New Roman" panose="02020603050405020304" pitchFamily="18" charset="0"/>
                        </a:rPr>
                        <a:t>mer än</a:t>
                      </a:r>
                    </a:p>
                    <a:p>
                      <a:pPr>
                        <a:spcAft>
                          <a:spcPts val="0"/>
                        </a:spcAft>
                      </a:pPr>
                      <a:endParaRPr lang="sv-SE"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800" dirty="0" smtClean="0">
                          <a:effectLst/>
                          <a:latin typeface="Times New Roman" panose="02020603050405020304" pitchFamily="18" charset="0"/>
                          <a:ea typeface="Calibri"/>
                          <a:cs typeface="Times New Roman" panose="02020603050405020304" pitchFamily="18" charset="0"/>
                        </a:rPr>
                        <a:t>  12 500</a:t>
                      </a:r>
                    </a:p>
                    <a:p>
                      <a:pPr algn="ctr">
                        <a:spcAft>
                          <a:spcPts val="0"/>
                        </a:spcAft>
                      </a:pPr>
                      <a:endParaRPr lang="sv-SE"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sv-SE" sz="1800" dirty="0" smtClean="0">
                          <a:effectLst/>
                          <a:latin typeface="Times New Roman" panose="02020603050405020304" pitchFamily="18" charset="0"/>
                          <a:ea typeface="Calibri"/>
                          <a:cs typeface="Times New Roman" panose="02020603050405020304" pitchFamily="18" charset="0"/>
                        </a:rPr>
                        <a:t>mycket aktiv</a:t>
                      </a:r>
                      <a:endParaRPr lang="sv-SE" sz="1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ruta 4"/>
          <p:cNvSpPr txBox="1"/>
          <p:nvPr/>
        </p:nvSpPr>
        <p:spPr>
          <a:xfrm>
            <a:off x="5940152" y="5686563"/>
            <a:ext cx="2592288" cy="461665"/>
          </a:xfrm>
          <a:prstGeom prst="rect">
            <a:avLst/>
          </a:prstGeom>
          <a:noFill/>
        </p:spPr>
        <p:txBody>
          <a:bodyPr wrap="square" rtlCol="0">
            <a:spAutoFit/>
          </a:bodyPr>
          <a:lstStyle/>
          <a:p>
            <a:pPr fontAlgn="auto">
              <a:spcBef>
                <a:spcPts val="0"/>
              </a:spcBef>
              <a:spcAft>
                <a:spcPts val="0"/>
              </a:spcAft>
            </a:pPr>
            <a:r>
              <a:rPr lang="sv-SE" sz="1200" dirty="0">
                <a:solidFill>
                  <a:prstClr val="black"/>
                </a:solidFill>
                <a:latin typeface="Times New Roman" panose="02020603050405020304" pitchFamily="18" charset="0"/>
                <a:cs typeface="Times New Roman" panose="02020603050405020304" pitchFamily="18" charset="0"/>
              </a:rPr>
              <a:t>Tudor-Locke, C. Bassett Jr, RD (2004</a:t>
            </a:r>
            <a:r>
              <a:rPr lang="sv-SE" sz="1200" dirty="0" smtClean="0">
                <a:solidFill>
                  <a:prstClr val="black"/>
                </a:solidFill>
                <a:latin typeface="Times New Roman" panose="02020603050405020304" pitchFamily="18" charset="0"/>
                <a:cs typeface="Times New Roman" panose="02020603050405020304" pitchFamily="18" charset="0"/>
              </a:rPr>
              <a:t>) 1177.se. </a:t>
            </a:r>
            <a:endParaRPr lang="sv-SE" sz="12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0681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20</TotalTime>
  <Words>320</Words>
  <Application>Microsoft Office PowerPoint</Application>
  <PresentationFormat>Bildspel på skärmen (4:3)</PresentationFormat>
  <Paragraphs>37</Paragraphs>
  <Slides>1</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Arial</vt:lpstr>
      <vt:lpstr>Calibri</vt:lpstr>
      <vt:lpstr>Times New Roman</vt:lpstr>
      <vt:lpstr>Office-tema</vt:lpstr>
      <vt:lpstr>PowerPoint-presentation</vt:lpstr>
    </vt:vector>
  </TitlesOfParts>
  <Company>Landstinget i Kalmar län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Sandra Karlsson</dc:creator>
  <cp:lastModifiedBy>Sandra Karlsson</cp:lastModifiedBy>
  <cp:revision>3</cp:revision>
  <dcterms:created xsi:type="dcterms:W3CDTF">2017-02-14T13:17:46Z</dcterms:created>
  <dcterms:modified xsi:type="dcterms:W3CDTF">2017-03-10T08:20:29Z</dcterms:modified>
</cp:coreProperties>
</file>