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00" r:id="rId5"/>
  </p:sldMasterIdLst>
  <p:notesMasterIdLst>
    <p:notesMasterId r:id="rId23"/>
  </p:notesMasterIdLst>
  <p:sldIdLst>
    <p:sldId id="256" r:id="rId6"/>
    <p:sldId id="1448943418" r:id="rId7"/>
    <p:sldId id="1448943417" r:id="rId8"/>
    <p:sldId id="1448943420" r:id="rId9"/>
    <p:sldId id="1448943414" r:id="rId10"/>
    <p:sldId id="1448943413" r:id="rId11"/>
    <p:sldId id="1448943415" r:id="rId12"/>
    <p:sldId id="1448943421" r:id="rId13"/>
    <p:sldId id="264" r:id="rId14"/>
    <p:sldId id="1448943416" r:id="rId15"/>
    <p:sldId id="267" r:id="rId16"/>
    <p:sldId id="1448943423" r:id="rId17"/>
    <p:sldId id="269" r:id="rId18"/>
    <p:sldId id="1448943424" r:id="rId19"/>
    <p:sldId id="268" r:id="rId20"/>
    <p:sldId id="669" r:id="rId21"/>
    <p:sldId id="670" r:id="rId22"/>
  </p:sldIdLst>
  <p:sldSz cx="9144000" cy="5143500" type="screen16x9"/>
  <p:notesSz cx="6797675" cy="9926638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33" userDrawn="1">
          <p15:clr>
            <a:srgbClr val="A4A3A4"/>
          </p15:clr>
        </p15:guide>
        <p15:guide id="3" pos="5038" userDrawn="1">
          <p15:clr>
            <a:srgbClr val="A4A3A4"/>
          </p15:clr>
        </p15:guide>
        <p15:guide id="4" pos="1418" userDrawn="1">
          <p15:clr>
            <a:srgbClr val="A4A3A4"/>
          </p15:clr>
        </p15:guide>
        <p15:guide id="5" pos="5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27126" autoAdjust="0"/>
  </p:normalViewPr>
  <p:slideViewPr>
    <p:cSldViewPr snapToGrid="0">
      <p:cViewPr varScale="1">
        <p:scale>
          <a:sx n="87" d="100"/>
          <a:sy n="87" d="100"/>
        </p:scale>
        <p:origin x="704" y="52"/>
      </p:cViewPr>
      <p:guideLst>
        <p:guide orient="horz" pos="1620"/>
        <p:guide pos="433"/>
        <p:guide pos="5038"/>
        <p:guide pos="1418"/>
        <p:guide pos="5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77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9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64168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2024-11-12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0" name="Af_logotyp_gron-bla_cmyk.pdf" descr="Logotyp Arbetsförmedlingen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2024-11-12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person, inomhus, bärbar dator&#10;&#10;Automatiskt genererad beskrivning">
            <a:extLst>
              <a:ext uri="{FF2B5EF4-FFF2-40B4-BE49-F238E27FC236}">
                <a16:creationId xmlns:a16="http://schemas.microsoft.com/office/drawing/2014/main" id="{B64CB0C8-774D-4F79-8447-36466F47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b="16282"/>
          <a:stretch/>
        </p:blipFill>
        <p:spPr>
          <a:xfrm>
            <a:off x="141859" y="0"/>
            <a:ext cx="9018686" cy="431074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838617"/>
            <a:ext cx="6012000" cy="1472126"/>
          </a:xfrm>
        </p:spPr>
        <p:txBody>
          <a:bodyPr/>
          <a:lstStyle/>
          <a:p>
            <a:r>
              <a:rPr lang="sv-SE" dirty="0"/>
              <a:t>Arbetsförmedlingens</a:t>
            </a:r>
            <a:br>
              <a:rPr lang="sv-SE" dirty="0"/>
            </a:br>
            <a:r>
              <a:rPr lang="sv-SE" dirty="0"/>
              <a:t>månadsstatistik</a:t>
            </a:r>
            <a:br>
              <a:rPr lang="sv-SE" dirty="0"/>
            </a:br>
            <a:r>
              <a:rPr lang="sv-SE" b="0" dirty="0"/>
              <a:t>Oktober 2024</a:t>
            </a:r>
          </a:p>
        </p:txBody>
      </p:sp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320ACCD-DB90-4AE6-8A8E-9742A9D7A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08789"/>
              </p:ext>
            </p:extLst>
          </p:nvPr>
        </p:nvGraphicFramePr>
        <p:xfrm>
          <a:off x="283111" y="517671"/>
          <a:ext cx="8737520" cy="350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460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18284292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168278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251694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60023784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92572388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8887016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112271503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1296869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311824811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552749971"/>
                    </a:ext>
                  </a:extLst>
                </a:gridCol>
              </a:tblGrid>
              <a:tr h="202434">
                <a:tc>
                  <a:txBody>
                    <a:bodyPr/>
                    <a:lstStyle/>
                    <a:p>
                      <a:endParaRPr lang="sv-SE" sz="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Kvinnor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Män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Totalt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44522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89 772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84 499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174 271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11 080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102 710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84 766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187 476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16 227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192 482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169 265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361 747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27 307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1 502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1 905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3 407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1 882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2 085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3 967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3 384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3 990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7 374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496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309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476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505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1 119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605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696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1 301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1 110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1 310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2 420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369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288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340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390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461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763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442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558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448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552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1 000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0369E81D-A54F-4DAB-9D55-A8748F832FF8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2F727C3-4367-FD34-AE10-EF29302406CA}"/>
              </a:ext>
            </a:extLst>
          </p:cNvPr>
          <p:cNvSpPr txBox="1"/>
          <p:nvPr/>
        </p:nvSpPr>
        <p:spPr>
          <a:xfrm>
            <a:off x="6965952" y="4019161"/>
            <a:ext cx="2114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år). Inskrivna arbetslösa är en summering av antalet öppet arbetslösa och arbetslösa som deltar i ett arbetsmarknadspolitiskt program.</a:t>
            </a:r>
          </a:p>
          <a:p>
            <a:r>
              <a:rPr lang="sv-SE" sz="700" dirty="0">
                <a:latin typeface="Georgia" panose="02040502050405020303" pitchFamily="18" charset="0"/>
              </a:rPr>
              <a:t>Differens: Jämförelse med samma månad 2023.</a:t>
            </a:r>
          </a:p>
        </p:txBody>
      </p:sp>
    </p:spTree>
    <p:extLst>
      <p:ext uri="{BB962C8B-B14F-4D97-AF65-F5344CB8AC3E}">
        <p14:creationId xmlns:p14="http://schemas.microsoft.com/office/powerpoint/2010/main" val="216006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3FEF023-2BA7-4EB5-88C6-C2BEF603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6" y="752121"/>
            <a:ext cx="902286" cy="9571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1D67F95-6D7F-430F-9499-AA22D21B1570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i procent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B690620-9555-935A-3EBF-9451FF083CF9}"/>
              </a:ext>
            </a:extLst>
          </p:cNvPr>
          <p:cNvSpPr txBox="1"/>
          <p:nvPr/>
        </p:nvSpPr>
        <p:spPr>
          <a:xfrm>
            <a:off x="6965952" y="3907847"/>
            <a:ext cx="190559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 som andel av den registerbaserade arbetskraften.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graphicFrame>
        <p:nvGraphicFramePr>
          <p:cNvPr id="6" name="Tabell 4">
            <a:extLst>
              <a:ext uri="{FF2B5EF4-FFF2-40B4-BE49-F238E27FC236}">
                <a16:creationId xmlns:a16="http://schemas.microsoft.com/office/drawing/2014/main" id="{9E32B4EE-9198-47E8-9075-6192F80B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56166"/>
              </p:ext>
            </p:extLst>
          </p:nvPr>
        </p:nvGraphicFramePr>
        <p:xfrm>
          <a:off x="294582" y="521552"/>
          <a:ext cx="35685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62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</a:tblGrid>
              <a:tr h="508719">
                <a:tc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Andel inskrivna arbetslösa av registerbaserad arbetskraft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Förändring jämfört med motsvarande period föregående år (procentenheter)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6,9%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6,4%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4,9%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7,6%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8,0%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8,9%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6,6%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6,2%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4,0%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7,8%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5,8%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6,2%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-0,3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5,7%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6,1%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4E8B7313-324A-4A06-7D26-C60B3AF5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34" y="521552"/>
            <a:ext cx="2192410" cy="37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320ACCD-DB90-4AE6-8A8E-9742A9D7A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64488"/>
              </p:ext>
            </p:extLst>
          </p:nvPr>
        </p:nvGraphicFramePr>
        <p:xfrm>
          <a:off x="283111" y="517671"/>
          <a:ext cx="8737520" cy="350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460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18284292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168278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251694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60023784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92572388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8887016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112271503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1296869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311824811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552749971"/>
                    </a:ext>
                  </a:extLst>
                </a:gridCol>
              </a:tblGrid>
              <a:tr h="202434">
                <a:tc>
                  <a:txBody>
                    <a:bodyPr/>
                    <a:lstStyle/>
                    <a:p>
                      <a:endParaRPr lang="sv-SE" sz="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Kvinnor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Män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Totalt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44522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9 641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8 016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17 657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1 871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15 061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12 163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27 224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2 608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24 702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20 179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44 881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4 479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349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345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568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563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1 131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0369E81D-A54F-4DAB-9D55-A8748F832FF8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ungdomar, 18-24 år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2F727C3-4367-FD34-AE10-EF29302406CA}"/>
              </a:ext>
            </a:extLst>
          </p:cNvPr>
          <p:cNvSpPr txBox="1"/>
          <p:nvPr/>
        </p:nvSpPr>
        <p:spPr>
          <a:xfrm>
            <a:off x="6965952" y="4122533"/>
            <a:ext cx="211443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18-24 år. Inskrivna arbetslösa är en summering av antalet öppet arbetslösa och arbetslösa som deltar i ett arbetsmarknadspolitiskt program.</a:t>
            </a:r>
          </a:p>
          <a:p>
            <a:r>
              <a:rPr lang="sv-SE" sz="700" dirty="0">
                <a:latin typeface="Georgia" panose="02040502050405020303" pitchFamily="18" charset="0"/>
              </a:rPr>
              <a:t>Differens: Jämförelse med samma månad 2023.</a:t>
            </a:r>
          </a:p>
        </p:txBody>
      </p:sp>
    </p:spTree>
    <p:extLst>
      <p:ext uri="{BB962C8B-B14F-4D97-AF65-F5344CB8AC3E}">
        <p14:creationId xmlns:p14="http://schemas.microsoft.com/office/powerpoint/2010/main" val="52226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F31A87-70B6-4D01-9D4E-CDC8FB3EC494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ungdomar, 18-24 år, i procent</a:t>
            </a:r>
          </a:p>
        </p:txBody>
      </p:sp>
      <p:graphicFrame>
        <p:nvGraphicFramePr>
          <p:cNvPr id="2" name="Tabell 4">
            <a:extLst>
              <a:ext uri="{FF2B5EF4-FFF2-40B4-BE49-F238E27FC236}">
                <a16:creationId xmlns:a16="http://schemas.microsoft.com/office/drawing/2014/main" id="{9516829C-6C12-69DD-96AE-B5D6288C4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51345"/>
              </p:ext>
            </p:extLst>
          </p:nvPr>
        </p:nvGraphicFramePr>
        <p:xfrm>
          <a:off x="294582" y="521552"/>
          <a:ext cx="35685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62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</a:tblGrid>
              <a:tr h="202434">
                <a:tc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Andel inskrivna arbetslösa av registerbaserad arbetskraft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Förändring jämfört med motsvarande period föregående år (procentenheter)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8,3%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9,5%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6,5%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10,4%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-1,0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13,4%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4,7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7,0%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-2,6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8,8%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10,5%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4,0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9,4%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12,1%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8,0%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-0,1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12,0%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-2,4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7,8%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-0,5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10,7%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2,2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7E3EAEED-12B2-6682-1D1B-65D32627A838}"/>
              </a:ext>
            </a:extLst>
          </p:cNvPr>
          <p:cNvSpPr txBox="1"/>
          <p:nvPr/>
        </p:nvSpPr>
        <p:spPr>
          <a:xfrm>
            <a:off x="6965952" y="4019161"/>
            <a:ext cx="1905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18-24 år som andel av den registerbaserade arbetskraften.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B80BC4-AA5C-BD14-6EDA-E812DF55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6" y="752121"/>
            <a:ext cx="902286" cy="95715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5413119-1517-4FBD-AB4B-849673CE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34" y="521552"/>
            <a:ext cx="2198009" cy="39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320ACCD-DB90-4AE6-8A8E-9742A9D7A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85476"/>
              </p:ext>
            </p:extLst>
          </p:nvPr>
        </p:nvGraphicFramePr>
        <p:xfrm>
          <a:off x="283111" y="517671"/>
          <a:ext cx="8737520" cy="350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460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318284292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168278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251694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60023784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925723885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8887016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1122715036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129686920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2311824811"/>
                    </a:ext>
                  </a:extLst>
                </a:gridCol>
                <a:gridCol w="661005">
                  <a:extLst>
                    <a:ext uri="{9D8B030D-6E8A-4147-A177-3AD203B41FA5}">
                      <a16:colId xmlns:a16="http://schemas.microsoft.com/office/drawing/2014/main" val="552749971"/>
                    </a:ext>
                  </a:extLst>
                </a:gridCol>
              </a:tblGrid>
              <a:tr h="202434">
                <a:tc>
                  <a:txBody>
                    <a:bodyPr/>
                    <a:lstStyle/>
                    <a:p>
                      <a:endParaRPr lang="sv-SE" sz="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Kvinnor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Män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Totalt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Öppet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 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Inskrivna arbetslösa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Differens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44522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48 779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54 386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103 165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3 237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48 399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45 945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94 344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4 830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97 178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100 331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197 509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8 067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692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1 137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1 829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-57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1 638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1 403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2 064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3 467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-20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643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545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708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1 188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229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394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149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265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414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21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74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99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86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188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-10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67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102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169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153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204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357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0369E81D-A54F-4DAB-9D55-A8748F832FF8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utrikes födda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2F727C3-4367-FD34-AE10-EF29302406CA}"/>
              </a:ext>
            </a:extLst>
          </p:cNvPr>
          <p:cNvSpPr txBox="1"/>
          <p:nvPr/>
        </p:nvSpPr>
        <p:spPr>
          <a:xfrm>
            <a:off x="6965952" y="4019161"/>
            <a:ext cx="2114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 som är utrikes födda. Inskrivna arbetslösa är en summering av antalet öppet arbetslösa och arbetslösa som deltar i ett arbetsmarknadspolitiskt program.</a:t>
            </a:r>
          </a:p>
          <a:p>
            <a:r>
              <a:rPr lang="sv-SE" sz="700" dirty="0">
                <a:latin typeface="Georgia" panose="02040502050405020303" pitchFamily="18" charset="0"/>
              </a:rPr>
              <a:t>Differens: Jämförelse med samma månad 2023.</a:t>
            </a:r>
          </a:p>
        </p:txBody>
      </p:sp>
    </p:spTree>
    <p:extLst>
      <p:ext uri="{BB962C8B-B14F-4D97-AF65-F5344CB8AC3E}">
        <p14:creationId xmlns:p14="http://schemas.microsoft.com/office/powerpoint/2010/main" val="34981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7C128FD-F145-4457-9553-33CBAA87C9B7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utrikes födda i procent</a:t>
            </a:r>
          </a:p>
        </p:txBody>
      </p:sp>
      <p:graphicFrame>
        <p:nvGraphicFramePr>
          <p:cNvPr id="2" name="Tabell 4">
            <a:extLst>
              <a:ext uri="{FF2B5EF4-FFF2-40B4-BE49-F238E27FC236}">
                <a16:creationId xmlns:a16="http://schemas.microsoft.com/office/drawing/2014/main" id="{A10096EF-4685-B809-4033-F74825439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1399"/>
              </p:ext>
            </p:extLst>
          </p:nvPr>
        </p:nvGraphicFramePr>
        <p:xfrm>
          <a:off x="294582" y="521552"/>
          <a:ext cx="35685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62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1254409">
                  <a:extLst>
                    <a:ext uri="{9D8B030D-6E8A-4147-A177-3AD203B41FA5}">
                      <a16:colId xmlns:a16="http://schemas.microsoft.com/office/drawing/2014/main" val="3917216139"/>
                    </a:ext>
                  </a:extLst>
                </a:gridCol>
              </a:tblGrid>
              <a:tr h="202434">
                <a:tc>
                  <a:txBody>
                    <a:bodyPr/>
                    <a:lstStyle/>
                    <a:p>
                      <a:endParaRPr lang="sv-SE" sz="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Andel inskrivna arbetslösa av registerbaserad arbetskraft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7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Förändring jämfört med motsvarande period föregående år (procentenheter)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15,3%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16,5%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Borgholm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13,6%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Emmaboda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17,7%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-1,2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Hultsfred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18,9%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1,4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Högsby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18,2%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Kalmar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16,8%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0,2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Mönsterås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17,7%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Mörbylånga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9,1%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-0,5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Nybro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18,3%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Oskarshamn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16,3%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Torsås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12,6%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-4,1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Vimmerby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16,7%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0,8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202434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Västervik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14,5%</a:t>
                      </a:r>
                    </a:p>
                  </a:txBody>
                  <a:tcPr marL="2721" marR="2721" marT="272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0,3</a:t>
                      </a:r>
                    </a:p>
                  </a:txBody>
                  <a:tcPr marL="2721" marR="2721" marT="2721" marB="0" anchor="ctr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399EA4D1-6122-98F7-CD79-8FBBBC1E3F74}"/>
              </a:ext>
            </a:extLst>
          </p:cNvPr>
          <p:cNvSpPr txBox="1"/>
          <p:nvPr/>
        </p:nvSpPr>
        <p:spPr>
          <a:xfrm>
            <a:off x="6965952" y="3804484"/>
            <a:ext cx="1905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 som är utrikes födda som andel av den registerbaserade arbetskraften.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2DDB49-1BC8-0754-CC4B-2B258F8D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6" y="752121"/>
            <a:ext cx="902286" cy="95715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1D386A-11A0-9861-1F73-8D533332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10" y="521552"/>
            <a:ext cx="2322457" cy="39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4145D1E1-1662-4B9C-94D2-1D109CA5BB90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1"/>
                </a:solidFill>
              </a:rPr>
              <a:t>Inskrivna arbetslösa; totalt och därav utan arbete i mer än 12 månader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772F3C-433D-E324-94DC-0A358FC72880}"/>
              </a:ext>
            </a:extLst>
          </p:cNvPr>
          <p:cNvSpPr txBox="1"/>
          <p:nvPr/>
        </p:nvSpPr>
        <p:spPr>
          <a:xfrm>
            <a:off x="6965952" y="4019161"/>
            <a:ext cx="1905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8786EF-7C4D-50F2-F629-C7720247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3" y="493486"/>
            <a:ext cx="6498853" cy="42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709E0A2-F25B-42F9-9D90-7A4EA361CE8E}"/>
              </a:ext>
            </a:extLst>
          </p:cNvPr>
          <p:cNvSpPr/>
          <p:nvPr/>
        </p:nvSpPr>
        <p:spPr>
          <a:xfrm>
            <a:off x="141641" y="0"/>
            <a:ext cx="9001025" cy="36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000" b="1" dirty="0">
                <a:solidFill>
                  <a:schemeClr val="bg1"/>
                </a:solidFill>
              </a:rPr>
              <a:t>Antalet inskrivna arbetslösa som varit utan arbete i mer än 12 månader i förhållande till totalt antal inskrivna arbetslösa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3300F2-CB2A-4A58-8EF4-B36CC25531EC}"/>
              </a:ext>
            </a:extLst>
          </p:cNvPr>
          <p:cNvSpPr txBox="1"/>
          <p:nvPr/>
        </p:nvSpPr>
        <p:spPr>
          <a:xfrm>
            <a:off x="162079" y="3512284"/>
            <a:ext cx="3481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Kalmar</a:t>
            </a:r>
          </a:p>
          <a:p>
            <a:r>
              <a:rPr lang="sv-SE" sz="1000" dirty="0"/>
              <a:t>Antalet inskrivna arbetslösa har under perioden 2023-10 till 2024-10 ökat med 496 personer vilket motsvarar en ökning med 7,2%.</a:t>
            </a:r>
          </a:p>
          <a:p>
            <a:endParaRPr lang="sv-SE" sz="1000" dirty="0"/>
          </a:p>
          <a:p>
            <a:r>
              <a:rPr lang="sv-SE" sz="1000" dirty="0"/>
              <a:t>Antalet inskrivna arbetslösa som varit utan arbete i mer än 12 månader har under perioden 2023-10 till 2024-10 ökat med 199 personer vilket motsvarar en ökning med 7,3%.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CDF98CC-CF6E-4E56-BC0C-7C9CFAD5E23B}"/>
              </a:ext>
            </a:extLst>
          </p:cNvPr>
          <p:cNvSpPr txBox="1"/>
          <p:nvPr/>
        </p:nvSpPr>
        <p:spPr>
          <a:xfrm>
            <a:off x="3544630" y="3509686"/>
            <a:ext cx="3396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Riket</a:t>
            </a:r>
          </a:p>
          <a:p>
            <a:r>
              <a:rPr lang="sv-SE" sz="1000" dirty="0"/>
              <a:t>Antalet inskrivna arbetslösa har under perioden 2023-10 till 2024-10 ökat med 27 307 personer vilket motsvarar en ökning med 8,2%.</a:t>
            </a:r>
          </a:p>
          <a:p>
            <a:endParaRPr lang="sv-SE" sz="1000" dirty="0"/>
          </a:p>
          <a:p>
            <a:r>
              <a:rPr lang="sv-SE" sz="1000" dirty="0"/>
              <a:t>Antalet inskrivna arbetslösa som varit utan arbete i mer än 12 månader har under perioden 2023-10 till 2024-10 ökat med 8 462 personer vilket motsvarar en ökning med 6,2%.</a:t>
            </a:r>
          </a:p>
          <a:p>
            <a:endParaRPr lang="sv-SE" sz="10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300F109-B138-9815-FBCE-5FD6B220FB01}"/>
              </a:ext>
            </a:extLst>
          </p:cNvPr>
          <p:cNvSpPr txBox="1"/>
          <p:nvPr/>
        </p:nvSpPr>
        <p:spPr>
          <a:xfrm>
            <a:off x="6965952" y="4122524"/>
            <a:ext cx="211443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år). Inskrivna arbetslösa är en summering av antalet öppet arbetslösa och arbetslösa som deltar i ett arbetsmarknadspolitiskt program.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5F067F-A0EC-DD8D-DC79-3119B940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9" y="377052"/>
            <a:ext cx="4743876" cy="31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1D67F95-6D7F-430F-9499-AA22D21B1570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Inskrivna arbetslösa i procent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8E2F030-8E98-ACB2-2FAB-CE0CB8633F4F}"/>
              </a:ext>
            </a:extLst>
          </p:cNvPr>
          <p:cNvSpPr txBox="1"/>
          <p:nvPr/>
        </p:nvSpPr>
        <p:spPr>
          <a:xfrm>
            <a:off x="6965952" y="3915798"/>
            <a:ext cx="190559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 som andel av den registerbaserade arbetskraften.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25989C8-79CA-E0E8-2DE9-1D9F6E3C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5" y="505159"/>
            <a:ext cx="6497698" cy="42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CCE05AD-E680-4ADB-95EA-F6E533E32930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Inskrivna arbetslösa, Kalmar län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5" y="-1"/>
            <a:ext cx="4510528" cy="493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Inskrivna arbetslösa</a:t>
            </a:r>
            <a:r>
              <a:rPr lang="en-US" sz="1400" b="1" dirty="0">
                <a:solidFill>
                  <a:schemeClr val="bg1"/>
                </a:solidFill>
              </a:rPr>
              <a:t>, riket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A7FD8C6-078E-24CA-65FE-AAC4D10F2AC1}"/>
              </a:ext>
            </a:extLst>
          </p:cNvPr>
          <p:cNvSpPr txBox="1"/>
          <p:nvPr/>
        </p:nvSpPr>
        <p:spPr>
          <a:xfrm>
            <a:off x="6965952" y="4019161"/>
            <a:ext cx="1905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5577F34-04B3-DAA5-00D3-7D14452F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7" y="517180"/>
            <a:ext cx="4474406" cy="293596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02F49A3-BD30-E3AE-72F7-B037A654A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3478"/>
            <a:ext cx="4510528" cy="29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CCE05AD-E680-4ADB-95EA-F6E533E32930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Inskrivna långtidsarbetslösa, Kalmar län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5" y="-1"/>
            <a:ext cx="4510528" cy="493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Inskrivna långtidsarbetslösa</a:t>
            </a:r>
            <a:r>
              <a:rPr lang="en-US" sz="1400" b="1" dirty="0">
                <a:solidFill>
                  <a:schemeClr val="bg1"/>
                </a:solidFill>
              </a:rPr>
              <a:t>, riket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A6A78E0-9C00-C944-9AA1-329E8F700503}"/>
              </a:ext>
            </a:extLst>
          </p:cNvPr>
          <p:cNvSpPr txBox="1"/>
          <p:nvPr/>
        </p:nvSpPr>
        <p:spPr>
          <a:xfrm>
            <a:off x="6965952" y="3804484"/>
            <a:ext cx="1905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Inskrivna arbetslösa 16-65 år (till och med 2022 avses åldrarna 16-64 år) som varit sammanhängande utan arbete i mer än 12 respektive 24 månader.</a:t>
            </a:r>
          </a:p>
          <a:p>
            <a:r>
              <a:rPr lang="sv-SE" sz="700" dirty="0">
                <a:latin typeface="Georgia" panose="02040502050405020303" pitchFamily="18" charset="0"/>
              </a:rPr>
              <a:t>Inskrivna arbetslösa är en summering av antalet öppet arbetslösa och arbetslösa som deltar i ett arbetsmarknadspolitiskt program.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5FE733-60BD-CA63-262E-5BFB3DC2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8" y="493480"/>
            <a:ext cx="4368881" cy="286672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63150FF-077B-1542-B481-35BA7BF0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3480"/>
            <a:ext cx="4368882" cy="28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CCE05AD-E680-4ADB-95EA-F6E533E32930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Nya inskrivna arbetssökande, Kalmar län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5" y="-1"/>
            <a:ext cx="4510528" cy="493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Nya inskrivna arbetssökande, riket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A936367-BA25-3C74-F141-F5A8DD366DD7}"/>
              </a:ext>
            </a:extLst>
          </p:cNvPr>
          <p:cNvSpPr txBox="1"/>
          <p:nvPr/>
        </p:nvSpPr>
        <p:spPr>
          <a:xfrm>
            <a:off x="6965952" y="4343574"/>
            <a:ext cx="19055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Antalet personer som skrivit in sig på Arbetsförmedlingen under respektive månad.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B0D356-B852-4241-A9D7-ECC7E595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0" y="493479"/>
            <a:ext cx="4471421" cy="293400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C34F0B2-AB8C-36D6-E66A-C2FD578D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3479"/>
            <a:ext cx="4471421" cy="29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1" y="-1"/>
            <a:ext cx="4510528" cy="493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Nya lediga jobb, riket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01413C-2C12-46B2-8F29-87AE2544949A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Nya lediga jobb, Kalmar län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00B7F7C-CA52-D2CB-B52A-75A31D66F71F}"/>
              </a:ext>
            </a:extLst>
          </p:cNvPr>
          <p:cNvSpPr txBox="1"/>
          <p:nvPr/>
        </p:nvSpPr>
        <p:spPr>
          <a:xfrm>
            <a:off x="6965952" y="4340588"/>
            <a:ext cx="19055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Nya lediga jobb som arbetsgivare har anmält till Arbetsförmedlingen under respektive månad.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8BCE5A-A865-0915-034C-254A43D9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7" y="493478"/>
            <a:ext cx="4472640" cy="29348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364A774-1642-517A-3FB8-6E974F16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93477"/>
            <a:ext cx="4469705" cy="29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1" y="-1"/>
            <a:ext cx="4510528" cy="493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Arbetssökande som har fått arbete, riket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52C206-B47B-4F44-9998-E597D9E336C2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Arbetssökande som har fått arbete, Kalmar län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872CFF6-ABC2-3E83-1590-7F69D4B9D89B}"/>
              </a:ext>
            </a:extLst>
          </p:cNvPr>
          <p:cNvSpPr txBox="1"/>
          <p:nvPr/>
        </p:nvSpPr>
        <p:spPr>
          <a:xfrm>
            <a:off x="6965952" y="4122530"/>
            <a:ext cx="190559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Arbetssökande som har fått arbete. En person har arbete om den befinner sig i någon sökandekategori som innebär arbete eller om personen är avregistrerad med en kod som innebär arbete.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5A05AA-5C91-F4EC-7F7E-D3DD416B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7" y="493476"/>
            <a:ext cx="4425773" cy="29040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075A44B-D69D-2D84-C9EA-BE6B94D8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19" y="493476"/>
            <a:ext cx="4425774" cy="29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7E9928-24D8-427A-BB1E-2E9E2F9A641E}"/>
              </a:ext>
            </a:extLst>
          </p:cNvPr>
          <p:cNvSpPr/>
          <p:nvPr/>
        </p:nvSpPr>
        <p:spPr>
          <a:xfrm>
            <a:off x="4633471" y="-1"/>
            <a:ext cx="4510528" cy="493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Antal varslade personer, riket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52C206-B47B-4F44-9998-E597D9E336C2}"/>
              </a:ext>
            </a:extLst>
          </p:cNvPr>
          <p:cNvSpPr/>
          <p:nvPr/>
        </p:nvSpPr>
        <p:spPr>
          <a:xfrm>
            <a:off x="141645" y="0"/>
            <a:ext cx="4491830" cy="493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</a:rPr>
              <a:t>Antal varslade personer, Kalmar län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AC03C3-F6B1-16EF-553C-A2ED948CFB75}"/>
              </a:ext>
            </a:extLst>
          </p:cNvPr>
          <p:cNvSpPr txBox="1"/>
          <p:nvPr/>
        </p:nvSpPr>
        <p:spPr>
          <a:xfrm>
            <a:off x="6965952" y="4337215"/>
            <a:ext cx="19055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Arbetsgivare är skyldiga att varsla om minst fem personer i samma län riskerar att bli uppsagda på grund av arbetsbrist.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B105924-6C6E-A0EF-AB74-07873CFC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0" y="508108"/>
            <a:ext cx="4510529" cy="295966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18277D-709A-AAAB-3CD8-17C52A033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19" y="508108"/>
            <a:ext cx="4510529" cy="29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320ACCD-DB90-4AE6-8A8E-9742A9D7A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03277"/>
              </p:ext>
            </p:extLst>
          </p:nvPr>
        </p:nvGraphicFramePr>
        <p:xfrm>
          <a:off x="283110" y="520230"/>
          <a:ext cx="666836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55">
                  <a:extLst>
                    <a:ext uri="{9D8B030D-6E8A-4147-A177-3AD203B41FA5}">
                      <a16:colId xmlns:a16="http://schemas.microsoft.com/office/drawing/2014/main" val="80441369"/>
                    </a:ext>
                  </a:extLst>
                </a:gridCol>
                <a:gridCol w="1822054">
                  <a:extLst>
                    <a:ext uri="{9D8B030D-6E8A-4147-A177-3AD203B41FA5}">
                      <a16:colId xmlns:a16="http://schemas.microsoft.com/office/drawing/2014/main" val="3328950538"/>
                    </a:ext>
                  </a:extLst>
                </a:gridCol>
                <a:gridCol w="1822054">
                  <a:extLst>
                    <a:ext uri="{9D8B030D-6E8A-4147-A177-3AD203B41FA5}">
                      <a16:colId xmlns:a16="http://schemas.microsoft.com/office/drawing/2014/main" val="3318284292"/>
                    </a:ext>
                  </a:extLst>
                </a:gridCol>
              </a:tblGrid>
              <a:tr h="200597">
                <a:tc>
                  <a:txBody>
                    <a:bodyPr/>
                    <a:lstStyle/>
                    <a:p>
                      <a:r>
                        <a:rPr lang="sv-SE" sz="800" dirty="0">
                          <a:latin typeface="Georgia" panose="02040502050405020303" pitchFamily="18" charset="0"/>
                        </a:rPr>
                        <a:t>Näringsgren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Kalmar län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Georgia" panose="02040502050405020303" pitchFamily="18" charset="0"/>
                        </a:rPr>
                        <a:t>Riket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494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Jordbruk, skogsbruk och fiske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5737967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Utvinning av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1977326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Tillverkning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6361343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Försörjning av el, gas, värme och kyla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8506318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Vattenförsörjning; avloppsrening, avfallshantering och sanering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4711254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Byggverksamhet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8761418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Handel; reparation av motorfordon och motorcyklar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892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5933675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Transport och magasinering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2824900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Hotell- och restaurangverksamhet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245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4605596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Informations- och kommunikationsverksamhet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254635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Finans- och försäkringsverksamhet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8005994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Fastighetsverksamhet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0233049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Verksamhet inom juridik, ekonomi, vetenskap och teknik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9889420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Uthyrning, fastighetsservice, resetjänster och andra stödtjänster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1 041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9513471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Offentlig förvaltning och försvar;  obligatorisk socialförsäkring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6932944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9940990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Vård och omsorg; sociala tjänster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9752457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Kultur, nöje och fritid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243614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Annan serviceverksamhet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8146117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Verksamhet vid internationella organisationer, ambassader och dylikt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6702752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0" i="0" u="none" strike="noStrike" dirty="0">
                          <a:effectLst/>
                          <a:latin typeface="Georgia" panose="02040502050405020303" pitchFamily="18" charset="0"/>
                        </a:rPr>
                        <a:t>Uppgift 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6656037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r>
                        <a:rPr lang="sv-SE" sz="700" b="1" dirty="0">
                          <a:latin typeface="Georgia" panose="02040502050405020303" pitchFamily="18" charset="0"/>
                        </a:rPr>
                        <a:t>Summa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5 621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1100734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E3C490D6-93EC-4185-AADC-DC40345D77C5}"/>
              </a:ext>
            </a:extLst>
          </p:cNvPr>
          <p:cNvSpPr/>
          <p:nvPr/>
        </p:nvSpPr>
        <p:spPr>
          <a:xfrm>
            <a:off x="141641" y="4"/>
            <a:ext cx="9001025" cy="493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Antal varslade personer i oktober 2024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D5DB91-32C9-595B-DF61-B3B9C533DF48}"/>
              </a:ext>
            </a:extLst>
          </p:cNvPr>
          <p:cNvSpPr txBox="1"/>
          <p:nvPr/>
        </p:nvSpPr>
        <p:spPr>
          <a:xfrm>
            <a:off x="6965952" y="4337215"/>
            <a:ext cx="19055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700" dirty="0">
                <a:latin typeface="Georgia" panose="02040502050405020303" pitchFamily="18" charset="0"/>
              </a:rPr>
              <a:t>Arbetsgivare är skyldiga att varsla om minst fem personer i samma län riskerar att bli uppsagda på grund av arbetsbrist.</a:t>
            </a:r>
          </a:p>
        </p:txBody>
      </p:sp>
    </p:spTree>
    <p:extLst>
      <p:ext uri="{BB962C8B-B14F-4D97-AF65-F5344CB8AC3E}">
        <p14:creationId xmlns:p14="http://schemas.microsoft.com/office/powerpoint/2010/main" val="652186656"/>
      </p:ext>
    </p:extLst>
  </p:cSld>
  <p:clrMapOvr>
    <a:masterClrMapping/>
  </p:clrMapOvr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829A0886-497F-45DD-97B0-6162BAA87D37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3A705E1-B635-4A82-9C30-818C3DE0C19F}" vid="{383C7143-0A0D-4375-A368-4B2BC0A79B1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b38c114153344b4a8ac01227a633d83 xmlns="b7e5215d-43f4-401b-bf00-a58697a72a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Ej klassificerat</TermName>
          <TermId xmlns="http://schemas.microsoft.com/office/infopath/2007/PartnerControls">af58f676-4977-4985-be48-d437ae84df6d</TermId>
        </TermInfo>
      </Terms>
    </pb38c114153344b4a8ac01227a633d83>
    <TaxCatchAll xmlns="b7e5215d-43f4-401b-bf00-a58697a72ab5">
      <Value>2</Value>
      <Value>1</Value>
    </TaxCatchAll>
    <pc5989269dd348b6b1b5ccb18f16fed3 xmlns="b7e5215d-43f4-401b-bf00-a58697a72a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Utkast</TermName>
          <TermId xmlns="http://schemas.microsoft.com/office/infopath/2007/PartnerControls">4fd34bca-3b4e-4a5b-88f2-24ba8985d36d</TermId>
        </TermInfo>
      </Terms>
    </pc5989269dd348b6b1b5ccb18f16fed3>
    <Gallringsbar xmlns="b7e5215d-43f4-401b-bf00-a58697a72ab5">Ja</Gallringsbar>
    <Skyddsvarde xmlns="b7e5215d-43f4-401b-bf00-a58697a72ab5">🔏 Medel</Skyddsvard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F_Dokument" ma:contentTypeID="0x010100A02DDA50EAF5694691AE7F5CDAE6806B0021772E1ACAB67445AAFEC8AEB6853729" ma:contentTypeVersion="7" ma:contentTypeDescription="Standard för säkra webbplatser" ma:contentTypeScope="" ma:versionID="217e3e1739334647d9d08f2b27953c8e">
  <xsd:schema xmlns:xsd="http://www.w3.org/2001/XMLSchema" xmlns:xs="http://www.w3.org/2001/XMLSchema" xmlns:p="http://schemas.microsoft.com/office/2006/metadata/properties" xmlns:ns2="b7e5215d-43f4-401b-bf00-a58697a72ab5" targetNamespace="http://schemas.microsoft.com/office/2006/metadata/properties" ma:root="true" ma:fieldsID="2aa5c7bc0d389cbed2d1c62275a9bb8f" ns2:_="">
    <xsd:import namespace="b7e5215d-43f4-401b-bf00-a58697a72ab5"/>
    <xsd:element name="properties">
      <xsd:complexType>
        <xsd:sequence>
          <xsd:element name="documentManagement">
            <xsd:complexType>
              <xsd:all>
                <xsd:element ref="ns2:pc5989269dd348b6b1b5ccb18f16fed3" minOccurs="0"/>
                <xsd:element ref="ns2:TaxCatchAll" minOccurs="0"/>
                <xsd:element ref="ns2:TaxCatchAllLabel" minOccurs="0"/>
                <xsd:element ref="ns2:pb38c114153344b4a8ac01227a633d83" minOccurs="0"/>
                <xsd:element ref="ns2:Gallringsbar" minOccurs="0"/>
                <xsd:element ref="ns2:Skyddsvar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5215d-43f4-401b-bf00-a58697a72ab5" elementFormDefault="qualified">
    <xsd:import namespace="http://schemas.microsoft.com/office/2006/documentManagement/types"/>
    <xsd:import namespace="http://schemas.microsoft.com/office/infopath/2007/PartnerControls"/>
    <xsd:element name="pc5989269dd348b6b1b5ccb18f16fed3" ma:index="8" nillable="true" ma:taxonomy="true" ma:internalName="pc5989269dd348b6b1b5ccb18f16fed3" ma:taxonomyFieldName="Dokumentstatus" ma:displayName="Dokumentstatus" ma:default="1;#Utkast|4fd34bca-3b4e-4a5b-88f2-24ba8985d36d" ma:fieldId="{9c598926-9dd3-48b6-b1b5-ccb18f16fed3}" ma:sspId="93b5fa16-33f7-4e0d-9c60-e37e052098b6" ma:termSetId="b2d44d14-e970-4bd9-b606-a8f608d268b2" ma:anchorId="a1a796ae-097c-4b94-b5b0-85256fa492ce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385ebb3-b6cb-448d-ab34-47bf504cbfcf}" ma:internalName="TaxCatchAll" ma:showField="CatchAllData" ma:web="b7e5215d-43f4-401b-bf00-a58697a72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385ebb3-b6cb-448d-ab34-47bf504cbfcf}" ma:internalName="TaxCatchAllLabel" ma:readOnly="true" ma:showField="CatchAllDataLabel" ma:web="b7e5215d-43f4-401b-bf00-a58697a72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38c114153344b4a8ac01227a633d83" ma:index="12" nillable="true" ma:taxonomy="true" ma:internalName="pb38c114153344b4a8ac01227a633d83" ma:taxonomyFieldName="Dokumenttyp" ma:displayName="Dokumenttyp" ma:default="6;#Ej klassificerat|af58f676-4977-4985-be48-d437ae84df6d" ma:fieldId="{9b38c114-1533-44b4-a8ac-01227a633d83}" ma:sspId="93b5fa16-33f7-4e0d-9c60-e37e052098b6" ma:termSetId="b2d44d14-e970-4bd9-b606-a8f608d268b2" ma:anchorId="1faec79e-05e2-4ca8-80e6-d2239223a758" ma:open="false" ma:isKeyword="false">
      <xsd:complexType>
        <xsd:sequence>
          <xsd:element ref="pc:Terms" minOccurs="0" maxOccurs="1"/>
        </xsd:sequence>
      </xsd:complexType>
    </xsd:element>
    <xsd:element name="Gallringsbar" ma:index="14" nillable="true" ma:displayName="Gallringsbar" ma:default="Ja" ma:format="Dropdown" ma:internalName="Gallringsbar">
      <xsd:simpleType>
        <xsd:restriction base="dms:Choice">
          <xsd:enumeration value="Ja"/>
          <xsd:enumeration value="Nej"/>
        </xsd:restriction>
      </xsd:simpleType>
    </xsd:element>
    <xsd:element name="Skyddsvarde" ma:index="15" nillable="true" ma:displayName="Skyddsvärde" ma:default="🔏 Medel" ma:description="Vilken typ av tillfällig hantering innehåller dokumentet?" ma:format="Dropdown" ma:internalName="Skyddsvarde" ma:readOnly="false">
      <xsd:simpleType>
        <xsd:restriction base="dms:Choice">
          <xsd:enumeration value="🔏 Medel"/>
          <xsd:enumeration value="🛑 Hö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F8A51-ACD0-47F0-A082-1047061B9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03D338-EECB-4EAC-BDB8-1B875639F84F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7e5215d-43f4-401b-bf00-a58697a72ab5"/>
  </ds:schemaRefs>
</ds:datastoreItem>
</file>

<file path=customXml/itemProps3.xml><?xml version="1.0" encoding="utf-8"?>
<ds:datastoreItem xmlns:ds="http://schemas.openxmlformats.org/officeDocument/2006/customXml" ds:itemID="{9B266F70-F332-4588-A69E-6FB29E2EC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5215d-43f4-401b-bf00-a58697a72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11669</TotalTime>
  <Words>1851</Words>
  <Application>Microsoft Office PowerPoint</Application>
  <PresentationFormat>Bildspel på skärmen (16:9)</PresentationFormat>
  <Paragraphs>851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Helvetica Neue Medium</vt:lpstr>
      <vt:lpstr>Times</vt:lpstr>
      <vt:lpstr>Arbetsförmedlingen</vt:lpstr>
      <vt:lpstr>Arbetsförmedlingen, blå</vt:lpstr>
      <vt:lpstr>Arbetsförmedlingens månadsstatistik Oktober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Exempel på rubrik</dc:title>
  <dc:creator>Camilla Sandberg</dc:creator>
  <dc:description>Af 00013_2.0_(2018-09-12, AF9000)</dc:description>
  <cp:lastModifiedBy>Camilla Sandberg</cp:lastModifiedBy>
  <cp:revision>241</cp:revision>
  <cp:lastPrinted>2023-12-27T11:20:23Z</cp:lastPrinted>
  <dcterms:created xsi:type="dcterms:W3CDTF">2021-01-19T19:28:01Z</dcterms:created>
  <dcterms:modified xsi:type="dcterms:W3CDTF">2024-11-12T05:43:18Z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0x010100A02DDA50EAF5694691AE7F5CDAE6806B0021772E1ACAB67445AAFEC8AEB6853729</vt:lpwstr>
  </property>
  <property fmtid="{D5CDD505-2E9C-101B-9397-08002B2CF9AE}" pid="3" name="Dokumentstatus">
    <vt:lpwstr>1;#Utkast|4fd34bca-3b4e-4a5b-88f2-24ba8985d36d</vt:lpwstr>
  </property>
  <property fmtid="{D5CDD505-2E9C-101B-9397-08002B2CF9AE}" pid="4" name="Dokumenttyp">
    <vt:lpwstr>2;#Ej klassificerat|af58f676-4977-4985-be48-d437ae84df6d</vt:lpwstr>
  </property>
</Properties>
</file>