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1" r:id="rId4"/>
    <p:sldId id="274" r:id="rId5"/>
    <p:sldId id="277" r:id="rId6"/>
    <p:sldId id="272" r:id="rId7"/>
    <p:sldId id="278" r:id="rId8"/>
    <p:sldId id="25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BCABB8-DA5B-1EF0-F875-DEC953615160}" name="Denise Göransson" initials="DG" userId="S::SE2321000073-4CR8@ltkalmar.se::9b9cb046-ff52-44f6-bcd6-d893b0f4fb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10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ardgivare.regionkalmar.se/vard--behandling/barn-och-ungas-halsa/psykisk-ohalsa-hos-barn-och-ung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326" y="2729140"/>
            <a:ext cx="11822785" cy="5938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 Kalmar län</a:t>
            </a:r>
          </a:p>
        </p:txBody>
      </p:sp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8335871-E84E-8BFE-6C07-A16D72E2C14A}"/>
              </a:ext>
            </a:extLst>
          </p:cNvPr>
          <p:cNvSpPr txBox="1">
            <a:spLocks/>
          </p:cNvSpPr>
          <p:nvPr/>
        </p:nvSpPr>
        <p:spPr>
          <a:xfrm>
            <a:off x="181888" y="2353576"/>
            <a:ext cx="11822785" cy="19387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sv-SE" kern="100" dirty="0">
                <a:solidFill>
                  <a:schemeClr val="bg1"/>
                </a:solidFill>
                <a:ea typeface="Aptos" panose="020B0004020202020204" pitchFamily="34" charset="0"/>
              </a:rPr>
              <a:t>Ny länsgemensam mottagarfunktion: 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sv-SE" b="1" kern="100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En väg in - psykisk hälsa barn och unga Kalmar län</a:t>
            </a:r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74DCA4-3E03-1FBE-8712-6CA4D407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6" y="5839214"/>
            <a:ext cx="11126644" cy="48670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kern="100" dirty="0">
                <a:effectLst/>
                <a:ea typeface="Aptos" panose="020B0004020202020204" pitchFamily="34" charset="0"/>
              </a:rPr>
              <a:t>”En väg in - psykisk hälsa barn och unga Kalmar län” startar 1 </a:t>
            </a:r>
            <a:r>
              <a:rPr lang="sv-SE" kern="100" dirty="0" err="1">
                <a:effectLst/>
                <a:ea typeface="Aptos" panose="020B0004020202020204" pitchFamily="34" charset="0"/>
              </a:rPr>
              <a:t>sept</a:t>
            </a:r>
            <a:r>
              <a:rPr lang="sv-SE" kern="100" dirty="0">
                <a:effectLst/>
                <a:ea typeface="Aptos" panose="020B0004020202020204" pitchFamily="34" charset="0"/>
              </a:rPr>
              <a:t> 2025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09461C4-4997-3202-D32F-8FA9E05E1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-360" r="-96" b="31614"/>
          <a:stretch/>
        </p:blipFill>
        <p:spPr>
          <a:xfrm>
            <a:off x="164320" y="177657"/>
            <a:ext cx="11844000" cy="541829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8C89FF-84D4-3DC7-DD40-473EC5107C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23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2A0A5CF-B5AB-4CB2-A4AC-507C707C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en ny enhet?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DA5193-CA8E-4661-93EC-5A499C38FE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A638DC-A8AF-9340-D7FC-22F8D6DBEA18}"/>
              </a:ext>
            </a:extLst>
          </p:cNvPr>
          <p:cNvSpPr txBox="1">
            <a:spLocks/>
          </p:cNvSpPr>
          <p:nvPr/>
        </p:nvSpPr>
        <p:spPr>
          <a:xfrm>
            <a:off x="1066801" y="1543756"/>
            <a:ext cx="9702800" cy="4325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sv-SE" sz="2000" dirty="0"/>
          </a:p>
          <a:p>
            <a:pPr marL="285750" indent="-285750"/>
            <a:r>
              <a:rPr lang="sv-SE" sz="2000" dirty="0"/>
              <a:t>Genom en länsgemensam mottagarfunktion ska det bli enklare för barn och ungdomar och deras vårdnadshavare att komma i kontakt med vården för råd och hjälp vid psykisk ohälsa. </a:t>
            </a:r>
            <a:br>
              <a:rPr lang="sv-SE" sz="2000" dirty="0"/>
            </a:br>
            <a:endParaRPr lang="sv-SE" sz="2000" dirty="0"/>
          </a:p>
          <a:p>
            <a:pPr marL="285750" indent="-285750"/>
            <a:r>
              <a:rPr lang="sv-SE" sz="2000" dirty="0"/>
              <a:t>Arbetet ska också bidra till bättre och mer jämlika bedömningar av vilka barn som ska erbjudas vård i första linjen eller barn- och ungdomspsykiatrin.</a:t>
            </a:r>
          </a:p>
          <a:p>
            <a:pPr marL="285750" indent="-28575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847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Uppdraget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877" y="1377850"/>
            <a:ext cx="10047923" cy="334140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Uppdraget för En väg in är att: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 råd och stöd vid psykisk ohälsa för barn och unga 6–17 år samt deras vårdnadshavare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 emot egenremisser från barn och unga samt deras vårdnadshavare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 emot och bedöma remisser från interna och externa vårdgrannar.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dirty="0"/>
              <a:t>P</a:t>
            </a:r>
            <a:r>
              <a:rPr lang="sv-SE" dirty="0">
                <a:effectLst/>
              </a:rPr>
              <a:t>å primärvårdsnivå för barn 6-17 år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dirty="0">
                <a:effectLst/>
              </a:rPr>
              <a:t>På specialistnivå barn 0-17 </a:t>
            </a:r>
            <a:endParaRPr lang="sv-SE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Enheten kan även konsulteras inför en eventuell remiss.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Efter bedömning och vid behov erbjuda kontakt med Barn- och ungdomshälsan eller Barn- och ungdomspsykiatrin (BUP)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sv-S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441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F2C91-E363-6A2F-0B30-81F4D0D5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remissinstans för samverkanspartners 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6E8D3743-B0FB-BCFA-C090-C17D449DE5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9262"/>
          <a:stretch>
            <a:fillRect/>
          </a:stretch>
        </p:blipFill>
        <p:spPr>
          <a:solidFill>
            <a:schemeClr val="bg2"/>
          </a:solidFill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D2ED1C-70F0-C044-F688-295945E87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F841E20-9956-F7FA-9C65-37F96E8D2147}"/>
              </a:ext>
            </a:extLst>
          </p:cNvPr>
          <p:cNvSpPr txBox="1"/>
          <p:nvPr/>
        </p:nvSpPr>
        <p:spPr>
          <a:xfrm>
            <a:off x="2849881" y="1709073"/>
            <a:ext cx="7315199" cy="2596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Från och med den 1 september 2025 ska remisser och hänvisningar som tidigare gjorts till: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Barn- och ungdomspsykiatrin, BUP</a:t>
            </a:r>
            <a:endParaRPr lang="sv-SE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Barn- och ungdomshälsan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Istället </a:t>
            </a:r>
            <a:r>
              <a:rPr lang="sv-S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ställas till den nya enheten: 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 väg in – psykisk hälsa barn och unga Kalmar län. </a:t>
            </a:r>
          </a:p>
        </p:txBody>
      </p:sp>
      <p:pic>
        <p:nvPicPr>
          <p:cNvPr id="9" name="Bild 8" descr="Utropstecken med hel fyllning">
            <a:extLst>
              <a:ext uri="{FF2B5EF4-FFF2-40B4-BE49-F238E27FC236}">
                <a16:creationId xmlns:a16="http://schemas.microsoft.com/office/drawing/2014/main" id="{26AE50B1-51FD-1265-C37E-A84B8A0B4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561" y="1987646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F4449-4356-4D40-8E74-C5C23075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616F2E-5708-4DFA-9812-D4CD36F97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B762E6C-7F74-9009-BBFC-B2E48D2B67B9}"/>
              </a:ext>
            </a:extLst>
          </p:cNvPr>
          <p:cNvSpPr txBox="1"/>
          <p:nvPr/>
        </p:nvSpPr>
        <p:spPr>
          <a:xfrm>
            <a:off x="4439920" y="235067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/>
              <a:t>Telefon: </a:t>
            </a:r>
            <a:r>
              <a:rPr lang="sv-SE" sz="2400" dirty="0"/>
              <a:t>010 – 35 88 100</a:t>
            </a:r>
          </a:p>
          <a:p>
            <a:endParaRPr lang="sv-SE" sz="2400" dirty="0">
              <a:solidFill>
                <a:srgbClr val="DB0D15"/>
              </a:solidFill>
            </a:endParaRPr>
          </a:p>
          <a:p>
            <a:r>
              <a:rPr lang="sv-SE" sz="2400" b="1" dirty="0">
                <a:solidFill>
                  <a:srgbClr val="DB0D15"/>
                </a:solidFill>
              </a:rPr>
              <a:t>Öppettider: </a:t>
            </a:r>
            <a:r>
              <a:rPr lang="sv-SE" sz="2400" dirty="0">
                <a:solidFill>
                  <a:srgbClr val="DB0D15"/>
                </a:solidFill>
              </a:rPr>
              <a:t>08:00-16:30</a:t>
            </a:r>
          </a:p>
        </p:txBody>
      </p:sp>
      <p:pic>
        <p:nvPicPr>
          <p:cNvPr id="15" name="Bild 14" descr="Telefon med hel fyllning">
            <a:extLst>
              <a:ext uri="{FF2B5EF4-FFF2-40B4-BE49-F238E27FC236}">
                <a16:creationId xmlns:a16="http://schemas.microsoft.com/office/drawing/2014/main" id="{57D8F041-EBC0-E09E-D1BF-EE3A5608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360" y="1467228"/>
            <a:ext cx="28752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F4449-4356-4D40-8E74-C5C23075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 information 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616F2E-5708-4DFA-9812-D4CD36F97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F4B7195-EC2B-9C41-5DC5-5BF6C34621EA}"/>
              </a:ext>
            </a:extLst>
          </p:cNvPr>
          <p:cNvSpPr txBox="1"/>
          <p:nvPr/>
        </p:nvSpPr>
        <p:spPr>
          <a:xfrm>
            <a:off x="3548184" y="1493520"/>
            <a:ext cx="77294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Ta reda på mer via Region Kalmars webbsida för samverkanspartners: </a:t>
            </a:r>
            <a:endParaRPr lang="sv-SE" dirty="0">
              <a:hlinkClick r:id="rId2"/>
            </a:endParaRPr>
          </a:p>
          <a:p>
            <a:endParaRPr lang="sv-SE" dirty="0">
              <a:hlinkClick r:id="rId2"/>
            </a:endParaRPr>
          </a:p>
          <a:p>
            <a:r>
              <a:rPr lang="sv-SE" dirty="0">
                <a:hlinkClick r:id="rId2"/>
              </a:rPr>
              <a:t>Barn och ungdomars psykiska hälsa - För vårdgivare Region Kalmar län</a:t>
            </a:r>
            <a:endParaRPr lang="sv-SE" dirty="0"/>
          </a:p>
          <a:p>
            <a:endParaRPr lang="sv-SE" dirty="0"/>
          </a:p>
          <a:p>
            <a:r>
              <a:rPr lang="sv-SE" dirty="0"/>
              <a:t>Här finns också information om hur remissförfarandet går till.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 6" descr="Hjälp med hel fyllning">
            <a:extLst>
              <a:ext uri="{FF2B5EF4-FFF2-40B4-BE49-F238E27FC236}">
                <a16:creationId xmlns:a16="http://schemas.microsoft.com/office/drawing/2014/main" id="{5E89BA6B-1FD4-B756-0DFB-3A01B88C1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413" y="1493520"/>
            <a:ext cx="2313187" cy="23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4451B7-B576-86BB-CFC2-19D026E26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092" y="-15867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Tillsammans för ett friskare tryggare och rikare liv</a:t>
            </a:r>
          </a:p>
        </p:txBody>
      </p:sp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rgbClr val="2C2A29"/>
      </a:dk1>
      <a:lt1>
        <a:srgbClr val="FFFFFF"/>
      </a:lt1>
      <a:dk2>
        <a:srgbClr val="FFFFFF"/>
      </a:dk2>
      <a:lt2>
        <a:srgbClr val="D8D8D8"/>
      </a:lt2>
      <a:accent1>
        <a:srgbClr val="C8102E"/>
      </a:accent1>
      <a:accent2>
        <a:srgbClr val="FFCD00"/>
      </a:accent2>
      <a:accent3>
        <a:srgbClr val="B6ADA5"/>
      </a:accent3>
      <a:accent4>
        <a:srgbClr val="2C2A29"/>
      </a:accent4>
      <a:accent5>
        <a:srgbClr val="85847E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_Region Kalmar län.potx" id="{0FC21FBA-DE33-452C-8EB2-26FA57D71FD0}" vid="{E59F0A74-3113-43D4-8D2D-3FA3B50A6A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mall_Region Kalmar län</Template>
  <TotalTime>125</TotalTime>
  <Words>278</Words>
  <Application>Microsoft Office PowerPoint</Application>
  <PresentationFormat>Bredbild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Aptos</vt:lpstr>
      <vt:lpstr>Arial</vt:lpstr>
      <vt:lpstr>Symbol</vt:lpstr>
      <vt:lpstr>Office-tema</vt:lpstr>
      <vt:lpstr>Region Kalmar län</vt:lpstr>
      <vt:lpstr>”En väg in - psykisk hälsa barn och unga Kalmar län” startar 1 sept 2025</vt:lpstr>
      <vt:lpstr>Varför en ny enhet? </vt:lpstr>
      <vt:lpstr>Uppdraget </vt:lpstr>
      <vt:lpstr>Ny remissinstans för samverkanspartners </vt:lpstr>
      <vt:lpstr>Kontakt </vt:lpstr>
      <vt:lpstr>Mer information  </vt:lpstr>
      <vt:lpstr>Tillsammans för ett friskare tryggare och rikare liv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Rydh</dc:creator>
  <cp:lastModifiedBy>Emma Rydh</cp:lastModifiedBy>
  <cp:revision>13</cp:revision>
  <dcterms:created xsi:type="dcterms:W3CDTF">2025-06-13T06:21:05Z</dcterms:created>
  <dcterms:modified xsi:type="dcterms:W3CDTF">2025-08-28T11:24:36Z</dcterms:modified>
</cp:coreProperties>
</file>