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8" r:id="rId4"/>
    <p:sldMasterId id="2147483670" r:id="rId5"/>
  </p:sldMasterIdLst>
  <p:notesMasterIdLst>
    <p:notesMasterId r:id="rId23"/>
  </p:notesMasterIdLst>
  <p:sldIdLst>
    <p:sldId id="256" r:id="rId6"/>
    <p:sldId id="259" r:id="rId7"/>
    <p:sldId id="2147479604" r:id="rId8"/>
    <p:sldId id="2147479609" r:id="rId9"/>
    <p:sldId id="2147479608" r:id="rId10"/>
    <p:sldId id="2147479590" r:id="rId11"/>
    <p:sldId id="2147479607" r:id="rId12"/>
    <p:sldId id="2147479595" r:id="rId13"/>
    <p:sldId id="2147479610" r:id="rId14"/>
    <p:sldId id="2147479611" r:id="rId15"/>
    <p:sldId id="2147479597" r:id="rId16"/>
    <p:sldId id="2147479606" r:id="rId17"/>
    <p:sldId id="2147479605" r:id="rId18"/>
    <p:sldId id="2147479598" r:id="rId19"/>
    <p:sldId id="260" r:id="rId20"/>
    <p:sldId id="261" r:id="rId21"/>
    <p:sldId id="258"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4350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llanmörkt format 2 - Dekorfärg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9" autoAdjust="0"/>
    <p:restoredTop sz="79661" autoAdjust="0"/>
  </p:normalViewPr>
  <p:slideViewPr>
    <p:cSldViewPr snapToGrid="0">
      <p:cViewPr varScale="1">
        <p:scale>
          <a:sx n="88" d="100"/>
          <a:sy n="88" d="100"/>
        </p:scale>
        <p:origin x="1356" y="84"/>
      </p:cViewPr>
      <p:guideLst/>
    </p:cSldViewPr>
  </p:slideViewPr>
  <p:notesTextViewPr>
    <p:cViewPr>
      <p:scale>
        <a:sx n="3" d="2"/>
        <a:sy n="3" d="2"/>
      </p:scale>
      <p:origin x="0" y="0"/>
    </p:cViewPr>
  </p:notesTextViewPr>
  <p:notesViewPr>
    <p:cSldViewPr snapToGrid="0">
      <p:cViewPr varScale="1">
        <p:scale>
          <a:sx n="53" d="100"/>
          <a:sy n="53" d="100"/>
        </p:scale>
        <p:origin x="2564" y="3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FC42F4-868E-4E2B-9581-101A8802DEF4}" type="doc">
      <dgm:prSet loTypeId="urn:microsoft.com/office/officeart/2005/8/layout/matrix1" loCatId="matrix" qsTypeId="urn:microsoft.com/office/officeart/2005/8/quickstyle/simple2" qsCatId="simple" csTypeId="urn:microsoft.com/office/officeart/2005/8/colors/accent1_2" csCatId="accent1" phldr="1"/>
      <dgm:spPr/>
      <dgm:t>
        <a:bodyPr/>
        <a:lstStyle/>
        <a:p>
          <a:endParaRPr lang="sv-SE"/>
        </a:p>
      </dgm:t>
    </dgm:pt>
    <dgm:pt modelId="{72F25E3F-A4C3-4837-8C6F-1D71F99E9969}">
      <dgm:prSet phldrT="[Text]" custT="1"/>
      <dgm:spPr>
        <a:solidFill>
          <a:schemeClr val="accent1"/>
        </a:solidFill>
      </dgm:spPr>
      <dgm:t>
        <a:bodyPr/>
        <a:lstStyle/>
        <a:p>
          <a:r>
            <a:rPr lang="sv-SE" sz="1800" b="0" dirty="0">
              <a:solidFill>
                <a:schemeClr val="bg1"/>
              </a:solidFill>
              <a:latin typeface="Arial" panose="020B0604020202020204" pitchFamily="34" charset="0"/>
              <a:cs typeface="Arial" panose="020B0604020202020204" pitchFamily="34" charset="0"/>
            </a:rPr>
            <a:t>Fyra hörnstenar</a:t>
          </a:r>
        </a:p>
      </dgm:t>
    </dgm:pt>
    <dgm:pt modelId="{A5416D6E-0286-4B3A-B692-7E5BE8BB7514}" type="parTrans" cxnId="{69F64F4C-14B8-4542-840A-806E0D218F0F}">
      <dgm:prSet/>
      <dgm:spPr/>
      <dgm:t>
        <a:bodyPr/>
        <a:lstStyle/>
        <a:p>
          <a:endParaRPr lang="sv-SE"/>
        </a:p>
      </dgm:t>
    </dgm:pt>
    <dgm:pt modelId="{345778EE-BB7E-41B8-A556-86FDFDD30D66}" type="sibTrans" cxnId="{69F64F4C-14B8-4542-840A-806E0D218F0F}">
      <dgm:prSet/>
      <dgm:spPr/>
      <dgm:t>
        <a:bodyPr/>
        <a:lstStyle/>
        <a:p>
          <a:endParaRPr lang="sv-SE"/>
        </a:p>
      </dgm:t>
    </dgm:pt>
    <dgm:pt modelId="{F905FFC2-FDF6-4A1C-8F31-C0B02D979911}">
      <dgm:prSet phldrT="[Text]" custT="1"/>
      <dgm:spPr>
        <a:solidFill>
          <a:schemeClr val="accent3"/>
        </a:solidFill>
      </dgm:spPr>
      <dgm:t>
        <a:bodyPr/>
        <a:lstStyle/>
        <a:p>
          <a:r>
            <a:rPr lang="sv-SE" sz="1800" dirty="0">
              <a:latin typeface="Arial" panose="020B0604020202020204" pitchFamily="34" charset="0"/>
              <a:cs typeface="Arial" panose="020B0604020202020204" pitchFamily="34" charset="0"/>
            </a:rPr>
            <a:t>Kommunikation </a:t>
          </a:r>
        </a:p>
        <a:p>
          <a:r>
            <a:rPr lang="sv-SE" sz="1800" dirty="0">
              <a:latin typeface="Arial" panose="020B0604020202020204" pitchFamily="34" charset="0"/>
              <a:cs typeface="Arial" panose="020B0604020202020204" pitchFamily="34" charset="0"/>
            </a:rPr>
            <a:t>och relation</a:t>
          </a:r>
        </a:p>
      </dgm:t>
    </dgm:pt>
    <dgm:pt modelId="{A7359804-F8AD-4BEF-A808-26733EFB1F72}" type="parTrans" cxnId="{08E0DF07-D295-41CD-A131-83590C04F101}">
      <dgm:prSet/>
      <dgm:spPr/>
      <dgm:t>
        <a:bodyPr/>
        <a:lstStyle/>
        <a:p>
          <a:endParaRPr lang="sv-SE"/>
        </a:p>
      </dgm:t>
    </dgm:pt>
    <dgm:pt modelId="{76E6D566-67C3-4506-9A09-DC7D2A430324}" type="sibTrans" cxnId="{08E0DF07-D295-41CD-A131-83590C04F101}">
      <dgm:prSet/>
      <dgm:spPr/>
      <dgm:t>
        <a:bodyPr/>
        <a:lstStyle/>
        <a:p>
          <a:endParaRPr lang="sv-SE"/>
        </a:p>
      </dgm:t>
    </dgm:pt>
    <dgm:pt modelId="{7F25170D-B5A8-44A0-B84E-26F41F03B4FC}">
      <dgm:prSet phldrT="[Text]" custT="1"/>
      <dgm:spPr>
        <a:solidFill>
          <a:schemeClr val="accent5"/>
        </a:solidFill>
      </dgm:spPr>
      <dgm:t>
        <a:bodyPr/>
        <a:lstStyle/>
        <a:p>
          <a:r>
            <a:rPr lang="sv-SE" sz="1800" dirty="0">
              <a:latin typeface="Arial" panose="020B0604020202020204" pitchFamily="34" charset="0"/>
              <a:cs typeface="Arial" panose="020B0604020202020204" pitchFamily="34" charset="0"/>
            </a:rPr>
            <a:t>Teamarbete</a:t>
          </a:r>
        </a:p>
      </dgm:t>
    </dgm:pt>
    <dgm:pt modelId="{F9770E4E-59F1-475D-8C5D-8C5F404A7C97}" type="parTrans" cxnId="{2E086952-51BF-4F6F-8289-C01F60B30B38}">
      <dgm:prSet/>
      <dgm:spPr/>
      <dgm:t>
        <a:bodyPr/>
        <a:lstStyle/>
        <a:p>
          <a:endParaRPr lang="sv-SE"/>
        </a:p>
      </dgm:t>
    </dgm:pt>
    <dgm:pt modelId="{3828CA0A-C97F-4FD0-9246-FE20A762952C}" type="sibTrans" cxnId="{2E086952-51BF-4F6F-8289-C01F60B30B38}">
      <dgm:prSet/>
      <dgm:spPr/>
      <dgm:t>
        <a:bodyPr/>
        <a:lstStyle/>
        <a:p>
          <a:endParaRPr lang="sv-SE"/>
        </a:p>
      </dgm:t>
    </dgm:pt>
    <dgm:pt modelId="{C2806D39-C246-4EB4-878E-DF6D0499EB53}">
      <dgm:prSet phldrT="[Text]" custT="1"/>
      <dgm:spPr>
        <a:solidFill>
          <a:schemeClr val="accent5"/>
        </a:solidFill>
      </dgm:spPr>
      <dgm:t>
        <a:bodyPr/>
        <a:lstStyle/>
        <a:p>
          <a:r>
            <a:rPr lang="sv-SE" sz="1800" dirty="0">
              <a:latin typeface="Arial" panose="020B0604020202020204" pitchFamily="34" charset="0"/>
              <a:cs typeface="Arial" panose="020B0604020202020204" pitchFamily="34" charset="0"/>
            </a:rPr>
            <a:t>Symtomlindring</a:t>
          </a:r>
        </a:p>
      </dgm:t>
    </dgm:pt>
    <dgm:pt modelId="{B7F6CC0D-7ED6-428B-B7EA-A3E1B4E2050D}" type="parTrans" cxnId="{FEBC6DA9-AA66-4F24-8BD9-35115E3C0366}">
      <dgm:prSet/>
      <dgm:spPr/>
      <dgm:t>
        <a:bodyPr/>
        <a:lstStyle/>
        <a:p>
          <a:endParaRPr lang="sv-SE"/>
        </a:p>
      </dgm:t>
    </dgm:pt>
    <dgm:pt modelId="{46E26F43-6DB0-434C-8CE4-7AE96FAB6A5A}" type="sibTrans" cxnId="{FEBC6DA9-AA66-4F24-8BD9-35115E3C0366}">
      <dgm:prSet/>
      <dgm:spPr/>
      <dgm:t>
        <a:bodyPr/>
        <a:lstStyle/>
        <a:p>
          <a:endParaRPr lang="sv-SE"/>
        </a:p>
      </dgm:t>
    </dgm:pt>
    <dgm:pt modelId="{FE940D84-F256-4BAF-B3F6-ED7B7F453B6C}">
      <dgm:prSet phldrT="[Text]" custT="1"/>
      <dgm:spPr>
        <a:solidFill>
          <a:schemeClr val="accent3"/>
        </a:solidFill>
      </dgm:spPr>
      <dgm:t>
        <a:bodyPr/>
        <a:lstStyle/>
        <a:p>
          <a:r>
            <a:rPr lang="sv-SE" sz="1800" dirty="0">
              <a:latin typeface="Arial" panose="020B0604020202020204" pitchFamily="34" charset="0"/>
              <a:cs typeface="Arial" panose="020B0604020202020204" pitchFamily="34" charset="0"/>
            </a:rPr>
            <a:t>Stöd till närstående</a:t>
          </a:r>
        </a:p>
      </dgm:t>
    </dgm:pt>
    <dgm:pt modelId="{4049AEE1-A15D-4544-9917-94D3EFF02E70}" type="parTrans" cxnId="{D0F9B5AC-8DEC-41CD-BA8C-EC5B1D935C65}">
      <dgm:prSet/>
      <dgm:spPr/>
      <dgm:t>
        <a:bodyPr/>
        <a:lstStyle/>
        <a:p>
          <a:endParaRPr lang="sv-SE"/>
        </a:p>
      </dgm:t>
    </dgm:pt>
    <dgm:pt modelId="{4B8323DD-7A27-4034-8988-47603C98BA27}" type="sibTrans" cxnId="{D0F9B5AC-8DEC-41CD-BA8C-EC5B1D935C65}">
      <dgm:prSet/>
      <dgm:spPr/>
      <dgm:t>
        <a:bodyPr/>
        <a:lstStyle/>
        <a:p>
          <a:endParaRPr lang="sv-SE"/>
        </a:p>
      </dgm:t>
    </dgm:pt>
    <dgm:pt modelId="{1B8DEB36-E8DC-42AC-A4C6-8E9890EA0AEC}" type="pres">
      <dgm:prSet presAssocID="{E7FC42F4-868E-4E2B-9581-101A8802DEF4}" presName="diagram" presStyleCnt="0">
        <dgm:presLayoutVars>
          <dgm:chMax val="1"/>
          <dgm:dir/>
          <dgm:animLvl val="ctr"/>
          <dgm:resizeHandles val="exact"/>
        </dgm:presLayoutVars>
      </dgm:prSet>
      <dgm:spPr/>
    </dgm:pt>
    <dgm:pt modelId="{ECDC9DE2-604F-4A29-AB66-54C59ED857EE}" type="pres">
      <dgm:prSet presAssocID="{E7FC42F4-868E-4E2B-9581-101A8802DEF4}" presName="matrix" presStyleCnt="0"/>
      <dgm:spPr/>
    </dgm:pt>
    <dgm:pt modelId="{69C735D3-8E9E-432A-A78A-AB41C74F1973}" type="pres">
      <dgm:prSet presAssocID="{E7FC42F4-868E-4E2B-9581-101A8802DEF4}" presName="tile1" presStyleLbl="node1" presStyleIdx="0" presStyleCnt="4"/>
      <dgm:spPr/>
    </dgm:pt>
    <dgm:pt modelId="{E4B89CE9-B961-4A83-86C9-8A96099A9111}" type="pres">
      <dgm:prSet presAssocID="{E7FC42F4-868E-4E2B-9581-101A8802DEF4}" presName="tile1text" presStyleLbl="node1" presStyleIdx="0" presStyleCnt="4">
        <dgm:presLayoutVars>
          <dgm:chMax val="0"/>
          <dgm:chPref val="0"/>
          <dgm:bulletEnabled val="1"/>
        </dgm:presLayoutVars>
      </dgm:prSet>
      <dgm:spPr/>
    </dgm:pt>
    <dgm:pt modelId="{A974E50B-DBFC-47EB-B491-AE03664C887B}" type="pres">
      <dgm:prSet presAssocID="{E7FC42F4-868E-4E2B-9581-101A8802DEF4}" presName="tile2" presStyleLbl="node1" presStyleIdx="1" presStyleCnt="4"/>
      <dgm:spPr/>
    </dgm:pt>
    <dgm:pt modelId="{AB021A76-2755-4170-A57F-F31BF56EAF36}" type="pres">
      <dgm:prSet presAssocID="{E7FC42F4-868E-4E2B-9581-101A8802DEF4}" presName="tile2text" presStyleLbl="node1" presStyleIdx="1" presStyleCnt="4">
        <dgm:presLayoutVars>
          <dgm:chMax val="0"/>
          <dgm:chPref val="0"/>
          <dgm:bulletEnabled val="1"/>
        </dgm:presLayoutVars>
      </dgm:prSet>
      <dgm:spPr/>
    </dgm:pt>
    <dgm:pt modelId="{DCD419CF-D52F-46DC-8A22-50F33584E83B}" type="pres">
      <dgm:prSet presAssocID="{E7FC42F4-868E-4E2B-9581-101A8802DEF4}" presName="tile3" presStyleLbl="node1" presStyleIdx="2" presStyleCnt="4"/>
      <dgm:spPr/>
    </dgm:pt>
    <dgm:pt modelId="{7B62D9AA-0EAD-49A5-8E53-97DC961219A9}" type="pres">
      <dgm:prSet presAssocID="{E7FC42F4-868E-4E2B-9581-101A8802DEF4}" presName="tile3text" presStyleLbl="node1" presStyleIdx="2" presStyleCnt="4">
        <dgm:presLayoutVars>
          <dgm:chMax val="0"/>
          <dgm:chPref val="0"/>
          <dgm:bulletEnabled val="1"/>
        </dgm:presLayoutVars>
      </dgm:prSet>
      <dgm:spPr/>
    </dgm:pt>
    <dgm:pt modelId="{151DFBAD-941D-45FE-97DE-4B15955AFF7B}" type="pres">
      <dgm:prSet presAssocID="{E7FC42F4-868E-4E2B-9581-101A8802DEF4}" presName="tile4" presStyleLbl="node1" presStyleIdx="3" presStyleCnt="4"/>
      <dgm:spPr/>
    </dgm:pt>
    <dgm:pt modelId="{FBA07466-C476-4087-9FE6-95DD3C4C36E5}" type="pres">
      <dgm:prSet presAssocID="{E7FC42F4-868E-4E2B-9581-101A8802DEF4}" presName="tile4text" presStyleLbl="node1" presStyleIdx="3" presStyleCnt="4">
        <dgm:presLayoutVars>
          <dgm:chMax val="0"/>
          <dgm:chPref val="0"/>
          <dgm:bulletEnabled val="1"/>
        </dgm:presLayoutVars>
      </dgm:prSet>
      <dgm:spPr/>
    </dgm:pt>
    <dgm:pt modelId="{ADC1A430-AB0D-4FAC-8F1A-87FCCEF6F4A2}" type="pres">
      <dgm:prSet presAssocID="{E7FC42F4-868E-4E2B-9581-101A8802DEF4}" presName="centerTile" presStyleLbl="fgShp" presStyleIdx="0" presStyleCnt="1">
        <dgm:presLayoutVars>
          <dgm:chMax val="0"/>
          <dgm:chPref val="0"/>
        </dgm:presLayoutVars>
      </dgm:prSet>
      <dgm:spPr/>
    </dgm:pt>
  </dgm:ptLst>
  <dgm:cxnLst>
    <dgm:cxn modelId="{B88CC702-0D92-4AFE-A2C1-543792F84D27}" type="presOf" srcId="{FE940D84-F256-4BAF-B3F6-ED7B7F453B6C}" destId="{151DFBAD-941D-45FE-97DE-4B15955AFF7B}" srcOrd="0" destOrd="0" presId="urn:microsoft.com/office/officeart/2005/8/layout/matrix1"/>
    <dgm:cxn modelId="{08E0DF07-D295-41CD-A131-83590C04F101}" srcId="{72F25E3F-A4C3-4837-8C6F-1D71F99E9969}" destId="{F905FFC2-FDF6-4A1C-8F31-C0B02D979911}" srcOrd="0" destOrd="0" parTransId="{A7359804-F8AD-4BEF-A808-26733EFB1F72}" sibTransId="{76E6D566-67C3-4506-9A09-DC7D2A430324}"/>
    <dgm:cxn modelId="{2D9D3723-99A6-468A-B1A2-EE4A1A03E94D}" type="presOf" srcId="{C2806D39-C246-4EB4-878E-DF6D0499EB53}" destId="{7B62D9AA-0EAD-49A5-8E53-97DC961219A9}" srcOrd="1" destOrd="0" presId="urn:microsoft.com/office/officeart/2005/8/layout/matrix1"/>
    <dgm:cxn modelId="{4761A32E-9754-4A02-A387-55C34DC76362}" type="presOf" srcId="{FE940D84-F256-4BAF-B3F6-ED7B7F453B6C}" destId="{FBA07466-C476-4087-9FE6-95DD3C4C36E5}" srcOrd="1" destOrd="0" presId="urn:microsoft.com/office/officeart/2005/8/layout/matrix1"/>
    <dgm:cxn modelId="{BDD41B49-4A5A-4D46-A045-78334240D55B}" type="presOf" srcId="{F905FFC2-FDF6-4A1C-8F31-C0B02D979911}" destId="{69C735D3-8E9E-432A-A78A-AB41C74F1973}" srcOrd="0" destOrd="0" presId="urn:microsoft.com/office/officeart/2005/8/layout/matrix1"/>
    <dgm:cxn modelId="{69F64F4C-14B8-4542-840A-806E0D218F0F}" srcId="{E7FC42F4-868E-4E2B-9581-101A8802DEF4}" destId="{72F25E3F-A4C3-4837-8C6F-1D71F99E9969}" srcOrd="0" destOrd="0" parTransId="{A5416D6E-0286-4B3A-B692-7E5BE8BB7514}" sibTransId="{345778EE-BB7E-41B8-A556-86FDFDD30D66}"/>
    <dgm:cxn modelId="{2E086952-51BF-4F6F-8289-C01F60B30B38}" srcId="{72F25E3F-A4C3-4837-8C6F-1D71F99E9969}" destId="{7F25170D-B5A8-44A0-B84E-26F41F03B4FC}" srcOrd="1" destOrd="0" parTransId="{F9770E4E-59F1-475D-8C5D-8C5F404A7C97}" sibTransId="{3828CA0A-C97F-4FD0-9246-FE20A762952C}"/>
    <dgm:cxn modelId="{AF51AE76-4E9A-4130-B568-97C12A49D883}" type="presOf" srcId="{7F25170D-B5A8-44A0-B84E-26F41F03B4FC}" destId="{AB021A76-2755-4170-A57F-F31BF56EAF36}" srcOrd="1" destOrd="0" presId="urn:microsoft.com/office/officeart/2005/8/layout/matrix1"/>
    <dgm:cxn modelId="{FEBC6DA9-AA66-4F24-8BD9-35115E3C0366}" srcId="{72F25E3F-A4C3-4837-8C6F-1D71F99E9969}" destId="{C2806D39-C246-4EB4-878E-DF6D0499EB53}" srcOrd="2" destOrd="0" parTransId="{B7F6CC0D-7ED6-428B-B7EA-A3E1B4E2050D}" sibTransId="{46E26F43-6DB0-434C-8CE4-7AE96FAB6A5A}"/>
    <dgm:cxn modelId="{D0F9B5AC-8DEC-41CD-BA8C-EC5B1D935C65}" srcId="{72F25E3F-A4C3-4837-8C6F-1D71F99E9969}" destId="{FE940D84-F256-4BAF-B3F6-ED7B7F453B6C}" srcOrd="3" destOrd="0" parTransId="{4049AEE1-A15D-4544-9917-94D3EFF02E70}" sibTransId="{4B8323DD-7A27-4034-8988-47603C98BA27}"/>
    <dgm:cxn modelId="{9D6636B7-C457-4F56-86B2-CD99D763BAAD}" type="presOf" srcId="{F905FFC2-FDF6-4A1C-8F31-C0B02D979911}" destId="{E4B89CE9-B961-4A83-86C9-8A96099A9111}" srcOrd="1" destOrd="0" presId="urn:microsoft.com/office/officeart/2005/8/layout/matrix1"/>
    <dgm:cxn modelId="{794498C1-C8F7-43EB-B90C-3F28987D3852}" type="presOf" srcId="{E7FC42F4-868E-4E2B-9581-101A8802DEF4}" destId="{1B8DEB36-E8DC-42AC-A4C6-8E9890EA0AEC}" srcOrd="0" destOrd="0" presId="urn:microsoft.com/office/officeart/2005/8/layout/matrix1"/>
    <dgm:cxn modelId="{BECD7DD0-6C2D-4C08-94CE-5BFCF4EE2074}" type="presOf" srcId="{7F25170D-B5A8-44A0-B84E-26F41F03B4FC}" destId="{A974E50B-DBFC-47EB-B491-AE03664C887B}" srcOrd="0" destOrd="0" presId="urn:microsoft.com/office/officeart/2005/8/layout/matrix1"/>
    <dgm:cxn modelId="{64878CD9-ADB5-437F-A729-4EDF7389DBCF}" type="presOf" srcId="{C2806D39-C246-4EB4-878E-DF6D0499EB53}" destId="{DCD419CF-D52F-46DC-8A22-50F33584E83B}" srcOrd="0" destOrd="0" presId="urn:microsoft.com/office/officeart/2005/8/layout/matrix1"/>
    <dgm:cxn modelId="{AD058EEF-6DB8-4E1F-ADCD-FB01AF73DC73}" type="presOf" srcId="{72F25E3F-A4C3-4837-8C6F-1D71F99E9969}" destId="{ADC1A430-AB0D-4FAC-8F1A-87FCCEF6F4A2}" srcOrd="0" destOrd="0" presId="urn:microsoft.com/office/officeart/2005/8/layout/matrix1"/>
    <dgm:cxn modelId="{B2B34305-A0EA-44F5-A9B6-ED0163175E2D}" type="presParOf" srcId="{1B8DEB36-E8DC-42AC-A4C6-8E9890EA0AEC}" destId="{ECDC9DE2-604F-4A29-AB66-54C59ED857EE}" srcOrd="0" destOrd="0" presId="urn:microsoft.com/office/officeart/2005/8/layout/matrix1"/>
    <dgm:cxn modelId="{4376364D-A186-48B1-85A9-6F2F6D890595}" type="presParOf" srcId="{ECDC9DE2-604F-4A29-AB66-54C59ED857EE}" destId="{69C735D3-8E9E-432A-A78A-AB41C74F1973}" srcOrd="0" destOrd="0" presId="urn:microsoft.com/office/officeart/2005/8/layout/matrix1"/>
    <dgm:cxn modelId="{59F0FB4E-61F9-4874-8FF8-96FDC9A94FD8}" type="presParOf" srcId="{ECDC9DE2-604F-4A29-AB66-54C59ED857EE}" destId="{E4B89CE9-B961-4A83-86C9-8A96099A9111}" srcOrd="1" destOrd="0" presId="urn:microsoft.com/office/officeart/2005/8/layout/matrix1"/>
    <dgm:cxn modelId="{7C604E8F-374F-467F-9305-6940D83D454E}" type="presParOf" srcId="{ECDC9DE2-604F-4A29-AB66-54C59ED857EE}" destId="{A974E50B-DBFC-47EB-B491-AE03664C887B}" srcOrd="2" destOrd="0" presId="urn:microsoft.com/office/officeart/2005/8/layout/matrix1"/>
    <dgm:cxn modelId="{F469FA3D-34C6-4D20-A652-6467ABA7BBD8}" type="presParOf" srcId="{ECDC9DE2-604F-4A29-AB66-54C59ED857EE}" destId="{AB021A76-2755-4170-A57F-F31BF56EAF36}" srcOrd="3" destOrd="0" presId="urn:microsoft.com/office/officeart/2005/8/layout/matrix1"/>
    <dgm:cxn modelId="{C2F5494D-E17A-4DA7-8363-2955D9B39DA2}" type="presParOf" srcId="{ECDC9DE2-604F-4A29-AB66-54C59ED857EE}" destId="{DCD419CF-D52F-46DC-8A22-50F33584E83B}" srcOrd="4" destOrd="0" presId="urn:microsoft.com/office/officeart/2005/8/layout/matrix1"/>
    <dgm:cxn modelId="{27F558AB-6BDD-4354-A586-D6025A93FBC4}" type="presParOf" srcId="{ECDC9DE2-604F-4A29-AB66-54C59ED857EE}" destId="{7B62D9AA-0EAD-49A5-8E53-97DC961219A9}" srcOrd="5" destOrd="0" presId="urn:microsoft.com/office/officeart/2005/8/layout/matrix1"/>
    <dgm:cxn modelId="{6FC7366D-BEA6-4198-A7C0-9A497CA1BAFA}" type="presParOf" srcId="{ECDC9DE2-604F-4A29-AB66-54C59ED857EE}" destId="{151DFBAD-941D-45FE-97DE-4B15955AFF7B}" srcOrd="6" destOrd="0" presId="urn:microsoft.com/office/officeart/2005/8/layout/matrix1"/>
    <dgm:cxn modelId="{79D53FD4-B01F-484A-98B9-0495293BF13D}" type="presParOf" srcId="{ECDC9DE2-604F-4A29-AB66-54C59ED857EE}" destId="{FBA07466-C476-4087-9FE6-95DD3C4C36E5}" srcOrd="7" destOrd="0" presId="urn:microsoft.com/office/officeart/2005/8/layout/matrix1"/>
    <dgm:cxn modelId="{14970C1C-BE27-4F57-96C4-27C5FF889713}" type="presParOf" srcId="{1B8DEB36-E8DC-42AC-A4C6-8E9890EA0AEC}" destId="{ADC1A430-AB0D-4FAC-8F1A-87FCCEF6F4A2}"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BAED3F8-0832-457B-8D45-D1DA69FC87B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sv-SE"/>
        </a:p>
      </dgm:t>
    </dgm:pt>
    <dgm:pt modelId="{E1CACD6A-851B-4B87-95CB-8CB4BBF3DA30}">
      <dgm:prSet phldrT="[Text]"/>
      <dgm:spPr/>
      <dgm:t>
        <a:bodyPr/>
        <a:lstStyle/>
        <a:p>
          <a:r>
            <a:rPr lang="sv-SE" dirty="0"/>
            <a:t>Allmän och specialiserad palliativ vård</a:t>
          </a:r>
        </a:p>
      </dgm:t>
    </dgm:pt>
    <dgm:pt modelId="{DE3419F7-22E7-4938-A716-8C62CE42C6E8}" type="parTrans" cxnId="{76591250-15B7-4AF0-8F08-2F6D6B54EA4C}">
      <dgm:prSet/>
      <dgm:spPr/>
      <dgm:t>
        <a:bodyPr/>
        <a:lstStyle/>
        <a:p>
          <a:endParaRPr lang="sv-SE"/>
        </a:p>
      </dgm:t>
    </dgm:pt>
    <dgm:pt modelId="{724D199A-6B5E-4D58-B087-A505C8FE5AF9}" type="sibTrans" cxnId="{76591250-15B7-4AF0-8F08-2F6D6B54EA4C}">
      <dgm:prSet/>
      <dgm:spPr/>
      <dgm:t>
        <a:bodyPr/>
        <a:lstStyle/>
        <a:p>
          <a:endParaRPr lang="sv-SE"/>
        </a:p>
      </dgm:t>
    </dgm:pt>
    <dgm:pt modelId="{E79E7D86-0CCF-4D28-9C5D-AD81E532378B}">
      <dgm:prSet phldrT="[Text]"/>
      <dgm:spPr/>
      <dgm:t>
        <a:bodyPr/>
        <a:lstStyle/>
        <a:p>
          <a:r>
            <a:rPr lang="sv-SE" dirty="0">
              <a:latin typeface="Arial" panose="020B0604020202020204" pitchFamily="34" charset="0"/>
              <a:cs typeface="Arial" panose="020B0604020202020204" pitchFamily="34" charset="0"/>
            </a:rPr>
            <a:t>Allmän palliativ vård står för den största mängden palliativ vård som ges och finns överallt i länet – tex inom hemtjänst, omsorgen, på hälsocentraler och sjukhus. </a:t>
          </a:r>
        </a:p>
      </dgm:t>
    </dgm:pt>
    <dgm:pt modelId="{468B8F67-3565-45A0-A5F5-0F4E8715C6BE}" type="parTrans" cxnId="{7F0EABC9-003B-40F2-9399-475A03A7C097}">
      <dgm:prSet/>
      <dgm:spPr/>
      <dgm:t>
        <a:bodyPr/>
        <a:lstStyle/>
        <a:p>
          <a:endParaRPr lang="sv-SE"/>
        </a:p>
      </dgm:t>
    </dgm:pt>
    <dgm:pt modelId="{849EB841-3945-4305-B874-9C891C0B24EC}" type="sibTrans" cxnId="{7F0EABC9-003B-40F2-9399-475A03A7C097}">
      <dgm:prSet/>
      <dgm:spPr/>
      <dgm:t>
        <a:bodyPr/>
        <a:lstStyle/>
        <a:p>
          <a:endParaRPr lang="sv-SE"/>
        </a:p>
      </dgm:t>
    </dgm:pt>
    <dgm:pt modelId="{DF1B8F75-7325-40D4-BF11-5F096548F623}">
      <dgm:prSet phldrT="[Text]"/>
      <dgm:spPr/>
      <dgm:t>
        <a:bodyPr/>
        <a:lstStyle/>
        <a:p>
          <a:r>
            <a:rPr lang="sv-SE" dirty="0">
              <a:latin typeface="Arial" panose="020B0604020202020204" pitchFamily="34" charset="0"/>
              <a:cs typeface="Arial" panose="020B0604020202020204" pitchFamily="34" charset="0"/>
            </a:rPr>
            <a:t>Specialiserad palliativ vård ger stöd och tar vid behov över det medicinska ansvaret.</a:t>
          </a:r>
        </a:p>
      </dgm:t>
    </dgm:pt>
    <dgm:pt modelId="{B0A5BFDF-5F35-41F2-A553-4FD62A446B9F}" type="parTrans" cxnId="{3A8D0D41-B70E-483A-AED9-42DD238CD249}">
      <dgm:prSet/>
      <dgm:spPr/>
      <dgm:t>
        <a:bodyPr/>
        <a:lstStyle/>
        <a:p>
          <a:endParaRPr lang="sv-SE"/>
        </a:p>
      </dgm:t>
    </dgm:pt>
    <dgm:pt modelId="{B2686BC0-A3D1-4987-B7EA-13C4ED480912}" type="sibTrans" cxnId="{3A8D0D41-B70E-483A-AED9-42DD238CD249}">
      <dgm:prSet/>
      <dgm:spPr/>
      <dgm:t>
        <a:bodyPr/>
        <a:lstStyle/>
        <a:p>
          <a:endParaRPr lang="sv-SE"/>
        </a:p>
      </dgm:t>
    </dgm:pt>
    <dgm:pt modelId="{45740CAD-5DE2-4845-84B5-CE7FDF7815C3}">
      <dgm:prSet phldrT="[Text]"/>
      <dgm:spPr/>
      <dgm:t>
        <a:bodyPr/>
        <a:lstStyle/>
        <a:p>
          <a:r>
            <a:rPr lang="sv-SE" dirty="0">
              <a:latin typeface="Arial" panose="020B0604020202020204" pitchFamily="34" charset="0"/>
              <a:cs typeface="Arial" panose="020B0604020202020204" pitchFamily="34" charset="0"/>
            </a:rPr>
            <a:t>Samverkan mellan olika aktörer inom allmän palliativ vård krävs, samt med den specialiserade palliativa vården.</a:t>
          </a:r>
        </a:p>
      </dgm:t>
    </dgm:pt>
    <dgm:pt modelId="{31D25447-AB7A-400A-AE87-1A8112BF594F}" type="parTrans" cxnId="{402EEC2C-4EE9-45FA-B8C3-B9B86B596CB0}">
      <dgm:prSet/>
      <dgm:spPr/>
      <dgm:t>
        <a:bodyPr/>
        <a:lstStyle/>
        <a:p>
          <a:endParaRPr lang="sv-SE"/>
        </a:p>
      </dgm:t>
    </dgm:pt>
    <dgm:pt modelId="{0795786C-8F03-4F5E-8C9C-579FA7658B67}" type="sibTrans" cxnId="{402EEC2C-4EE9-45FA-B8C3-B9B86B596CB0}">
      <dgm:prSet/>
      <dgm:spPr/>
      <dgm:t>
        <a:bodyPr/>
        <a:lstStyle/>
        <a:p>
          <a:endParaRPr lang="sv-SE"/>
        </a:p>
      </dgm:t>
    </dgm:pt>
    <dgm:pt modelId="{26CBD57D-E465-4A7E-B4D4-2E6B1E6F68EF}">
      <dgm:prSet phldrT="[Text]"/>
      <dgm:spPr/>
      <dgm:t>
        <a:bodyPr/>
        <a:lstStyle/>
        <a:p>
          <a:r>
            <a:rPr lang="sv-SE" dirty="0"/>
            <a:t>Samverkan</a:t>
          </a:r>
        </a:p>
      </dgm:t>
    </dgm:pt>
    <dgm:pt modelId="{4D83A498-D637-49CB-B557-A59DE0A5C96C}" type="parTrans" cxnId="{1B836FDB-5645-40D2-A2AD-86D32AA39436}">
      <dgm:prSet/>
      <dgm:spPr/>
      <dgm:t>
        <a:bodyPr/>
        <a:lstStyle/>
        <a:p>
          <a:endParaRPr lang="sv-SE"/>
        </a:p>
      </dgm:t>
    </dgm:pt>
    <dgm:pt modelId="{D06F9418-16BA-4A62-AA29-31C5EFB5F90B}" type="sibTrans" cxnId="{1B836FDB-5645-40D2-A2AD-86D32AA39436}">
      <dgm:prSet/>
      <dgm:spPr/>
      <dgm:t>
        <a:bodyPr/>
        <a:lstStyle/>
        <a:p>
          <a:endParaRPr lang="sv-SE"/>
        </a:p>
      </dgm:t>
    </dgm:pt>
    <dgm:pt modelId="{098D7E5C-CFF1-4D60-8D3D-BF938A2F14AF}">
      <dgm:prSet phldrT="[Text]" custT="1"/>
      <dgm:spPr/>
      <dgm:t>
        <a:bodyPr/>
        <a:lstStyle/>
        <a:p>
          <a:pPr marL="171450" lvl="1" indent="-171450" algn="l" defTabSz="844550">
            <a:lnSpc>
              <a:spcPct val="90000"/>
            </a:lnSpc>
            <a:spcBef>
              <a:spcPct val="0"/>
            </a:spcBef>
            <a:spcAft>
              <a:spcPct val="20000"/>
            </a:spcAft>
            <a:buChar char="•"/>
          </a:pPr>
          <a:r>
            <a:rPr lang="sv-SE" sz="1900" kern="1200" dirty="0">
              <a:solidFill>
                <a:prstClr val="black">
                  <a:hueOff val="0"/>
                  <a:satOff val="0"/>
                  <a:lumOff val="0"/>
                  <a:alphaOff val="0"/>
                </a:prstClr>
              </a:solidFill>
              <a:latin typeface="Arial" panose="020B0604020202020204" pitchFamily="34" charset="0"/>
              <a:ea typeface="+mn-ea"/>
              <a:cs typeface="Arial" panose="020B0604020202020204" pitchFamily="34" charset="0"/>
            </a:rPr>
            <a:t>Många olika verksamheter inom kommun och region är involverade i vården, med varierande uppdrag, möjligheter och förutsättningar utifrån t. ex. verksamhet, profession och geografi.</a:t>
          </a:r>
        </a:p>
      </dgm:t>
    </dgm:pt>
    <dgm:pt modelId="{77C79682-A7EA-4666-870E-5F016EE8A4B0}" type="parTrans" cxnId="{59DC58DF-49C0-43B8-9A13-46C8FBE2D3D0}">
      <dgm:prSet/>
      <dgm:spPr/>
      <dgm:t>
        <a:bodyPr/>
        <a:lstStyle/>
        <a:p>
          <a:endParaRPr lang="sv-SE"/>
        </a:p>
      </dgm:t>
    </dgm:pt>
    <dgm:pt modelId="{22DF5D28-A3C4-4F04-A6A4-DC8031118799}" type="sibTrans" cxnId="{59DC58DF-49C0-43B8-9A13-46C8FBE2D3D0}">
      <dgm:prSet/>
      <dgm:spPr/>
      <dgm:t>
        <a:bodyPr/>
        <a:lstStyle/>
        <a:p>
          <a:endParaRPr lang="sv-SE"/>
        </a:p>
      </dgm:t>
    </dgm:pt>
    <dgm:pt modelId="{7F2AE159-9CDE-4186-870F-ED86E63F694A}">
      <dgm:prSet phldrT="[Text]"/>
      <dgm:spPr/>
      <dgm:t>
        <a:bodyPr/>
        <a:lstStyle/>
        <a:p>
          <a:r>
            <a:rPr lang="sv-SE"/>
            <a:t>Ojämlik tillgång utifrån diagnoser och geografi</a:t>
          </a:r>
          <a:endParaRPr lang="sv-SE" dirty="0"/>
        </a:p>
      </dgm:t>
    </dgm:pt>
    <dgm:pt modelId="{D62ADB1D-4E53-45EE-BEB3-400619E64BBA}" type="parTrans" cxnId="{9070C822-01BA-4E89-9A64-417BA9E26213}">
      <dgm:prSet/>
      <dgm:spPr/>
      <dgm:t>
        <a:bodyPr/>
        <a:lstStyle/>
        <a:p>
          <a:endParaRPr lang="sv-SE"/>
        </a:p>
      </dgm:t>
    </dgm:pt>
    <dgm:pt modelId="{679E3007-2D77-4CBB-837E-06659D72B7AB}" type="sibTrans" cxnId="{9070C822-01BA-4E89-9A64-417BA9E26213}">
      <dgm:prSet/>
      <dgm:spPr/>
      <dgm:t>
        <a:bodyPr/>
        <a:lstStyle/>
        <a:p>
          <a:endParaRPr lang="sv-SE"/>
        </a:p>
      </dgm:t>
    </dgm:pt>
    <dgm:pt modelId="{C868F33B-6C70-4003-8291-64359795EF9D}">
      <dgm:prSet phldrT="[Text]"/>
      <dgm:spPr/>
      <dgm:t>
        <a:bodyPr/>
        <a:lstStyle/>
        <a:p>
          <a:r>
            <a:rPr lang="sv-SE" dirty="0">
              <a:latin typeface="Arial" panose="020B0604020202020204" pitchFamily="34" charset="0"/>
              <a:cs typeface="Arial" panose="020B0604020202020204" pitchFamily="34" charset="0"/>
            </a:rPr>
            <a:t>Palliativ vård ska erbjudas oavsett diagnos, personer med diagnoser som hjärtsvikt, KOL och demens har ofta sämre tillgång till palliativ vård.</a:t>
          </a:r>
        </a:p>
      </dgm:t>
    </dgm:pt>
    <dgm:pt modelId="{EB0F363E-3CC4-4F08-BB4C-124F80F33F8A}" type="parTrans" cxnId="{408DC02E-524A-4CBC-80D6-124CDFC73995}">
      <dgm:prSet/>
      <dgm:spPr/>
      <dgm:t>
        <a:bodyPr/>
        <a:lstStyle/>
        <a:p>
          <a:endParaRPr lang="sv-SE"/>
        </a:p>
      </dgm:t>
    </dgm:pt>
    <dgm:pt modelId="{F5C4735C-F9C3-4A36-859A-150007902A4E}" type="sibTrans" cxnId="{408DC02E-524A-4CBC-80D6-124CDFC73995}">
      <dgm:prSet/>
      <dgm:spPr/>
      <dgm:t>
        <a:bodyPr/>
        <a:lstStyle/>
        <a:p>
          <a:endParaRPr lang="sv-SE"/>
        </a:p>
      </dgm:t>
    </dgm:pt>
    <dgm:pt modelId="{5E08C912-C932-43A1-A390-540D77CEBB95}">
      <dgm:prSet phldrT="[Text]" custT="1"/>
      <dgm:spPr/>
      <dgm:t>
        <a:bodyPr/>
        <a:lstStyle/>
        <a:p>
          <a:pPr marL="171450" lvl="1" indent="-171450" algn="l" defTabSz="844550">
            <a:lnSpc>
              <a:spcPct val="90000"/>
            </a:lnSpc>
            <a:spcBef>
              <a:spcPct val="0"/>
            </a:spcBef>
            <a:spcAft>
              <a:spcPct val="20000"/>
            </a:spcAft>
            <a:buChar char="•"/>
          </a:pPr>
          <a:r>
            <a:rPr lang="sv-SE" sz="1900" kern="1200" dirty="0">
              <a:solidFill>
                <a:prstClr val="black">
                  <a:hueOff val="0"/>
                  <a:satOff val="0"/>
                  <a:lumOff val="0"/>
                  <a:alphaOff val="0"/>
                </a:prstClr>
              </a:solidFill>
              <a:latin typeface="Arial" panose="020B0604020202020204" pitchFamily="34" charset="0"/>
              <a:ea typeface="+mn-ea"/>
              <a:cs typeface="Arial" panose="020B0604020202020204" pitchFamily="34" charset="0"/>
            </a:rPr>
            <a:t>Detta, tillsammans med att det inom palliativ vård ofta uppstår komplexa situationer - ställer krav på samverkan och kommunikation.</a:t>
          </a:r>
        </a:p>
      </dgm:t>
    </dgm:pt>
    <dgm:pt modelId="{76702773-1539-4402-BC3E-7012766A73A0}" type="parTrans" cxnId="{6AD80C29-D2A7-40DF-8361-D27199E3829A}">
      <dgm:prSet/>
      <dgm:spPr/>
      <dgm:t>
        <a:bodyPr/>
        <a:lstStyle/>
        <a:p>
          <a:endParaRPr lang="sv-SE"/>
        </a:p>
      </dgm:t>
    </dgm:pt>
    <dgm:pt modelId="{A9F57E62-6952-4F5E-BD25-DC4C9CDF9AFC}" type="sibTrans" cxnId="{6AD80C29-D2A7-40DF-8361-D27199E3829A}">
      <dgm:prSet/>
      <dgm:spPr/>
      <dgm:t>
        <a:bodyPr/>
        <a:lstStyle/>
        <a:p>
          <a:endParaRPr lang="sv-SE"/>
        </a:p>
      </dgm:t>
    </dgm:pt>
    <dgm:pt modelId="{3F6489BD-C4C8-4D0D-9FE5-CBE79DCD7100}">
      <dgm:prSet phldrT="[Text]"/>
      <dgm:spPr/>
      <dgm:t>
        <a:bodyPr/>
        <a:lstStyle/>
        <a:p>
          <a:pPr marL="171450" lvl="1" indent="0" algn="l" defTabSz="844550">
            <a:lnSpc>
              <a:spcPct val="90000"/>
            </a:lnSpc>
            <a:spcBef>
              <a:spcPct val="0"/>
            </a:spcBef>
            <a:spcAft>
              <a:spcPct val="20000"/>
            </a:spcAft>
          </a:pPr>
          <a:endParaRPr lang="sv-SE" sz="1900" kern="1200" dirty="0"/>
        </a:p>
      </dgm:t>
    </dgm:pt>
    <dgm:pt modelId="{13B3CA50-26AC-4430-9B21-D7C6C8FC57D5}" type="parTrans" cxnId="{5291264B-C989-49A7-84C9-50E044C0BF8A}">
      <dgm:prSet/>
      <dgm:spPr/>
      <dgm:t>
        <a:bodyPr/>
        <a:lstStyle/>
        <a:p>
          <a:endParaRPr lang="sv-SE"/>
        </a:p>
      </dgm:t>
    </dgm:pt>
    <dgm:pt modelId="{4D688E5B-ED40-47A7-B91F-188A1D161261}" type="sibTrans" cxnId="{5291264B-C989-49A7-84C9-50E044C0BF8A}">
      <dgm:prSet/>
      <dgm:spPr/>
      <dgm:t>
        <a:bodyPr/>
        <a:lstStyle/>
        <a:p>
          <a:endParaRPr lang="sv-SE"/>
        </a:p>
      </dgm:t>
    </dgm:pt>
    <dgm:pt modelId="{4264F38D-A710-4149-8E56-173D4E35CA7D}">
      <dgm:prSet phldrT="[Text]"/>
      <dgm:spPr/>
      <dgm:t>
        <a:bodyPr/>
        <a:lstStyle/>
        <a:p>
          <a:endParaRPr lang="sv-SE" dirty="0"/>
        </a:p>
      </dgm:t>
    </dgm:pt>
    <dgm:pt modelId="{6F13E2CE-B409-45F0-AE02-A675EE148F41}" type="parTrans" cxnId="{F28C1269-8BDA-42A3-874F-84916F660893}">
      <dgm:prSet/>
      <dgm:spPr/>
      <dgm:t>
        <a:bodyPr/>
        <a:lstStyle/>
        <a:p>
          <a:endParaRPr lang="sv-SE"/>
        </a:p>
      </dgm:t>
    </dgm:pt>
    <dgm:pt modelId="{5B77D849-4697-47A8-A677-E6A8FCF539E3}" type="sibTrans" cxnId="{F28C1269-8BDA-42A3-874F-84916F660893}">
      <dgm:prSet/>
      <dgm:spPr/>
      <dgm:t>
        <a:bodyPr/>
        <a:lstStyle/>
        <a:p>
          <a:endParaRPr lang="sv-SE"/>
        </a:p>
      </dgm:t>
    </dgm:pt>
    <dgm:pt modelId="{4FC659A7-72C6-436B-8D27-A916A616AA55}">
      <dgm:prSet phldrT="[Text]"/>
      <dgm:spPr/>
      <dgm:t>
        <a:bodyPr/>
        <a:lstStyle/>
        <a:p>
          <a:endParaRPr lang="sv-SE" dirty="0"/>
        </a:p>
      </dgm:t>
    </dgm:pt>
    <dgm:pt modelId="{31FE849B-E3AF-403E-B394-95CECA60A715}" type="parTrans" cxnId="{83B8BA25-03BE-4BB4-9696-EAFCAA35F29D}">
      <dgm:prSet/>
      <dgm:spPr/>
      <dgm:t>
        <a:bodyPr/>
        <a:lstStyle/>
        <a:p>
          <a:endParaRPr lang="sv-SE"/>
        </a:p>
      </dgm:t>
    </dgm:pt>
    <dgm:pt modelId="{E6FA1CE3-2154-45DD-945A-A70BA916A3B6}" type="sibTrans" cxnId="{83B8BA25-03BE-4BB4-9696-EAFCAA35F29D}">
      <dgm:prSet/>
      <dgm:spPr/>
      <dgm:t>
        <a:bodyPr/>
        <a:lstStyle/>
        <a:p>
          <a:endParaRPr lang="sv-SE"/>
        </a:p>
      </dgm:t>
    </dgm:pt>
    <dgm:pt modelId="{C0081F99-8057-45C6-83AC-6D0700D86F1E}" type="pres">
      <dgm:prSet presAssocID="{0BAED3F8-0832-457B-8D45-D1DA69FC87B0}" presName="linear" presStyleCnt="0">
        <dgm:presLayoutVars>
          <dgm:animLvl val="lvl"/>
          <dgm:resizeHandles val="exact"/>
        </dgm:presLayoutVars>
      </dgm:prSet>
      <dgm:spPr/>
    </dgm:pt>
    <dgm:pt modelId="{818E1D52-A6DE-496E-A727-879DBC6B689B}" type="pres">
      <dgm:prSet presAssocID="{26CBD57D-E465-4A7E-B4D4-2E6B1E6F68EF}" presName="parentText" presStyleLbl="node1" presStyleIdx="0" presStyleCnt="3">
        <dgm:presLayoutVars>
          <dgm:chMax val="0"/>
          <dgm:bulletEnabled val="1"/>
        </dgm:presLayoutVars>
      </dgm:prSet>
      <dgm:spPr/>
    </dgm:pt>
    <dgm:pt modelId="{858DA9CC-006E-4E2F-A807-5F7523B98033}" type="pres">
      <dgm:prSet presAssocID="{26CBD57D-E465-4A7E-B4D4-2E6B1E6F68EF}" presName="childText" presStyleLbl="revTx" presStyleIdx="0" presStyleCnt="3">
        <dgm:presLayoutVars>
          <dgm:bulletEnabled val="1"/>
        </dgm:presLayoutVars>
      </dgm:prSet>
      <dgm:spPr/>
    </dgm:pt>
    <dgm:pt modelId="{DED38160-67BE-45A6-AC2C-159823663FE8}" type="pres">
      <dgm:prSet presAssocID="{E1CACD6A-851B-4B87-95CB-8CB4BBF3DA30}" presName="parentText" presStyleLbl="node1" presStyleIdx="1" presStyleCnt="3">
        <dgm:presLayoutVars>
          <dgm:chMax val="0"/>
          <dgm:bulletEnabled val="1"/>
        </dgm:presLayoutVars>
      </dgm:prSet>
      <dgm:spPr/>
    </dgm:pt>
    <dgm:pt modelId="{DBE70D3F-6C2C-42E7-92B5-54C91611D17E}" type="pres">
      <dgm:prSet presAssocID="{E1CACD6A-851B-4B87-95CB-8CB4BBF3DA30}" presName="childText" presStyleLbl="revTx" presStyleIdx="1" presStyleCnt="3">
        <dgm:presLayoutVars>
          <dgm:bulletEnabled val="1"/>
        </dgm:presLayoutVars>
      </dgm:prSet>
      <dgm:spPr/>
    </dgm:pt>
    <dgm:pt modelId="{B15518CA-1BD3-43B4-AB08-8B271F1BE0CE}" type="pres">
      <dgm:prSet presAssocID="{7F2AE159-9CDE-4186-870F-ED86E63F694A}" presName="parentText" presStyleLbl="node1" presStyleIdx="2" presStyleCnt="3">
        <dgm:presLayoutVars>
          <dgm:chMax val="0"/>
          <dgm:bulletEnabled val="1"/>
        </dgm:presLayoutVars>
      </dgm:prSet>
      <dgm:spPr/>
    </dgm:pt>
    <dgm:pt modelId="{DF7301E5-D79D-44B8-8063-31EA6AF35EE0}" type="pres">
      <dgm:prSet presAssocID="{7F2AE159-9CDE-4186-870F-ED86E63F694A}" presName="childText" presStyleLbl="revTx" presStyleIdx="2" presStyleCnt="3">
        <dgm:presLayoutVars>
          <dgm:bulletEnabled val="1"/>
        </dgm:presLayoutVars>
      </dgm:prSet>
      <dgm:spPr/>
    </dgm:pt>
  </dgm:ptLst>
  <dgm:cxnLst>
    <dgm:cxn modelId="{4A591D09-1607-4498-ADAB-0F538BEDF340}" type="presOf" srcId="{5E08C912-C932-43A1-A390-540D77CEBB95}" destId="{858DA9CC-006E-4E2F-A807-5F7523B98033}" srcOrd="0" destOrd="1" presId="urn:microsoft.com/office/officeart/2005/8/layout/vList2"/>
    <dgm:cxn modelId="{693D6316-1AC8-42D0-815C-EE423ED0ACE0}" type="presOf" srcId="{C868F33B-6C70-4003-8291-64359795EF9D}" destId="{DF7301E5-D79D-44B8-8063-31EA6AF35EE0}" srcOrd="0" destOrd="0" presId="urn:microsoft.com/office/officeart/2005/8/layout/vList2"/>
    <dgm:cxn modelId="{9070C822-01BA-4E89-9A64-417BA9E26213}" srcId="{0BAED3F8-0832-457B-8D45-D1DA69FC87B0}" destId="{7F2AE159-9CDE-4186-870F-ED86E63F694A}" srcOrd="2" destOrd="0" parTransId="{D62ADB1D-4E53-45EE-BEB3-400619E64BBA}" sibTransId="{679E3007-2D77-4CBB-837E-06659D72B7AB}"/>
    <dgm:cxn modelId="{83B8BA25-03BE-4BB4-9696-EAFCAA35F29D}" srcId="{7F2AE159-9CDE-4186-870F-ED86E63F694A}" destId="{4FC659A7-72C6-436B-8D27-A916A616AA55}" srcOrd="1" destOrd="0" parTransId="{31FE849B-E3AF-403E-B394-95CECA60A715}" sibTransId="{E6FA1CE3-2154-45DD-945A-A70BA916A3B6}"/>
    <dgm:cxn modelId="{6AD80C29-D2A7-40DF-8361-D27199E3829A}" srcId="{26CBD57D-E465-4A7E-B4D4-2E6B1E6F68EF}" destId="{5E08C912-C932-43A1-A390-540D77CEBB95}" srcOrd="1" destOrd="0" parTransId="{76702773-1539-4402-BC3E-7012766A73A0}" sibTransId="{A9F57E62-6952-4F5E-BD25-DC4C9CDF9AFC}"/>
    <dgm:cxn modelId="{2B9A662A-1371-4502-A984-346CBC1AF2F5}" type="presOf" srcId="{3F6489BD-C4C8-4D0D-9FE5-CBE79DCD7100}" destId="{858DA9CC-006E-4E2F-A807-5F7523B98033}" srcOrd="0" destOrd="2" presId="urn:microsoft.com/office/officeart/2005/8/layout/vList2"/>
    <dgm:cxn modelId="{402EEC2C-4EE9-45FA-B8C3-B9B86B596CB0}" srcId="{E1CACD6A-851B-4B87-95CB-8CB4BBF3DA30}" destId="{45740CAD-5DE2-4845-84B5-CE7FDF7815C3}" srcOrd="2" destOrd="0" parTransId="{31D25447-AB7A-400A-AE87-1A8112BF594F}" sibTransId="{0795786C-8F03-4F5E-8C9C-579FA7658B67}"/>
    <dgm:cxn modelId="{408DC02E-524A-4CBC-80D6-124CDFC73995}" srcId="{7F2AE159-9CDE-4186-870F-ED86E63F694A}" destId="{C868F33B-6C70-4003-8291-64359795EF9D}" srcOrd="0" destOrd="0" parTransId="{EB0F363E-3CC4-4F08-BB4C-124F80F33F8A}" sibTransId="{F5C4735C-F9C3-4A36-859A-150007902A4E}"/>
    <dgm:cxn modelId="{905E5C5D-559F-4EBF-80F6-AF17C58044A0}" type="presOf" srcId="{0BAED3F8-0832-457B-8D45-D1DA69FC87B0}" destId="{C0081F99-8057-45C6-83AC-6D0700D86F1E}" srcOrd="0" destOrd="0" presId="urn:microsoft.com/office/officeart/2005/8/layout/vList2"/>
    <dgm:cxn modelId="{3A8D0D41-B70E-483A-AED9-42DD238CD249}" srcId="{E1CACD6A-851B-4B87-95CB-8CB4BBF3DA30}" destId="{DF1B8F75-7325-40D4-BF11-5F096548F623}" srcOrd="1" destOrd="0" parTransId="{B0A5BFDF-5F35-41F2-A553-4FD62A446B9F}" sibTransId="{B2686BC0-A3D1-4987-B7EA-13C4ED480912}"/>
    <dgm:cxn modelId="{5AC21963-981B-4A95-BAA3-3003A82EF056}" type="presOf" srcId="{7F2AE159-9CDE-4186-870F-ED86E63F694A}" destId="{B15518CA-1BD3-43B4-AB08-8B271F1BE0CE}" srcOrd="0" destOrd="0" presId="urn:microsoft.com/office/officeart/2005/8/layout/vList2"/>
    <dgm:cxn modelId="{0FC9DC45-5EBF-4D51-955E-CE829D7DACD2}" type="presOf" srcId="{45740CAD-5DE2-4845-84B5-CE7FDF7815C3}" destId="{DBE70D3F-6C2C-42E7-92B5-54C91611D17E}" srcOrd="0" destOrd="2" presId="urn:microsoft.com/office/officeart/2005/8/layout/vList2"/>
    <dgm:cxn modelId="{F28C1269-8BDA-42A3-874F-84916F660893}" srcId="{E1CACD6A-851B-4B87-95CB-8CB4BBF3DA30}" destId="{4264F38D-A710-4149-8E56-173D4E35CA7D}" srcOrd="3" destOrd="0" parTransId="{6F13E2CE-B409-45F0-AE02-A675EE148F41}" sibTransId="{5B77D849-4697-47A8-A677-E6A8FCF539E3}"/>
    <dgm:cxn modelId="{5291264B-C989-49A7-84C9-50E044C0BF8A}" srcId="{26CBD57D-E465-4A7E-B4D4-2E6B1E6F68EF}" destId="{3F6489BD-C4C8-4D0D-9FE5-CBE79DCD7100}" srcOrd="2" destOrd="0" parTransId="{13B3CA50-26AC-4430-9B21-D7C6C8FC57D5}" sibTransId="{4D688E5B-ED40-47A7-B91F-188A1D161261}"/>
    <dgm:cxn modelId="{76591250-15B7-4AF0-8F08-2F6D6B54EA4C}" srcId="{0BAED3F8-0832-457B-8D45-D1DA69FC87B0}" destId="{E1CACD6A-851B-4B87-95CB-8CB4BBF3DA30}" srcOrd="1" destOrd="0" parTransId="{DE3419F7-22E7-4938-A716-8C62CE42C6E8}" sibTransId="{724D199A-6B5E-4D58-B087-A505C8FE5AF9}"/>
    <dgm:cxn modelId="{BF88AE74-24A8-403E-8581-021489FAB378}" type="presOf" srcId="{098D7E5C-CFF1-4D60-8D3D-BF938A2F14AF}" destId="{858DA9CC-006E-4E2F-A807-5F7523B98033}" srcOrd="0" destOrd="0" presId="urn:microsoft.com/office/officeart/2005/8/layout/vList2"/>
    <dgm:cxn modelId="{5C268093-D0F0-41C2-9DC3-AAC32C82BD5D}" type="presOf" srcId="{4264F38D-A710-4149-8E56-173D4E35CA7D}" destId="{DBE70D3F-6C2C-42E7-92B5-54C91611D17E}" srcOrd="0" destOrd="3" presId="urn:microsoft.com/office/officeart/2005/8/layout/vList2"/>
    <dgm:cxn modelId="{3270229D-55F6-44E5-965A-F0557F4BACA3}" type="presOf" srcId="{E79E7D86-0CCF-4D28-9C5D-AD81E532378B}" destId="{DBE70D3F-6C2C-42E7-92B5-54C91611D17E}" srcOrd="0" destOrd="0" presId="urn:microsoft.com/office/officeart/2005/8/layout/vList2"/>
    <dgm:cxn modelId="{CCC1DCC0-0168-42FD-9407-8C6828EDE047}" type="presOf" srcId="{4FC659A7-72C6-436B-8D27-A916A616AA55}" destId="{DF7301E5-D79D-44B8-8063-31EA6AF35EE0}" srcOrd="0" destOrd="1" presId="urn:microsoft.com/office/officeart/2005/8/layout/vList2"/>
    <dgm:cxn modelId="{7F0EABC9-003B-40F2-9399-475A03A7C097}" srcId="{E1CACD6A-851B-4B87-95CB-8CB4BBF3DA30}" destId="{E79E7D86-0CCF-4D28-9C5D-AD81E532378B}" srcOrd="0" destOrd="0" parTransId="{468B8F67-3565-45A0-A5F5-0F4E8715C6BE}" sibTransId="{849EB841-3945-4305-B874-9C891C0B24EC}"/>
    <dgm:cxn modelId="{23D692D6-C52F-4B5F-BC94-E0AFFF063978}" type="presOf" srcId="{E1CACD6A-851B-4B87-95CB-8CB4BBF3DA30}" destId="{DED38160-67BE-45A6-AC2C-159823663FE8}" srcOrd="0" destOrd="0" presId="urn:microsoft.com/office/officeart/2005/8/layout/vList2"/>
    <dgm:cxn modelId="{1B836FDB-5645-40D2-A2AD-86D32AA39436}" srcId="{0BAED3F8-0832-457B-8D45-D1DA69FC87B0}" destId="{26CBD57D-E465-4A7E-B4D4-2E6B1E6F68EF}" srcOrd="0" destOrd="0" parTransId="{4D83A498-D637-49CB-B557-A59DE0A5C96C}" sibTransId="{D06F9418-16BA-4A62-AA29-31C5EFB5F90B}"/>
    <dgm:cxn modelId="{59DC58DF-49C0-43B8-9A13-46C8FBE2D3D0}" srcId="{26CBD57D-E465-4A7E-B4D4-2E6B1E6F68EF}" destId="{098D7E5C-CFF1-4D60-8D3D-BF938A2F14AF}" srcOrd="0" destOrd="0" parTransId="{77C79682-A7EA-4666-870E-5F016EE8A4B0}" sibTransId="{22DF5D28-A3C4-4F04-A6A4-DC8031118799}"/>
    <dgm:cxn modelId="{1213EDF2-69FF-41E0-A0D0-9ADAA9DC9027}" type="presOf" srcId="{DF1B8F75-7325-40D4-BF11-5F096548F623}" destId="{DBE70D3F-6C2C-42E7-92B5-54C91611D17E}" srcOrd="0" destOrd="1" presId="urn:microsoft.com/office/officeart/2005/8/layout/vList2"/>
    <dgm:cxn modelId="{ADE9A7FA-7138-44A3-9B63-13454AF6F59F}" type="presOf" srcId="{26CBD57D-E465-4A7E-B4D4-2E6B1E6F68EF}" destId="{818E1D52-A6DE-496E-A727-879DBC6B689B}" srcOrd="0" destOrd="0" presId="urn:microsoft.com/office/officeart/2005/8/layout/vList2"/>
    <dgm:cxn modelId="{69CA0243-A1DB-4FCC-988F-F4FE4B043C43}" type="presParOf" srcId="{C0081F99-8057-45C6-83AC-6D0700D86F1E}" destId="{818E1D52-A6DE-496E-A727-879DBC6B689B}" srcOrd="0" destOrd="0" presId="urn:microsoft.com/office/officeart/2005/8/layout/vList2"/>
    <dgm:cxn modelId="{F2EA61E0-CC4B-4752-9B9D-72F559E7ACBA}" type="presParOf" srcId="{C0081F99-8057-45C6-83AC-6D0700D86F1E}" destId="{858DA9CC-006E-4E2F-A807-5F7523B98033}" srcOrd="1" destOrd="0" presId="urn:microsoft.com/office/officeart/2005/8/layout/vList2"/>
    <dgm:cxn modelId="{BB4FFFB4-C698-4F95-A7DE-C5A299379D13}" type="presParOf" srcId="{C0081F99-8057-45C6-83AC-6D0700D86F1E}" destId="{DED38160-67BE-45A6-AC2C-159823663FE8}" srcOrd="2" destOrd="0" presId="urn:microsoft.com/office/officeart/2005/8/layout/vList2"/>
    <dgm:cxn modelId="{44586DC7-120C-452E-A6F0-B5D5309EAD8B}" type="presParOf" srcId="{C0081F99-8057-45C6-83AC-6D0700D86F1E}" destId="{DBE70D3F-6C2C-42E7-92B5-54C91611D17E}" srcOrd="3" destOrd="0" presId="urn:microsoft.com/office/officeart/2005/8/layout/vList2"/>
    <dgm:cxn modelId="{A7996E7D-9433-4563-AF78-49EA01B23B6C}" type="presParOf" srcId="{C0081F99-8057-45C6-83AC-6D0700D86F1E}" destId="{B15518CA-1BD3-43B4-AB08-8B271F1BE0CE}" srcOrd="4" destOrd="0" presId="urn:microsoft.com/office/officeart/2005/8/layout/vList2"/>
    <dgm:cxn modelId="{2758F971-69DB-4DD5-98AE-D680F5648190}" type="presParOf" srcId="{C0081F99-8057-45C6-83AC-6D0700D86F1E}" destId="{DF7301E5-D79D-44B8-8063-31EA6AF35EE0}"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02813C7-1E1C-453C-BA3F-1C42510B370B}" type="doc">
      <dgm:prSet loTypeId="urn:microsoft.com/office/officeart/2005/8/layout/venn1" loCatId="relationship" qsTypeId="urn:microsoft.com/office/officeart/2005/8/quickstyle/simple1" qsCatId="simple" csTypeId="urn:microsoft.com/office/officeart/2005/8/colors/accent1_2" csCatId="accent1" phldr="1"/>
      <dgm:spPr/>
    </dgm:pt>
    <dgm:pt modelId="{90CCA80C-4D49-4D07-8B63-368B5A4CD708}">
      <dgm:prSet phldrT="[Text]"/>
      <dgm:spPr>
        <a:solidFill>
          <a:schemeClr val="accent3">
            <a:alpha val="50000"/>
          </a:schemeClr>
        </a:solidFill>
      </dgm:spPr>
      <dgm:t>
        <a:bodyPr/>
        <a:lstStyle/>
        <a:p>
          <a:r>
            <a:rPr lang="sv-SE" b="1" dirty="0">
              <a:latin typeface="Arial" panose="020B0604020202020204" pitchFamily="34" charset="0"/>
              <a:cs typeface="Arial" panose="020B0604020202020204" pitchFamily="34" charset="0"/>
            </a:rPr>
            <a:t>Hälso- och sjukvård</a:t>
          </a:r>
        </a:p>
      </dgm:t>
    </dgm:pt>
    <dgm:pt modelId="{50AC5102-7D4C-4180-AEFC-882FE4046009}" type="parTrans" cxnId="{C6021206-B211-4BC5-9A38-6DFC82593ED2}">
      <dgm:prSet/>
      <dgm:spPr/>
      <dgm:t>
        <a:bodyPr/>
        <a:lstStyle/>
        <a:p>
          <a:endParaRPr lang="sv-SE"/>
        </a:p>
      </dgm:t>
    </dgm:pt>
    <dgm:pt modelId="{71EB2565-837E-498D-9384-630CFF40126D}" type="sibTrans" cxnId="{C6021206-B211-4BC5-9A38-6DFC82593ED2}">
      <dgm:prSet/>
      <dgm:spPr/>
      <dgm:t>
        <a:bodyPr/>
        <a:lstStyle/>
        <a:p>
          <a:endParaRPr lang="sv-SE"/>
        </a:p>
      </dgm:t>
    </dgm:pt>
    <dgm:pt modelId="{B2A6DDF9-661F-41CA-B212-AA1D2BB2FDFC}">
      <dgm:prSet phldrT="[Text]"/>
      <dgm:spPr>
        <a:solidFill>
          <a:schemeClr val="accent5">
            <a:alpha val="50000"/>
          </a:schemeClr>
        </a:solidFill>
      </dgm:spPr>
      <dgm:t>
        <a:bodyPr/>
        <a:lstStyle/>
        <a:p>
          <a:r>
            <a:rPr lang="sv-SE" b="1" dirty="0">
              <a:latin typeface="Arial" panose="020B0604020202020204" pitchFamily="34" charset="0"/>
              <a:cs typeface="Arial" panose="020B0604020202020204" pitchFamily="34" charset="0"/>
            </a:rPr>
            <a:t>Omsorg</a:t>
          </a:r>
        </a:p>
      </dgm:t>
    </dgm:pt>
    <dgm:pt modelId="{85B81F59-9902-465A-9C9C-5B1EE45901EA}" type="parTrans" cxnId="{1516263D-FA62-412A-AADC-33174406680A}">
      <dgm:prSet/>
      <dgm:spPr/>
      <dgm:t>
        <a:bodyPr/>
        <a:lstStyle/>
        <a:p>
          <a:endParaRPr lang="sv-SE"/>
        </a:p>
      </dgm:t>
    </dgm:pt>
    <dgm:pt modelId="{CF7DADB9-6839-4ABD-B42D-D1C366BEE40B}" type="sibTrans" cxnId="{1516263D-FA62-412A-AADC-33174406680A}">
      <dgm:prSet/>
      <dgm:spPr/>
      <dgm:t>
        <a:bodyPr/>
        <a:lstStyle/>
        <a:p>
          <a:endParaRPr lang="sv-SE"/>
        </a:p>
      </dgm:t>
    </dgm:pt>
    <dgm:pt modelId="{1DFF610C-94E4-4C3A-8C3A-ABB5BD1394B7}">
      <dgm:prSet phldrT="[Text]"/>
      <dgm:spPr>
        <a:solidFill>
          <a:schemeClr val="accent1">
            <a:alpha val="50000"/>
          </a:schemeClr>
        </a:solidFill>
      </dgm:spPr>
      <dgm:t>
        <a:bodyPr/>
        <a:lstStyle/>
        <a:p>
          <a:r>
            <a:rPr lang="sv-SE" b="1" dirty="0">
              <a:latin typeface="Arial" panose="020B0604020202020204" pitchFamily="34" charset="0"/>
              <a:cs typeface="Arial" panose="020B0604020202020204" pitchFamily="34" charset="0"/>
            </a:rPr>
            <a:t>Patient och närstående</a:t>
          </a:r>
        </a:p>
      </dgm:t>
    </dgm:pt>
    <dgm:pt modelId="{2D1364E1-8C00-4A75-9AB7-8FB0C95E800E}" type="parTrans" cxnId="{72A1BA91-3BAF-456F-9A5C-8CB15FBBE285}">
      <dgm:prSet/>
      <dgm:spPr/>
      <dgm:t>
        <a:bodyPr/>
        <a:lstStyle/>
        <a:p>
          <a:endParaRPr lang="sv-SE"/>
        </a:p>
      </dgm:t>
    </dgm:pt>
    <dgm:pt modelId="{5B6C34B2-BC69-4344-94E5-DE7A8A785759}" type="sibTrans" cxnId="{72A1BA91-3BAF-456F-9A5C-8CB15FBBE285}">
      <dgm:prSet/>
      <dgm:spPr/>
      <dgm:t>
        <a:bodyPr/>
        <a:lstStyle/>
        <a:p>
          <a:endParaRPr lang="sv-SE"/>
        </a:p>
      </dgm:t>
    </dgm:pt>
    <dgm:pt modelId="{97B1E110-712B-4B4F-9506-70265F5B12B9}" type="pres">
      <dgm:prSet presAssocID="{C02813C7-1E1C-453C-BA3F-1C42510B370B}" presName="compositeShape" presStyleCnt="0">
        <dgm:presLayoutVars>
          <dgm:chMax val="7"/>
          <dgm:dir/>
          <dgm:resizeHandles val="exact"/>
        </dgm:presLayoutVars>
      </dgm:prSet>
      <dgm:spPr/>
    </dgm:pt>
    <dgm:pt modelId="{CA0B2502-A86D-4466-ABEE-6D61E2A8EE42}" type="pres">
      <dgm:prSet presAssocID="{90CCA80C-4D49-4D07-8B63-368B5A4CD708}" presName="circ1" presStyleLbl="vennNode1" presStyleIdx="0" presStyleCnt="3"/>
      <dgm:spPr/>
    </dgm:pt>
    <dgm:pt modelId="{00CFF990-B862-473F-83AC-A1D8123789CA}" type="pres">
      <dgm:prSet presAssocID="{90CCA80C-4D49-4D07-8B63-368B5A4CD708}" presName="circ1Tx" presStyleLbl="revTx" presStyleIdx="0" presStyleCnt="0">
        <dgm:presLayoutVars>
          <dgm:chMax val="0"/>
          <dgm:chPref val="0"/>
          <dgm:bulletEnabled val="1"/>
        </dgm:presLayoutVars>
      </dgm:prSet>
      <dgm:spPr/>
    </dgm:pt>
    <dgm:pt modelId="{DCE009CE-18EC-4BA6-BE73-34CA991C5F1D}" type="pres">
      <dgm:prSet presAssocID="{B2A6DDF9-661F-41CA-B212-AA1D2BB2FDFC}" presName="circ2" presStyleLbl="vennNode1" presStyleIdx="1" presStyleCnt="3"/>
      <dgm:spPr/>
    </dgm:pt>
    <dgm:pt modelId="{053833F3-4D21-481D-BC56-2106EDC96C71}" type="pres">
      <dgm:prSet presAssocID="{B2A6DDF9-661F-41CA-B212-AA1D2BB2FDFC}" presName="circ2Tx" presStyleLbl="revTx" presStyleIdx="0" presStyleCnt="0">
        <dgm:presLayoutVars>
          <dgm:chMax val="0"/>
          <dgm:chPref val="0"/>
          <dgm:bulletEnabled val="1"/>
        </dgm:presLayoutVars>
      </dgm:prSet>
      <dgm:spPr/>
    </dgm:pt>
    <dgm:pt modelId="{129A469E-78D6-4EF1-820C-091118D14B44}" type="pres">
      <dgm:prSet presAssocID="{1DFF610C-94E4-4C3A-8C3A-ABB5BD1394B7}" presName="circ3" presStyleLbl="vennNode1" presStyleIdx="2" presStyleCnt="3"/>
      <dgm:spPr/>
    </dgm:pt>
    <dgm:pt modelId="{F1EF93A6-D1B1-49CD-8A95-72469A370304}" type="pres">
      <dgm:prSet presAssocID="{1DFF610C-94E4-4C3A-8C3A-ABB5BD1394B7}" presName="circ3Tx" presStyleLbl="revTx" presStyleIdx="0" presStyleCnt="0">
        <dgm:presLayoutVars>
          <dgm:chMax val="0"/>
          <dgm:chPref val="0"/>
          <dgm:bulletEnabled val="1"/>
        </dgm:presLayoutVars>
      </dgm:prSet>
      <dgm:spPr/>
    </dgm:pt>
  </dgm:ptLst>
  <dgm:cxnLst>
    <dgm:cxn modelId="{C6021206-B211-4BC5-9A38-6DFC82593ED2}" srcId="{C02813C7-1E1C-453C-BA3F-1C42510B370B}" destId="{90CCA80C-4D49-4D07-8B63-368B5A4CD708}" srcOrd="0" destOrd="0" parTransId="{50AC5102-7D4C-4180-AEFC-882FE4046009}" sibTransId="{71EB2565-837E-498D-9384-630CFF40126D}"/>
    <dgm:cxn modelId="{D8762012-4F67-4472-83E3-3A940D0D88E5}" type="presOf" srcId="{B2A6DDF9-661F-41CA-B212-AA1D2BB2FDFC}" destId="{053833F3-4D21-481D-BC56-2106EDC96C71}" srcOrd="1" destOrd="0" presId="urn:microsoft.com/office/officeart/2005/8/layout/venn1"/>
    <dgm:cxn modelId="{1516263D-FA62-412A-AADC-33174406680A}" srcId="{C02813C7-1E1C-453C-BA3F-1C42510B370B}" destId="{B2A6DDF9-661F-41CA-B212-AA1D2BB2FDFC}" srcOrd="1" destOrd="0" parTransId="{85B81F59-9902-465A-9C9C-5B1EE45901EA}" sibTransId="{CF7DADB9-6839-4ABD-B42D-D1C366BEE40B}"/>
    <dgm:cxn modelId="{B7ACC542-374E-440A-A53B-0352E0E1EE00}" type="presOf" srcId="{C02813C7-1E1C-453C-BA3F-1C42510B370B}" destId="{97B1E110-712B-4B4F-9506-70265F5B12B9}" srcOrd="0" destOrd="0" presId="urn:microsoft.com/office/officeart/2005/8/layout/venn1"/>
    <dgm:cxn modelId="{7E5FD962-6BDD-4892-8891-882FA7945959}" type="presOf" srcId="{1DFF610C-94E4-4C3A-8C3A-ABB5BD1394B7}" destId="{129A469E-78D6-4EF1-820C-091118D14B44}" srcOrd="0" destOrd="0" presId="urn:microsoft.com/office/officeart/2005/8/layout/venn1"/>
    <dgm:cxn modelId="{A79AE673-7D28-4CC8-B504-77D76AD6CD43}" type="presOf" srcId="{1DFF610C-94E4-4C3A-8C3A-ABB5BD1394B7}" destId="{F1EF93A6-D1B1-49CD-8A95-72469A370304}" srcOrd="1" destOrd="0" presId="urn:microsoft.com/office/officeart/2005/8/layout/venn1"/>
    <dgm:cxn modelId="{C65C7279-3B40-4204-97BB-1E183B8E810B}" type="presOf" srcId="{90CCA80C-4D49-4D07-8B63-368B5A4CD708}" destId="{00CFF990-B862-473F-83AC-A1D8123789CA}" srcOrd="1" destOrd="0" presId="urn:microsoft.com/office/officeart/2005/8/layout/venn1"/>
    <dgm:cxn modelId="{72A1BA91-3BAF-456F-9A5C-8CB15FBBE285}" srcId="{C02813C7-1E1C-453C-BA3F-1C42510B370B}" destId="{1DFF610C-94E4-4C3A-8C3A-ABB5BD1394B7}" srcOrd="2" destOrd="0" parTransId="{2D1364E1-8C00-4A75-9AB7-8FB0C95E800E}" sibTransId="{5B6C34B2-BC69-4344-94E5-DE7A8A785759}"/>
    <dgm:cxn modelId="{88989FA8-C286-4C40-812B-745939353ECA}" type="presOf" srcId="{B2A6DDF9-661F-41CA-B212-AA1D2BB2FDFC}" destId="{DCE009CE-18EC-4BA6-BE73-34CA991C5F1D}" srcOrd="0" destOrd="0" presId="urn:microsoft.com/office/officeart/2005/8/layout/venn1"/>
    <dgm:cxn modelId="{FAC032B1-34B6-4660-A7EA-E5D9EE066CE9}" type="presOf" srcId="{90CCA80C-4D49-4D07-8B63-368B5A4CD708}" destId="{CA0B2502-A86D-4466-ABEE-6D61E2A8EE42}" srcOrd="0" destOrd="0" presId="urn:microsoft.com/office/officeart/2005/8/layout/venn1"/>
    <dgm:cxn modelId="{018EA096-ED94-4AEE-8B79-2EFB6CFF5A53}" type="presParOf" srcId="{97B1E110-712B-4B4F-9506-70265F5B12B9}" destId="{CA0B2502-A86D-4466-ABEE-6D61E2A8EE42}" srcOrd="0" destOrd="0" presId="urn:microsoft.com/office/officeart/2005/8/layout/venn1"/>
    <dgm:cxn modelId="{A3BBC646-29DD-4280-9755-8EEFE35A6656}" type="presParOf" srcId="{97B1E110-712B-4B4F-9506-70265F5B12B9}" destId="{00CFF990-B862-473F-83AC-A1D8123789CA}" srcOrd="1" destOrd="0" presId="urn:microsoft.com/office/officeart/2005/8/layout/venn1"/>
    <dgm:cxn modelId="{411C4242-9B93-453D-BF22-D2B37F036658}" type="presParOf" srcId="{97B1E110-712B-4B4F-9506-70265F5B12B9}" destId="{DCE009CE-18EC-4BA6-BE73-34CA991C5F1D}" srcOrd="2" destOrd="0" presId="urn:microsoft.com/office/officeart/2005/8/layout/venn1"/>
    <dgm:cxn modelId="{DED0700F-6E42-4DFD-AF2B-283D4D6654C8}" type="presParOf" srcId="{97B1E110-712B-4B4F-9506-70265F5B12B9}" destId="{053833F3-4D21-481D-BC56-2106EDC96C71}" srcOrd="3" destOrd="0" presId="urn:microsoft.com/office/officeart/2005/8/layout/venn1"/>
    <dgm:cxn modelId="{9BEC5770-5735-4BBD-8167-A4A648621F65}" type="presParOf" srcId="{97B1E110-712B-4B4F-9506-70265F5B12B9}" destId="{129A469E-78D6-4EF1-820C-091118D14B44}" srcOrd="4" destOrd="0" presId="urn:microsoft.com/office/officeart/2005/8/layout/venn1"/>
    <dgm:cxn modelId="{E757B1FE-2049-4183-BCB5-5C856FD0D1D6}" type="presParOf" srcId="{97B1E110-712B-4B4F-9506-70265F5B12B9}" destId="{F1EF93A6-D1B1-49CD-8A95-72469A370304}"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C735D3-8E9E-432A-A78A-AB41C74F1973}">
      <dsp:nvSpPr>
        <dsp:cNvPr id="0" name=""/>
        <dsp:cNvSpPr/>
      </dsp:nvSpPr>
      <dsp:spPr>
        <a:xfrm rot="16200000">
          <a:off x="429753" y="-429753"/>
          <a:ext cx="1708433" cy="2567940"/>
        </a:xfrm>
        <a:prstGeom prst="round1Rect">
          <a:avLst/>
        </a:prstGeom>
        <a:solidFill>
          <a:schemeClr val="accent3"/>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sv-SE" sz="1800" kern="1200" dirty="0">
              <a:latin typeface="Arial" panose="020B0604020202020204" pitchFamily="34" charset="0"/>
              <a:cs typeface="Arial" panose="020B0604020202020204" pitchFamily="34" charset="0"/>
            </a:rPr>
            <a:t>Kommunikation </a:t>
          </a:r>
        </a:p>
        <a:p>
          <a:pPr marL="0" lvl="0" indent="0" algn="ctr" defTabSz="800100">
            <a:lnSpc>
              <a:spcPct val="90000"/>
            </a:lnSpc>
            <a:spcBef>
              <a:spcPct val="0"/>
            </a:spcBef>
            <a:spcAft>
              <a:spcPct val="35000"/>
            </a:spcAft>
            <a:buNone/>
          </a:pPr>
          <a:r>
            <a:rPr lang="sv-SE" sz="1800" kern="1200" dirty="0">
              <a:latin typeface="Arial" panose="020B0604020202020204" pitchFamily="34" charset="0"/>
              <a:cs typeface="Arial" panose="020B0604020202020204" pitchFamily="34" charset="0"/>
            </a:rPr>
            <a:t>och relation</a:t>
          </a:r>
        </a:p>
      </dsp:txBody>
      <dsp:txXfrm rot="5400000">
        <a:off x="-1" y="1"/>
        <a:ext cx="2567940" cy="1281324"/>
      </dsp:txXfrm>
    </dsp:sp>
    <dsp:sp modelId="{A974E50B-DBFC-47EB-B491-AE03664C887B}">
      <dsp:nvSpPr>
        <dsp:cNvPr id="0" name=""/>
        <dsp:cNvSpPr/>
      </dsp:nvSpPr>
      <dsp:spPr>
        <a:xfrm>
          <a:off x="2567940" y="0"/>
          <a:ext cx="2567940" cy="1708433"/>
        </a:xfrm>
        <a:prstGeom prst="round1Rect">
          <a:avLst/>
        </a:prstGeom>
        <a:solidFill>
          <a:schemeClr val="accent5"/>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sv-SE" sz="1800" kern="1200" dirty="0">
              <a:latin typeface="Arial" panose="020B0604020202020204" pitchFamily="34" charset="0"/>
              <a:cs typeface="Arial" panose="020B0604020202020204" pitchFamily="34" charset="0"/>
            </a:rPr>
            <a:t>Teamarbete</a:t>
          </a:r>
        </a:p>
      </dsp:txBody>
      <dsp:txXfrm>
        <a:off x="2567940" y="0"/>
        <a:ext cx="2567940" cy="1281324"/>
      </dsp:txXfrm>
    </dsp:sp>
    <dsp:sp modelId="{DCD419CF-D52F-46DC-8A22-50F33584E83B}">
      <dsp:nvSpPr>
        <dsp:cNvPr id="0" name=""/>
        <dsp:cNvSpPr/>
      </dsp:nvSpPr>
      <dsp:spPr>
        <a:xfrm rot="10800000">
          <a:off x="0" y="1708433"/>
          <a:ext cx="2567940" cy="1708433"/>
        </a:xfrm>
        <a:prstGeom prst="round1Rect">
          <a:avLst/>
        </a:prstGeom>
        <a:solidFill>
          <a:schemeClr val="accent5"/>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sv-SE" sz="1800" kern="1200" dirty="0">
              <a:latin typeface="Arial" panose="020B0604020202020204" pitchFamily="34" charset="0"/>
              <a:cs typeface="Arial" panose="020B0604020202020204" pitchFamily="34" charset="0"/>
            </a:rPr>
            <a:t>Symtomlindring</a:t>
          </a:r>
        </a:p>
      </dsp:txBody>
      <dsp:txXfrm rot="10800000">
        <a:off x="0" y="2135541"/>
        <a:ext cx="2567940" cy="1281324"/>
      </dsp:txXfrm>
    </dsp:sp>
    <dsp:sp modelId="{151DFBAD-941D-45FE-97DE-4B15955AFF7B}">
      <dsp:nvSpPr>
        <dsp:cNvPr id="0" name=""/>
        <dsp:cNvSpPr/>
      </dsp:nvSpPr>
      <dsp:spPr>
        <a:xfrm rot="5400000">
          <a:off x="2997693" y="1278679"/>
          <a:ext cx="1708433" cy="2567940"/>
        </a:xfrm>
        <a:prstGeom prst="round1Rect">
          <a:avLst/>
        </a:prstGeom>
        <a:solidFill>
          <a:schemeClr val="accent3"/>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sv-SE" sz="1800" kern="1200" dirty="0">
              <a:latin typeface="Arial" panose="020B0604020202020204" pitchFamily="34" charset="0"/>
              <a:cs typeface="Arial" panose="020B0604020202020204" pitchFamily="34" charset="0"/>
            </a:rPr>
            <a:t>Stöd till närstående</a:t>
          </a:r>
        </a:p>
      </dsp:txBody>
      <dsp:txXfrm rot="-5400000">
        <a:off x="2567939" y="2135541"/>
        <a:ext cx="2567940" cy="1281324"/>
      </dsp:txXfrm>
    </dsp:sp>
    <dsp:sp modelId="{ADC1A430-AB0D-4FAC-8F1A-87FCCEF6F4A2}">
      <dsp:nvSpPr>
        <dsp:cNvPr id="0" name=""/>
        <dsp:cNvSpPr/>
      </dsp:nvSpPr>
      <dsp:spPr>
        <a:xfrm>
          <a:off x="1797557" y="1281324"/>
          <a:ext cx="1540764" cy="854216"/>
        </a:xfrm>
        <a:prstGeom prst="roundRect">
          <a:avLst/>
        </a:prstGeom>
        <a:solidFill>
          <a:schemeClr val="accent1"/>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sv-SE" sz="1800" b="0" kern="1200" dirty="0">
              <a:solidFill>
                <a:schemeClr val="bg1"/>
              </a:solidFill>
              <a:latin typeface="Arial" panose="020B0604020202020204" pitchFamily="34" charset="0"/>
              <a:cs typeface="Arial" panose="020B0604020202020204" pitchFamily="34" charset="0"/>
            </a:rPr>
            <a:t>Fyra hörnstenar</a:t>
          </a:r>
        </a:p>
      </dsp:txBody>
      <dsp:txXfrm>
        <a:off x="1839256" y="1323023"/>
        <a:ext cx="1457366" cy="7708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8E1D52-A6DE-496E-A727-879DBC6B689B}">
      <dsp:nvSpPr>
        <dsp:cNvPr id="0" name=""/>
        <dsp:cNvSpPr/>
      </dsp:nvSpPr>
      <dsp:spPr>
        <a:xfrm>
          <a:off x="0" y="8234"/>
          <a:ext cx="11499272"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sv-SE" sz="2400" kern="1200" dirty="0"/>
            <a:t>Samverkan</a:t>
          </a:r>
        </a:p>
      </dsp:txBody>
      <dsp:txXfrm>
        <a:off x="28100" y="36334"/>
        <a:ext cx="11443072" cy="519439"/>
      </dsp:txXfrm>
    </dsp:sp>
    <dsp:sp modelId="{858DA9CC-006E-4E2F-A807-5F7523B98033}">
      <dsp:nvSpPr>
        <dsp:cNvPr id="0" name=""/>
        <dsp:cNvSpPr/>
      </dsp:nvSpPr>
      <dsp:spPr>
        <a:xfrm>
          <a:off x="0" y="583874"/>
          <a:ext cx="11499272" cy="1440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5102" tIns="24130" rIns="135128" bIns="24130" numCol="1" spcCol="1270" anchor="t" anchorCtr="0">
          <a:noAutofit/>
        </a:bodyPr>
        <a:lstStyle/>
        <a:p>
          <a:pPr marL="171450" lvl="1" indent="-171450" algn="l" defTabSz="844550">
            <a:lnSpc>
              <a:spcPct val="90000"/>
            </a:lnSpc>
            <a:spcBef>
              <a:spcPct val="0"/>
            </a:spcBef>
            <a:spcAft>
              <a:spcPct val="20000"/>
            </a:spcAft>
            <a:buChar char="•"/>
          </a:pPr>
          <a:r>
            <a:rPr lang="sv-SE" sz="1900" kern="1200" dirty="0">
              <a:solidFill>
                <a:prstClr val="black">
                  <a:hueOff val="0"/>
                  <a:satOff val="0"/>
                  <a:lumOff val="0"/>
                  <a:alphaOff val="0"/>
                </a:prstClr>
              </a:solidFill>
              <a:latin typeface="Arial" panose="020B0604020202020204" pitchFamily="34" charset="0"/>
              <a:ea typeface="+mn-ea"/>
              <a:cs typeface="Arial" panose="020B0604020202020204" pitchFamily="34" charset="0"/>
            </a:rPr>
            <a:t>Många olika verksamheter inom kommun och region är involverade i vården, med varierande uppdrag, möjligheter och förutsättningar utifrån t. ex. verksamhet, profession och geografi.</a:t>
          </a:r>
        </a:p>
        <a:p>
          <a:pPr marL="171450" lvl="1" indent="-171450" algn="l" defTabSz="844550">
            <a:lnSpc>
              <a:spcPct val="90000"/>
            </a:lnSpc>
            <a:spcBef>
              <a:spcPct val="0"/>
            </a:spcBef>
            <a:spcAft>
              <a:spcPct val="20000"/>
            </a:spcAft>
            <a:buChar char="•"/>
          </a:pPr>
          <a:r>
            <a:rPr lang="sv-SE" sz="1900" kern="1200" dirty="0">
              <a:solidFill>
                <a:prstClr val="black">
                  <a:hueOff val="0"/>
                  <a:satOff val="0"/>
                  <a:lumOff val="0"/>
                  <a:alphaOff val="0"/>
                </a:prstClr>
              </a:solidFill>
              <a:latin typeface="Arial" panose="020B0604020202020204" pitchFamily="34" charset="0"/>
              <a:ea typeface="+mn-ea"/>
              <a:cs typeface="Arial" panose="020B0604020202020204" pitchFamily="34" charset="0"/>
            </a:rPr>
            <a:t>Detta, tillsammans med att det inom palliativ vård ofta uppstår komplexa situationer - ställer krav på samverkan och kommunikation.</a:t>
          </a:r>
        </a:p>
        <a:p>
          <a:pPr marL="171450" lvl="1" indent="0" algn="l" defTabSz="844550">
            <a:lnSpc>
              <a:spcPct val="90000"/>
            </a:lnSpc>
            <a:spcBef>
              <a:spcPct val="0"/>
            </a:spcBef>
            <a:spcAft>
              <a:spcPct val="20000"/>
            </a:spcAft>
            <a:buChar char="•"/>
          </a:pPr>
          <a:endParaRPr lang="sv-SE" sz="1900" kern="1200" dirty="0"/>
        </a:p>
      </dsp:txBody>
      <dsp:txXfrm>
        <a:off x="0" y="583874"/>
        <a:ext cx="11499272" cy="1440720"/>
      </dsp:txXfrm>
    </dsp:sp>
    <dsp:sp modelId="{DED38160-67BE-45A6-AC2C-159823663FE8}">
      <dsp:nvSpPr>
        <dsp:cNvPr id="0" name=""/>
        <dsp:cNvSpPr/>
      </dsp:nvSpPr>
      <dsp:spPr>
        <a:xfrm>
          <a:off x="0" y="2024594"/>
          <a:ext cx="11499272"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sv-SE" sz="2400" kern="1200" dirty="0"/>
            <a:t>Allmän och specialiserad palliativ vård</a:t>
          </a:r>
        </a:p>
      </dsp:txBody>
      <dsp:txXfrm>
        <a:off x="28100" y="2052694"/>
        <a:ext cx="11443072" cy="519439"/>
      </dsp:txXfrm>
    </dsp:sp>
    <dsp:sp modelId="{DBE70D3F-6C2C-42E7-92B5-54C91611D17E}">
      <dsp:nvSpPr>
        <dsp:cNvPr id="0" name=""/>
        <dsp:cNvSpPr/>
      </dsp:nvSpPr>
      <dsp:spPr>
        <a:xfrm>
          <a:off x="0" y="2600234"/>
          <a:ext cx="11499272" cy="1788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5102"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sv-SE" sz="1900" kern="1200" dirty="0">
              <a:latin typeface="Arial" panose="020B0604020202020204" pitchFamily="34" charset="0"/>
              <a:cs typeface="Arial" panose="020B0604020202020204" pitchFamily="34" charset="0"/>
            </a:rPr>
            <a:t>Allmän palliativ vård står för den största mängden palliativ vård som ges och finns överallt i länet – tex inom hemtjänst, omsorgen, på hälsocentraler och sjukhus. </a:t>
          </a:r>
        </a:p>
        <a:p>
          <a:pPr marL="171450" lvl="1" indent="-171450" algn="l" defTabSz="844550">
            <a:lnSpc>
              <a:spcPct val="90000"/>
            </a:lnSpc>
            <a:spcBef>
              <a:spcPct val="0"/>
            </a:spcBef>
            <a:spcAft>
              <a:spcPct val="20000"/>
            </a:spcAft>
            <a:buChar char="•"/>
          </a:pPr>
          <a:r>
            <a:rPr lang="sv-SE" sz="1900" kern="1200" dirty="0">
              <a:latin typeface="Arial" panose="020B0604020202020204" pitchFamily="34" charset="0"/>
              <a:cs typeface="Arial" panose="020B0604020202020204" pitchFamily="34" charset="0"/>
            </a:rPr>
            <a:t>Specialiserad palliativ vård ger stöd och tar vid behov över det medicinska ansvaret.</a:t>
          </a:r>
        </a:p>
        <a:p>
          <a:pPr marL="171450" lvl="1" indent="-171450" algn="l" defTabSz="844550">
            <a:lnSpc>
              <a:spcPct val="90000"/>
            </a:lnSpc>
            <a:spcBef>
              <a:spcPct val="0"/>
            </a:spcBef>
            <a:spcAft>
              <a:spcPct val="20000"/>
            </a:spcAft>
            <a:buChar char="•"/>
          </a:pPr>
          <a:r>
            <a:rPr lang="sv-SE" sz="1900" kern="1200" dirty="0">
              <a:latin typeface="Arial" panose="020B0604020202020204" pitchFamily="34" charset="0"/>
              <a:cs typeface="Arial" panose="020B0604020202020204" pitchFamily="34" charset="0"/>
            </a:rPr>
            <a:t>Samverkan mellan olika aktörer inom allmän palliativ vård krävs, samt med den specialiserade palliativa vården.</a:t>
          </a:r>
        </a:p>
        <a:p>
          <a:pPr marL="171450" lvl="1" indent="-171450" algn="l" defTabSz="844550">
            <a:lnSpc>
              <a:spcPct val="90000"/>
            </a:lnSpc>
            <a:spcBef>
              <a:spcPct val="0"/>
            </a:spcBef>
            <a:spcAft>
              <a:spcPct val="20000"/>
            </a:spcAft>
            <a:buChar char="•"/>
          </a:pPr>
          <a:endParaRPr lang="sv-SE" sz="1900" kern="1200" dirty="0"/>
        </a:p>
      </dsp:txBody>
      <dsp:txXfrm>
        <a:off x="0" y="2600234"/>
        <a:ext cx="11499272" cy="1788480"/>
      </dsp:txXfrm>
    </dsp:sp>
    <dsp:sp modelId="{B15518CA-1BD3-43B4-AB08-8B271F1BE0CE}">
      <dsp:nvSpPr>
        <dsp:cNvPr id="0" name=""/>
        <dsp:cNvSpPr/>
      </dsp:nvSpPr>
      <dsp:spPr>
        <a:xfrm>
          <a:off x="0" y="4388714"/>
          <a:ext cx="11499272"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sv-SE" sz="2400" kern="1200"/>
            <a:t>Ojämlik tillgång utifrån diagnoser och geografi</a:t>
          </a:r>
          <a:endParaRPr lang="sv-SE" sz="2400" kern="1200" dirty="0"/>
        </a:p>
      </dsp:txBody>
      <dsp:txXfrm>
        <a:off x="28100" y="4416814"/>
        <a:ext cx="11443072" cy="519439"/>
      </dsp:txXfrm>
    </dsp:sp>
    <dsp:sp modelId="{DF7301E5-D79D-44B8-8063-31EA6AF35EE0}">
      <dsp:nvSpPr>
        <dsp:cNvPr id="0" name=""/>
        <dsp:cNvSpPr/>
      </dsp:nvSpPr>
      <dsp:spPr>
        <a:xfrm>
          <a:off x="0" y="4964354"/>
          <a:ext cx="11499272" cy="894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5102"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sv-SE" sz="1900" kern="1200" dirty="0">
              <a:latin typeface="Arial" panose="020B0604020202020204" pitchFamily="34" charset="0"/>
              <a:cs typeface="Arial" panose="020B0604020202020204" pitchFamily="34" charset="0"/>
            </a:rPr>
            <a:t>Palliativ vård ska erbjudas oavsett diagnos, personer med diagnoser som hjärtsvikt, KOL och demens har ofta sämre tillgång till palliativ vård.</a:t>
          </a:r>
        </a:p>
        <a:p>
          <a:pPr marL="171450" lvl="1" indent="-171450" algn="l" defTabSz="844550">
            <a:lnSpc>
              <a:spcPct val="90000"/>
            </a:lnSpc>
            <a:spcBef>
              <a:spcPct val="0"/>
            </a:spcBef>
            <a:spcAft>
              <a:spcPct val="20000"/>
            </a:spcAft>
            <a:buChar char="•"/>
          </a:pPr>
          <a:endParaRPr lang="sv-SE" sz="1900" kern="1200" dirty="0"/>
        </a:p>
      </dsp:txBody>
      <dsp:txXfrm>
        <a:off x="0" y="4964354"/>
        <a:ext cx="11499272" cy="8942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0B2502-A86D-4466-ABEE-6D61E2A8EE42}">
      <dsp:nvSpPr>
        <dsp:cNvPr id="0" name=""/>
        <dsp:cNvSpPr/>
      </dsp:nvSpPr>
      <dsp:spPr>
        <a:xfrm>
          <a:off x="1795630" y="49969"/>
          <a:ext cx="2398519" cy="2398519"/>
        </a:xfrm>
        <a:prstGeom prst="ellipse">
          <a:avLst/>
        </a:prstGeom>
        <a:solidFill>
          <a:schemeClr val="accent3">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r>
            <a:rPr lang="sv-SE" sz="2100" b="1" kern="1200" dirty="0">
              <a:latin typeface="Arial" panose="020B0604020202020204" pitchFamily="34" charset="0"/>
              <a:cs typeface="Arial" panose="020B0604020202020204" pitchFamily="34" charset="0"/>
            </a:rPr>
            <a:t>Hälso- och sjukvård</a:t>
          </a:r>
        </a:p>
      </dsp:txBody>
      <dsp:txXfrm>
        <a:off x="2115433" y="469710"/>
        <a:ext cx="1758914" cy="1079333"/>
      </dsp:txXfrm>
    </dsp:sp>
    <dsp:sp modelId="{DCE009CE-18EC-4BA6-BE73-34CA991C5F1D}">
      <dsp:nvSpPr>
        <dsp:cNvPr id="0" name=""/>
        <dsp:cNvSpPr/>
      </dsp:nvSpPr>
      <dsp:spPr>
        <a:xfrm>
          <a:off x="2661096" y="1549044"/>
          <a:ext cx="2398519" cy="2398519"/>
        </a:xfrm>
        <a:prstGeom prst="ellipse">
          <a:avLst/>
        </a:prstGeom>
        <a:solidFill>
          <a:schemeClr val="accent5">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r>
            <a:rPr lang="sv-SE" sz="2100" b="1" kern="1200" dirty="0">
              <a:latin typeface="Arial" panose="020B0604020202020204" pitchFamily="34" charset="0"/>
              <a:cs typeface="Arial" panose="020B0604020202020204" pitchFamily="34" charset="0"/>
            </a:rPr>
            <a:t>Omsorg</a:t>
          </a:r>
        </a:p>
      </dsp:txBody>
      <dsp:txXfrm>
        <a:off x="3394643" y="2168661"/>
        <a:ext cx="1439111" cy="1319185"/>
      </dsp:txXfrm>
    </dsp:sp>
    <dsp:sp modelId="{129A469E-78D6-4EF1-820C-091118D14B44}">
      <dsp:nvSpPr>
        <dsp:cNvPr id="0" name=""/>
        <dsp:cNvSpPr/>
      </dsp:nvSpPr>
      <dsp:spPr>
        <a:xfrm>
          <a:off x="930164" y="1549044"/>
          <a:ext cx="2398519" cy="2398519"/>
        </a:xfrm>
        <a:prstGeom prst="ellipse">
          <a:avLst/>
        </a:prstGeom>
        <a:solidFill>
          <a:schemeClr val="accent1">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r>
            <a:rPr lang="sv-SE" sz="2100" b="1" kern="1200" dirty="0">
              <a:latin typeface="Arial" panose="020B0604020202020204" pitchFamily="34" charset="0"/>
              <a:cs typeface="Arial" panose="020B0604020202020204" pitchFamily="34" charset="0"/>
            </a:rPr>
            <a:t>Patient och närstående</a:t>
          </a:r>
        </a:p>
      </dsp:txBody>
      <dsp:txXfrm>
        <a:off x="1156025" y="2168661"/>
        <a:ext cx="1439111" cy="1319185"/>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CDDEDF-F29D-493E-A88A-448C82673327}" type="datetimeFigureOut">
              <a:rPr lang="sv-SE" smtClean="0"/>
              <a:t>2026-08-19</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5182B9-6743-431D-A936-86A7EA428181}" type="slidenum">
              <a:rPr lang="sv-SE" smtClean="0"/>
              <a:t>‹#›</a:t>
            </a:fld>
            <a:endParaRPr lang="sv-SE"/>
          </a:p>
        </p:txBody>
      </p:sp>
    </p:spTree>
    <p:extLst>
      <p:ext uri="{BB962C8B-B14F-4D97-AF65-F5344CB8AC3E}">
        <p14:creationId xmlns:p14="http://schemas.microsoft.com/office/powerpoint/2010/main" val="42225646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1166813"/>
            <a:ext cx="5486400" cy="3086100"/>
          </a:xfrm>
        </p:spPr>
      </p:sp>
      <p:sp>
        <p:nvSpPr>
          <p:cNvPr id="3" name="Platshållare för anteckningar 2"/>
          <p:cNvSpPr>
            <a:spLocks noGrp="1"/>
          </p:cNvSpPr>
          <p:nvPr>
            <p:ph type="body" idx="1"/>
          </p:nvPr>
        </p:nvSpPr>
        <p:spPr/>
        <p:txBody>
          <a:bodyPr/>
          <a:lstStyle/>
          <a:p>
            <a:r>
              <a:rPr lang="sv-SE" dirty="0"/>
              <a:t>Syfte: Presentationen är tänkt att användas som ett informations- och diskussionsmaterial inför ett lokalt arbete med att förbättra den palliativa vården. Den är tänkt att fungera som ett stöd i diskussionen kring vad just er arbetsplats behöver vidareutveckla för att vi, tillsammans i länet, ska kunna ge en god och jämlik palliativ vård, oavsett diagnos, ålder, geografi, vårdform eller bostadsort.</a:t>
            </a:r>
          </a:p>
          <a:p>
            <a:endParaRPr lang="sv-SE" dirty="0"/>
          </a:p>
          <a:p>
            <a:endParaRPr lang="sv-SE" dirty="0"/>
          </a:p>
          <a:p>
            <a:endParaRPr lang="sv-SE" dirty="0"/>
          </a:p>
        </p:txBody>
      </p:sp>
      <p:sp>
        <p:nvSpPr>
          <p:cNvPr id="4" name="Platshållare för bildnummer 3"/>
          <p:cNvSpPr>
            <a:spLocks noGrp="1"/>
          </p:cNvSpPr>
          <p:nvPr>
            <p:ph type="sldNum" sz="quarter" idx="10"/>
          </p:nvPr>
        </p:nvSpPr>
        <p:spPr/>
        <p:txBody>
          <a:bodyPr/>
          <a:lstStyle/>
          <a:p>
            <a:fld id="{AC5182B9-6743-431D-A936-86A7EA428181}" type="slidenum">
              <a:rPr lang="sv-SE" smtClean="0"/>
              <a:t>1</a:t>
            </a:fld>
            <a:endParaRPr lang="sv-SE"/>
          </a:p>
        </p:txBody>
      </p:sp>
    </p:spTree>
    <p:extLst>
      <p:ext uri="{BB962C8B-B14F-4D97-AF65-F5344CB8AC3E}">
        <p14:creationId xmlns:p14="http://schemas.microsoft.com/office/powerpoint/2010/main" val="23555574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74529E-82C9-02A3-D70F-F6D462D0BF8F}"/>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F539ECD5-871E-842D-4EC1-2E11B9869311}"/>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6BE0EE91-8B1B-F935-8BF7-3418131F138D}"/>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EAD30010-B559-274E-748A-503B53E72759}"/>
              </a:ext>
            </a:extLst>
          </p:cNvPr>
          <p:cNvSpPr>
            <a:spLocks noGrp="1"/>
          </p:cNvSpPr>
          <p:nvPr>
            <p:ph type="sldNum" sz="quarter" idx="5"/>
          </p:nvPr>
        </p:nvSpPr>
        <p:spPr/>
        <p:txBody>
          <a:bodyPr/>
          <a:lstStyle/>
          <a:p>
            <a:fld id="{AC5182B9-6743-431D-A936-86A7EA428181}" type="slidenum">
              <a:rPr lang="sv-SE" smtClean="0"/>
              <a:t>12</a:t>
            </a:fld>
            <a:endParaRPr lang="sv-SE"/>
          </a:p>
        </p:txBody>
      </p:sp>
    </p:spTree>
    <p:extLst>
      <p:ext uri="{BB962C8B-B14F-4D97-AF65-F5344CB8AC3E}">
        <p14:creationId xmlns:p14="http://schemas.microsoft.com/office/powerpoint/2010/main" val="24861520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bildnummer 3"/>
          <p:cNvSpPr>
            <a:spLocks noGrp="1"/>
          </p:cNvSpPr>
          <p:nvPr>
            <p:ph type="sldNum" sz="quarter" idx="5"/>
          </p:nvPr>
        </p:nvSpPr>
        <p:spPr/>
        <p:txBody>
          <a:bodyPr/>
          <a:lstStyle/>
          <a:p>
            <a:fld id="{AC5182B9-6743-431D-A936-86A7EA428181}" type="slidenum">
              <a:rPr lang="sv-SE" smtClean="0"/>
              <a:t>14</a:t>
            </a:fld>
            <a:endParaRPr lang="sv-SE"/>
          </a:p>
        </p:txBody>
      </p:sp>
    </p:spTree>
    <p:extLst>
      <p:ext uri="{BB962C8B-B14F-4D97-AF65-F5344CB8AC3E}">
        <p14:creationId xmlns:p14="http://schemas.microsoft.com/office/powerpoint/2010/main" val="33859389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AC5182B9-6743-431D-A936-86A7EA428181}" type="slidenum">
              <a:rPr lang="sv-SE" smtClean="0"/>
              <a:t>15</a:t>
            </a:fld>
            <a:endParaRPr lang="sv-SE"/>
          </a:p>
        </p:txBody>
      </p:sp>
    </p:spTree>
    <p:extLst>
      <p:ext uri="{BB962C8B-B14F-4D97-AF65-F5344CB8AC3E}">
        <p14:creationId xmlns:p14="http://schemas.microsoft.com/office/powerpoint/2010/main" val="11576689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i="1" dirty="0">
              <a:solidFill>
                <a:schemeClr val="accent1"/>
              </a:solidFill>
            </a:endParaRPr>
          </a:p>
        </p:txBody>
      </p:sp>
      <p:sp>
        <p:nvSpPr>
          <p:cNvPr id="4" name="Platshållare för bildnummer 3"/>
          <p:cNvSpPr>
            <a:spLocks noGrp="1"/>
          </p:cNvSpPr>
          <p:nvPr>
            <p:ph type="sldNum" sz="quarter" idx="5"/>
          </p:nvPr>
        </p:nvSpPr>
        <p:spPr/>
        <p:txBody>
          <a:bodyPr/>
          <a:lstStyle/>
          <a:p>
            <a:fld id="{AC5182B9-6743-431D-A936-86A7EA428181}" type="slidenum">
              <a:rPr lang="sv-SE" smtClean="0"/>
              <a:t>2</a:t>
            </a:fld>
            <a:endParaRPr lang="sv-SE"/>
          </a:p>
        </p:txBody>
      </p:sp>
    </p:spTree>
    <p:extLst>
      <p:ext uri="{BB962C8B-B14F-4D97-AF65-F5344CB8AC3E}">
        <p14:creationId xmlns:p14="http://schemas.microsoft.com/office/powerpoint/2010/main" val="32352648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AC5182B9-6743-431D-A936-86A7EA428181}" type="slidenum">
              <a:rPr lang="sv-SE" smtClean="0"/>
              <a:t>5</a:t>
            </a:fld>
            <a:endParaRPr lang="sv-SE"/>
          </a:p>
        </p:txBody>
      </p:sp>
    </p:spTree>
    <p:extLst>
      <p:ext uri="{BB962C8B-B14F-4D97-AF65-F5344CB8AC3E}">
        <p14:creationId xmlns:p14="http://schemas.microsoft.com/office/powerpoint/2010/main" val="5492326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AC5182B9-6743-431D-A936-86A7EA428181}" type="slidenum">
              <a:rPr lang="sv-SE" smtClean="0"/>
              <a:t>6</a:t>
            </a:fld>
            <a:endParaRPr lang="sv-SE"/>
          </a:p>
        </p:txBody>
      </p:sp>
    </p:spTree>
    <p:extLst>
      <p:ext uri="{BB962C8B-B14F-4D97-AF65-F5344CB8AC3E}">
        <p14:creationId xmlns:p14="http://schemas.microsoft.com/office/powerpoint/2010/main" val="13779048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E461D3-7750-4D4E-2BAF-8A6443EACB9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7CD0DB9-176E-0CF6-3473-D01969FD4642}"/>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66E0B4C1-E31F-CCC4-81B6-8077DF8BA127}"/>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825F3B38-BDBA-F29D-9811-F9C147D7DF22}"/>
              </a:ext>
            </a:extLst>
          </p:cNvPr>
          <p:cNvSpPr>
            <a:spLocks noGrp="1"/>
          </p:cNvSpPr>
          <p:nvPr>
            <p:ph type="sldNum" sz="quarter" idx="5"/>
          </p:nvPr>
        </p:nvSpPr>
        <p:spPr/>
        <p:txBody>
          <a:bodyPr/>
          <a:lstStyle/>
          <a:p>
            <a:fld id="{AC5182B9-6743-431D-A936-86A7EA428181}" type="slidenum">
              <a:rPr lang="sv-SE" smtClean="0"/>
              <a:t>7</a:t>
            </a:fld>
            <a:endParaRPr lang="sv-SE"/>
          </a:p>
        </p:txBody>
      </p:sp>
    </p:spTree>
    <p:extLst>
      <p:ext uri="{BB962C8B-B14F-4D97-AF65-F5344CB8AC3E}">
        <p14:creationId xmlns:p14="http://schemas.microsoft.com/office/powerpoint/2010/main" val="33453576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AC5182B9-6743-431D-A936-86A7EA428181}" type="slidenum">
              <a:rPr lang="sv-SE" smtClean="0"/>
              <a:t>8</a:t>
            </a:fld>
            <a:endParaRPr lang="sv-SE"/>
          </a:p>
        </p:txBody>
      </p:sp>
    </p:spTree>
    <p:extLst>
      <p:ext uri="{BB962C8B-B14F-4D97-AF65-F5344CB8AC3E}">
        <p14:creationId xmlns:p14="http://schemas.microsoft.com/office/powerpoint/2010/main" val="8146613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260A4-C578-F577-0EE6-CC6F03E757C5}"/>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93D35BD-9534-545B-E200-8C1EEA6167CD}"/>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0273E99D-EBFC-2F0C-67B4-B354433CD6C3}"/>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B2A502B4-E8FD-8CB9-B873-0F96406819B4}"/>
              </a:ext>
            </a:extLst>
          </p:cNvPr>
          <p:cNvSpPr>
            <a:spLocks noGrp="1"/>
          </p:cNvSpPr>
          <p:nvPr>
            <p:ph type="sldNum" sz="quarter" idx="5"/>
          </p:nvPr>
        </p:nvSpPr>
        <p:spPr/>
        <p:txBody>
          <a:bodyPr/>
          <a:lstStyle/>
          <a:p>
            <a:fld id="{AC5182B9-6743-431D-A936-86A7EA428181}" type="slidenum">
              <a:rPr lang="sv-SE" smtClean="0"/>
              <a:t>9</a:t>
            </a:fld>
            <a:endParaRPr lang="sv-SE"/>
          </a:p>
        </p:txBody>
      </p:sp>
    </p:spTree>
    <p:extLst>
      <p:ext uri="{BB962C8B-B14F-4D97-AF65-F5344CB8AC3E}">
        <p14:creationId xmlns:p14="http://schemas.microsoft.com/office/powerpoint/2010/main" val="26176008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AC5182B9-6743-431D-A936-86A7EA428181}" type="slidenum">
              <a:rPr lang="sv-SE" smtClean="0"/>
              <a:t>10</a:t>
            </a:fld>
            <a:endParaRPr lang="sv-SE"/>
          </a:p>
        </p:txBody>
      </p:sp>
    </p:spTree>
    <p:extLst>
      <p:ext uri="{BB962C8B-B14F-4D97-AF65-F5344CB8AC3E}">
        <p14:creationId xmlns:p14="http://schemas.microsoft.com/office/powerpoint/2010/main" val="16930211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AC5182B9-6743-431D-A936-86A7EA428181}" type="slidenum">
              <a:rPr lang="sv-SE" smtClean="0"/>
              <a:t>11</a:t>
            </a:fld>
            <a:endParaRPr lang="sv-SE"/>
          </a:p>
        </p:txBody>
      </p:sp>
    </p:spTree>
    <p:extLst>
      <p:ext uri="{BB962C8B-B14F-4D97-AF65-F5344CB8AC3E}">
        <p14:creationId xmlns:p14="http://schemas.microsoft.com/office/powerpoint/2010/main" val="41840844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8/19/2026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2420030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8/19/2026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4547008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8/19/2026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921860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1867327"/>
          </a:xfrm>
        </p:spPr>
        <p:txBody>
          <a:bodyPr anchor="ctr">
            <a:normAutofit/>
          </a:bodyPr>
          <a:lstStyle>
            <a:lvl1pPr algn="ctr">
              <a:defRPr sz="4400">
                <a:latin typeface="Arial" panose="020B0604020202020204" pitchFamily="34" charset="0"/>
                <a:cs typeface="Arial" panose="020B0604020202020204" pitchFamily="34" charset="0"/>
              </a:defRPr>
            </a:lvl1pPr>
          </a:lstStyle>
          <a:p>
            <a:r>
              <a:rPr lang="sv-SE" dirty="0"/>
              <a:t>Klicka här för att ändra format</a:t>
            </a:r>
          </a:p>
        </p:txBody>
      </p:sp>
      <p:sp>
        <p:nvSpPr>
          <p:cNvPr id="3" name="Underrubrik 2"/>
          <p:cNvSpPr>
            <a:spLocks noGrp="1"/>
          </p:cNvSpPr>
          <p:nvPr>
            <p:ph type="subTitle" idx="1"/>
          </p:nvPr>
        </p:nvSpPr>
        <p:spPr>
          <a:xfrm>
            <a:off x="1524000" y="2989690"/>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här för att ändra format på underrubrik i bakgrunden</a:t>
            </a:r>
          </a:p>
        </p:txBody>
      </p:sp>
    </p:spTree>
    <p:extLst>
      <p:ext uri="{BB962C8B-B14F-4D97-AF65-F5344CB8AC3E}">
        <p14:creationId xmlns:p14="http://schemas.microsoft.com/office/powerpoint/2010/main" val="5179093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p:cNvSpPr>
            <a:spLocks noGrp="1"/>
          </p:cNvSpPr>
          <p:nvPr>
            <p:ph type="title"/>
          </p:nvPr>
        </p:nvSpPr>
        <p:spPr/>
        <p:txBody>
          <a:bodyPr/>
          <a:lstStyle/>
          <a:p>
            <a:r>
              <a:rPr lang="sv-SE" dirty="0"/>
              <a:t>Klicka här för att ändra format</a:t>
            </a:r>
          </a:p>
        </p:txBody>
      </p:sp>
      <p:sp>
        <p:nvSpPr>
          <p:cNvPr id="3" name="Platshållare för innehåll 2"/>
          <p:cNvSpPr>
            <a:spLocks noGrp="1"/>
          </p:cNvSpPr>
          <p:nvPr>
            <p:ph idx="1"/>
          </p:nvPr>
        </p:nvSpPr>
        <p:spPr>
          <a:xfrm>
            <a:off x="838200" y="1825625"/>
            <a:ext cx="10515600" cy="3728361"/>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6915357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pic>
        <p:nvPicPr>
          <p:cNvPr id="8" name="Bildobjekt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838200" y="1825625"/>
            <a:ext cx="5181600" cy="379992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200" y="1825625"/>
            <a:ext cx="5181600" cy="377209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0464791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pic>
        <p:nvPicPr>
          <p:cNvPr id="8" name="Bildobjekt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p:cNvSpPr>
            <a:spLocks noGrp="1"/>
          </p:cNvSpPr>
          <p:nvPr>
            <p:ph type="title"/>
          </p:nvPr>
        </p:nvSpPr>
        <p:spPr>
          <a:xfrm>
            <a:off x="839788" y="457200"/>
            <a:ext cx="3932237" cy="1256306"/>
          </a:xfrm>
        </p:spPr>
        <p:txBody>
          <a:bodyPr anchor="t"/>
          <a:lstStyle>
            <a:lvl1pPr>
              <a:defRPr sz="3200"/>
            </a:lvl1pPr>
          </a:lstStyle>
          <a:p>
            <a:r>
              <a:rPr lang="sv-SE"/>
              <a:t>Klicka här för att ändra format</a:t>
            </a:r>
          </a:p>
        </p:txBody>
      </p:sp>
      <p:sp>
        <p:nvSpPr>
          <p:cNvPr id="3" name="Platshållare för bild 2"/>
          <p:cNvSpPr>
            <a:spLocks noGrp="1"/>
          </p:cNvSpPr>
          <p:nvPr>
            <p:ph type="pic" idx="1"/>
          </p:nvPr>
        </p:nvSpPr>
        <p:spPr>
          <a:xfrm>
            <a:off x="5183188" y="457201"/>
            <a:ext cx="6172200" cy="50292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1713506"/>
            <a:ext cx="3932237" cy="377289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Tree>
    <p:extLst>
      <p:ext uri="{BB962C8B-B14F-4D97-AF65-F5344CB8AC3E}">
        <p14:creationId xmlns:p14="http://schemas.microsoft.com/office/powerpoint/2010/main" val="40413561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8/19/2026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8258448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C764DE79-268F-4C1A-8933-263129D2AF90}" type="datetimeFigureOut">
              <a:rPr lang="en-US" dirty="0"/>
              <a:t>8/19/2026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400358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8/19/2026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7734361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sv-SE"/>
              <a:t>Klicka här för att ändra mall för rubrikformat</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8/19/2026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3876508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8/19/2026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9908489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8/19/2026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1443627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C764DE79-268F-4C1A-8933-263129D2AF90}" type="datetimeFigureOut">
              <a:rPr lang="en-US" dirty="0"/>
              <a:t>8/19/2026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6787541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C764DE79-268F-4C1A-8933-263129D2AF90}" type="datetimeFigureOut">
              <a:rPr lang="en-US" dirty="0"/>
              <a:t>8/19/2026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4956219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8/19/2026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pic>
        <p:nvPicPr>
          <p:cNvPr id="7" name="Bildobjekt 6">
            <a:extLst>
              <a:ext uri="{FF2B5EF4-FFF2-40B4-BE49-F238E27FC236}">
                <a16:creationId xmlns:a16="http://schemas.microsoft.com/office/drawing/2014/main" id="{B116064B-FF67-46B8-9438-9585B322996A}"/>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69589172"/>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dirty="0"/>
              <a:t>Klicka här för att ändra format</a:t>
            </a:r>
          </a:p>
        </p:txBody>
      </p:sp>
      <p:sp>
        <p:nvSpPr>
          <p:cNvPr id="3" name="Platshållare för text 2"/>
          <p:cNvSpPr>
            <a:spLocks noGrp="1"/>
          </p:cNvSpPr>
          <p:nvPr>
            <p:ph type="body" idx="1"/>
          </p:nvPr>
        </p:nvSpPr>
        <p:spPr>
          <a:xfrm>
            <a:off x="838200" y="1825625"/>
            <a:ext cx="10515600" cy="3736312"/>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4" name="Bildobjekt 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02006124"/>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10.svg"/></Relationships>
</file>

<file path=ppt/slides/_rels/slide11.xml.rels><?xml version="1.0" encoding="UTF-8" standalone="yes"?>
<Relationships xmlns="http://schemas.openxmlformats.org/package/2006/relationships"><Relationship Id="rId3" Type="http://schemas.openxmlformats.org/officeDocument/2006/relationships/hyperlink" Target="https://termbank.socialstyrelsen.se/index.php?query=samtal+vid+allvarlig+sjukdom&amp;src_lang=swe&amp;subject=0.0.0&amp;diagram_name=&amp;sorting_field=22&amp;sorting_dir=0&amp;search_mode=0"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9.svg"/><Relationship Id="rId5" Type="http://schemas.openxmlformats.org/officeDocument/2006/relationships/image" Target="../media/image8.svg"/><Relationship Id="rId4" Type="http://schemas.openxmlformats.org/officeDocument/2006/relationships/image" Target="../media/image7.sv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cancercentrum.se/utvecklingsarbeteutbildning/utbildningar/utbildningar/palliativvardsamtalvidallvarligsjukdom.8791.html" TargetMode="External"/><Relationship Id="rId1" Type="http://schemas.openxmlformats.org/officeDocument/2006/relationships/slideLayout" Target="../slideLayouts/slideLayout2.xml"/><Relationship Id="rId4" Type="http://schemas.openxmlformats.org/officeDocument/2006/relationships/hyperlink" Target="https://cancercentrum.se/utvecklingsarbeteutbildning/utbildningar/utbildningar/filmerompalliativvard.8939.html" TargetMode="External"/></Relationships>
</file>

<file path=ppt/slides/_rels/slide17.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jpeg"/><Relationship Id="rId2" Type="http://schemas.openxmlformats.org/officeDocument/2006/relationships/image" Target="../media/image18.png"/><Relationship Id="rId16" Type="http://schemas.openxmlformats.org/officeDocument/2006/relationships/image" Target="../media/image32.png"/><Relationship Id="rId1" Type="http://schemas.openxmlformats.org/officeDocument/2006/relationships/slideLayout" Target="../slideLayouts/slideLayout12.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5" Type="http://schemas.openxmlformats.org/officeDocument/2006/relationships/image" Target="../media/image3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 Id="rId1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s://termbank.socialstyrelsen.se/article.php?term=cGFsbGlhdGl2dCBmw7ZyaMOlbGxuaW5nc3PDpHR0" TargetMode="External"/><Relationship Id="rId4" Type="http://schemas.openxmlformats.org/officeDocument/2006/relationships/hyperlink" Target="https://termbank.socialstyrelsen.se/article.php?tid=462&amp;src_lang=swe" TargetMode="Externa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hyperlink" Target="https://kunskapsbanken.cancercentrum.se/diagnoser/palliativ-vard/vardprogram/palliativ-vard---grunder-och-etisk-plattform/" TargetMode="Externa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hyperlink" Target="https://vardgivare.regionkalmar.se/samverkan--avtal/lansgemensamledning/sammanhallen-vard-och-omsor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vardpersonal.1177.se/Kalmar-lan/kunskapsstod/vardforlopp/palliativ-vard/" TargetMode="External"/><Relationship Id="rId4" Type="http://schemas.openxmlformats.org/officeDocument/2006/relationships/image" Target="../media/image5.svg"/></Relationships>
</file>

<file path=ppt/slides/_rels/slide6.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svg"/><Relationship Id="rId5" Type="http://schemas.openxmlformats.org/officeDocument/2006/relationships/image" Target="../media/image8.svg"/><Relationship Id="rId4" Type="http://schemas.openxmlformats.org/officeDocument/2006/relationships/image" Target="../media/image7.svg"/></Relationships>
</file>

<file path=ppt/slides/_rels/slide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vardgivare.regionkalmar.se/vard--behandling/aldres-halsa/palliativ-vard2/utbildning-och-kompetens/"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6.sv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3.svg"/><Relationship Id="rId5" Type="http://schemas.openxmlformats.org/officeDocument/2006/relationships/image" Target="../media/image12.svg"/><Relationship Id="rId4" Type="http://schemas.openxmlformats.org/officeDocument/2006/relationships/hyperlink" Target="https://betaniastiftelsen.nu/utbildningar/lindring-bortom-boten-grundutbildning-i-palliativ-vard/"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0.svg"/><Relationship Id="rId4" Type="http://schemas.openxmlformats.org/officeDocument/2006/relationships/image" Target="../media/image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683B8361-6910-907C-1266-952DE102128E}"/>
              </a:ext>
            </a:extLst>
          </p:cNvPr>
          <p:cNvPicPr>
            <a:picLocks noChangeAspect="1"/>
          </p:cNvPicPr>
          <p:nvPr/>
        </p:nvPicPr>
        <p:blipFill>
          <a:blip r:embed="rId3" cstate="print">
            <a:extLst>
              <a:ext uri="{28A0092B-C50C-407E-A947-70E740481C1C}">
                <a14:useLocalDpi xmlns:a14="http://schemas.microsoft.com/office/drawing/2010/main" val="0"/>
              </a:ext>
            </a:extLst>
          </a:blip>
          <a:srcRect l="1875" r="1711" b="11187"/>
          <a:stretch/>
        </p:blipFill>
        <p:spPr>
          <a:xfrm>
            <a:off x="160420" y="148648"/>
            <a:ext cx="11871157" cy="5710733"/>
          </a:xfrm>
          <a:prstGeom prst="rect">
            <a:avLst/>
          </a:prstGeom>
        </p:spPr>
      </p:pic>
      <p:sp>
        <p:nvSpPr>
          <p:cNvPr id="2" name="Rubrik 1"/>
          <p:cNvSpPr>
            <a:spLocks noGrp="1"/>
          </p:cNvSpPr>
          <p:nvPr>
            <p:ph type="ctrTitle"/>
          </p:nvPr>
        </p:nvSpPr>
        <p:spPr>
          <a:xfrm>
            <a:off x="93782" y="2759336"/>
            <a:ext cx="12079705" cy="2551406"/>
          </a:xfrm>
        </p:spPr>
        <p:txBody>
          <a:bodyPr>
            <a:normAutofit/>
          </a:bodyPr>
          <a:lstStyle/>
          <a:p>
            <a:pPr>
              <a:lnSpc>
                <a:spcPct val="100000"/>
              </a:lnSpc>
              <a:spcBef>
                <a:spcPts val="1000"/>
              </a:spcBef>
            </a:pPr>
            <a:r>
              <a:rPr lang="sv-SE" sz="4000" b="1" dirty="0">
                <a:solidFill>
                  <a:schemeClr val="bg1"/>
                </a:solidFill>
                <a:latin typeface="Arial" panose="020B0604020202020204" pitchFamily="34" charset="0"/>
                <a:ea typeface="+mn-ea"/>
                <a:cs typeface="Arial" panose="020B0604020202020204" pitchFamily="34" charset="0"/>
              </a:rPr>
              <a:t>Tillsammans för en god och jämlik </a:t>
            </a:r>
            <a:br>
              <a:rPr lang="sv-SE" sz="4000" b="1" dirty="0">
                <a:solidFill>
                  <a:schemeClr val="bg1"/>
                </a:solidFill>
                <a:latin typeface="Arial" panose="020B0604020202020204" pitchFamily="34" charset="0"/>
                <a:ea typeface="+mn-ea"/>
                <a:cs typeface="Arial" panose="020B0604020202020204" pitchFamily="34" charset="0"/>
              </a:rPr>
            </a:br>
            <a:r>
              <a:rPr lang="sv-SE" sz="4000" b="1" dirty="0">
                <a:solidFill>
                  <a:schemeClr val="bg1"/>
                </a:solidFill>
                <a:latin typeface="Arial" panose="020B0604020202020204" pitchFamily="34" charset="0"/>
                <a:ea typeface="+mn-ea"/>
                <a:cs typeface="Arial" panose="020B0604020202020204" pitchFamily="34" charset="0"/>
              </a:rPr>
              <a:t>palliativ vård i Kalmar län</a:t>
            </a:r>
            <a:br>
              <a:rPr lang="sv-SE" b="1" dirty="0">
                <a:solidFill>
                  <a:srgbClr val="74350A"/>
                </a:solidFill>
                <a:latin typeface="Arial" panose="020B0604020202020204" pitchFamily="34" charset="0"/>
                <a:ea typeface="+mn-ea"/>
                <a:cs typeface="Arial" panose="020B0604020202020204" pitchFamily="34" charset="0"/>
              </a:rPr>
            </a:br>
            <a:endParaRPr lang="sv-SE" sz="2000" b="1" dirty="0">
              <a:solidFill>
                <a:srgbClr val="74350A"/>
              </a:solidFill>
              <a:latin typeface="Arial" panose="020B0604020202020204" pitchFamily="34" charset="0"/>
              <a:ea typeface="+mn-ea"/>
              <a:cs typeface="Arial" panose="020B0604020202020204" pitchFamily="34" charset="0"/>
            </a:endParaRPr>
          </a:p>
        </p:txBody>
      </p:sp>
      <p:sp>
        <p:nvSpPr>
          <p:cNvPr id="3" name="textruta 2">
            <a:extLst>
              <a:ext uri="{FF2B5EF4-FFF2-40B4-BE49-F238E27FC236}">
                <a16:creationId xmlns:a16="http://schemas.microsoft.com/office/drawing/2014/main" id="{435468DD-E511-830A-1982-EE19F6B9131D}"/>
              </a:ext>
            </a:extLst>
          </p:cNvPr>
          <p:cNvSpPr txBox="1"/>
          <p:nvPr/>
        </p:nvSpPr>
        <p:spPr>
          <a:xfrm>
            <a:off x="239486" y="6340020"/>
            <a:ext cx="3634969" cy="338554"/>
          </a:xfrm>
          <a:prstGeom prst="rect">
            <a:avLst/>
          </a:prstGeom>
          <a:noFill/>
        </p:spPr>
        <p:txBody>
          <a:bodyPr wrap="none" rtlCol="0">
            <a:spAutoFit/>
          </a:bodyPr>
          <a:lstStyle/>
          <a:p>
            <a:r>
              <a:rPr lang="sv-SE" sz="1600" dirty="0">
                <a:solidFill>
                  <a:schemeClr val="bg1"/>
                </a:solidFill>
              </a:rPr>
              <a:t>Kontakt: kristin.irebring@regionkalmar.se</a:t>
            </a:r>
          </a:p>
        </p:txBody>
      </p:sp>
    </p:spTree>
    <p:extLst>
      <p:ext uri="{BB962C8B-B14F-4D97-AF65-F5344CB8AC3E}">
        <p14:creationId xmlns:p14="http://schemas.microsoft.com/office/powerpoint/2010/main" val="1608899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DE81FBF-B186-D85D-AB8B-B5876DDFA4B8}"/>
              </a:ext>
            </a:extLst>
          </p:cNvPr>
          <p:cNvSpPr>
            <a:spLocks noGrp="1"/>
          </p:cNvSpPr>
          <p:nvPr>
            <p:ph type="title"/>
          </p:nvPr>
        </p:nvSpPr>
        <p:spPr>
          <a:xfrm>
            <a:off x="582420" y="319488"/>
            <a:ext cx="10515600" cy="1325563"/>
          </a:xfrm>
        </p:spPr>
        <p:txBody>
          <a:bodyPr>
            <a:normAutofit/>
          </a:bodyPr>
          <a:lstStyle/>
          <a:p>
            <a:r>
              <a:rPr lang="sv-SE" dirty="0">
                <a:solidFill>
                  <a:schemeClr val="accent1"/>
                </a:solidFill>
                <a:latin typeface="Arial" panose="020B0604020202020204" pitchFamily="34" charset="0"/>
                <a:cs typeface="Arial" panose="020B0604020202020204" pitchFamily="34" charset="0"/>
              </a:rPr>
              <a:t>Kommunikation – att tänka på</a:t>
            </a:r>
          </a:p>
        </p:txBody>
      </p:sp>
      <p:sp>
        <p:nvSpPr>
          <p:cNvPr id="3" name="Platshållare för innehåll 2">
            <a:extLst>
              <a:ext uri="{FF2B5EF4-FFF2-40B4-BE49-F238E27FC236}">
                <a16:creationId xmlns:a16="http://schemas.microsoft.com/office/drawing/2014/main" id="{AB0BAA33-1F57-4DE7-2635-047ACEDE7438}"/>
              </a:ext>
            </a:extLst>
          </p:cNvPr>
          <p:cNvSpPr>
            <a:spLocks noGrp="1"/>
          </p:cNvSpPr>
          <p:nvPr>
            <p:ph idx="1"/>
          </p:nvPr>
        </p:nvSpPr>
        <p:spPr>
          <a:xfrm>
            <a:off x="725297" y="1908110"/>
            <a:ext cx="6557630" cy="3721044"/>
          </a:xfrm>
        </p:spPr>
        <p:txBody>
          <a:bodyPr>
            <a:normAutofit fontScale="47500" lnSpcReduction="20000"/>
          </a:bodyPr>
          <a:lstStyle/>
          <a:p>
            <a:r>
              <a:rPr lang="sv-SE" sz="4500" dirty="0">
                <a:latin typeface="Arial" panose="020B0604020202020204" pitchFamily="34" charset="0"/>
                <a:cs typeface="Arial" panose="020B0604020202020204" pitchFamily="34" charset="0"/>
              </a:rPr>
              <a:t>En fungerande informationsöverföring består av två delar, beroende av varandra </a:t>
            </a:r>
          </a:p>
          <a:p>
            <a:pPr marL="457200" lvl="1" indent="0">
              <a:buNone/>
            </a:pPr>
            <a:r>
              <a:rPr lang="sv-SE" sz="4000" dirty="0">
                <a:latin typeface="Arial" panose="020B0604020202020204" pitchFamily="34" charset="0"/>
                <a:cs typeface="Arial" panose="020B0604020202020204" pitchFamily="34" charset="0"/>
              </a:rPr>
              <a:t>- Information lämnas vidare </a:t>
            </a:r>
          </a:p>
          <a:p>
            <a:pPr marL="457200" lvl="1" indent="0">
              <a:buNone/>
            </a:pPr>
            <a:r>
              <a:rPr lang="sv-SE" sz="4000" dirty="0">
                <a:latin typeface="Arial" panose="020B0604020202020204" pitchFamily="34" charset="0"/>
                <a:cs typeface="Arial" panose="020B0604020202020204" pitchFamily="34" charset="0"/>
              </a:rPr>
              <a:t>- Information tas emot</a:t>
            </a:r>
          </a:p>
          <a:p>
            <a:endParaRPr lang="sv-SE" sz="4500" dirty="0">
              <a:latin typeface="Arial" panose="020B0604020202020204" pitchFamily="34" charset="0"/>
              <a:cs typeface="Arial" panose="020B0604020202020204" pitchFamily="34" charset="0"/>
            </a:endParaRPr>
          </a:p>
          <a:p>
            <a:r>
              <a:rPr lang="sv-SE" sz="4500" dirty="0">
                <a:latin typeface="Arial" panose="020B0604020202020204" pitchFamily="34" charset="0"/>
                <a:cs typeface="Arial" panose="020B0604020202020204" pitchFamily="34" charset="0"/>
              </a:rPr>
              <a:t>Samverkan – flera aktörer kan behöva delges</a:t>
            </a:r>
          </a:p>
          <a:p>
            <a:pPr marL="0" indent="0">
              <a:buNone/>
            </a:pPr>
            <a:endParaRPr lang="sv-SE" sz="3800" dirty="0">
              <a:latin typeface="Arial" panose="020B0604020202020204" pitchFamily="34" charset="0"/>
              <a:cs typeface="Arial" panose="020B0604020202020204" pitchFamily="34" charset="0"/>
            </a:endParaRPr>
          </a:p>
          <a:p>
            <a:pPr marL="0" indent="0">
              <a:buNone/>
            </a:pPr>
            <a:endParaRPr lang="sv-SE" sz="3800" dirty="0">
              <a:latin typeface="Arial" panose="020B0604020202020204" pitchFamily="34" charset="0"/>
              <a:cs typeface="Arial" panose="020B0604020202020204" pitchFamily="34" charset="0"/>
            </a:endParaRPr>
          </a:p>
          <a:p>
            <a:pPr marL="0" indent="0">
              <a:buNone/>
            </a:pPr>
            <a:r>
              <a:rPr lang="sv-SE" sz="4000" i="1" dirty="0">
                <a:latin typeface="Arial" panose="020B0604020202020204" pitchFamily="34" charset="0"/>
                <a:cs typeface="Arial" panose="020B0604020202020204" pitchFamily="34" charset="0"/>
              </a:rPr>
              <a:t>”Minska glappen i kommunikationen så att stafettpinnen inte hänger i luften – tid är viktigt, särskilt i livets slutskede.”</a:t>
            </a:r>
          </a:p>
        </p:txBody>
      </p:sp>
      <p:graphicFrame>
        <p:nvGraphicFramePr>
          <p:cNvPr id="13" name="Diagram 12">
            <a:extLst>
              <a:ext uri="{FF2B5EF4-FFF2-40B4-BE49-F238E27FC236}">
                <a16:creationId xmlns:a16="http://schemas.microsoft.com/office/drawing/2014/main" id="{CB1E4B1B-CBD4-D0DD-B517-9AD575A51585}"/>
              </a:ext>
            </a:extLst>
          </p:cNvPr>
          <p:cNvGraphicFramePr/>
          <p:nvPr/>
        </p:nvGraphicFramePr>
        <p:xfrm>
          <a:off x="6351781" y="1228846"/>
          <a:ext cx="5989781" cy="39975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14" name="Rak pilkoppling 13">
            <a:extLst>
              <a:ext uri="{FF2B5EF4-FFF2-40B4-BE49-F238E27FC236}">
                <a16:creationId xmlns:a16="http://schemas.microsoft.com/office/drawing/2014/main" id="{578B57E6-47AD-1291-3018-66D9BBD1FEA2}"/>
              </a:ext>
            </a:extLst>
          </p:cNvPr>
          <p:cNvCxnSpPr>
            <a:cxnSpLocks/>
          </p:cNvCxnSpPr>
          <p:nvPr/>
        </p:nvCxnSpPr>
        <p:spPr>
          <a:xfrm flipH="1">
            <a:off x="8594582" y="2697463"/>
            <a:ext cx="609600" cy="870402"/>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Rak pilkoppling 14">
            <a:extLst>
              <a:ext uri="{FF2B5EF4-FFF2-40B4-BE49-F238E27FC236}">
                <a16:creationId xmlns:a16="http://schemas.microsoft.com/office/drawing/2014/main" id="{A6ECB59F-9961-FAA6-B4A0-930978AEBB4A}"/>
              </a:ext>
            </a:extLst>
          </p:cNvPr>
          <p:cNvCxnSpPr>
            <a:cxnSpLocks/>
          </p:cNvCxnSpPr>
          <p:nvPr/>
        </p:nvCxnSpPr>
        <p:spPr>
          <a:xfrm flipH="1" flipV="1">
            <a:off x="9415463" y="2697463"/>
            <a:ext cx="647700" cy="870402"/>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6" name="Rak pilkoppling 15">
            <a:extLst>
              <a:ext uri="{FF2B5EF4-FFF2-40B4-BE49-F238E27FC236}">
                <a16:creationId xmlns:a16="http://schemas.microsoft.com/office/drawing/2014/main" id="{A1657FEA-EEB3-036F-DD9B-AAABB17930CA}"/>
              </a:ext>
            </a:extLst>
          </p:cNvPr>
          <p:cNvCxnSpPr>
            <a:cxnSpLocks/>
          </p:cNvCxnSpPr>
          <p:nvPr/>
        </p:nvCxnSpPr>
        <p:spPr>
          <a:xfrm flipH="1">
            <a:off x="8813368" y="3720490"/>
            <a:ext cx="1085850"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5" name="Ellips 4">
            <a:extLst>
              <a:ext uri="{FF2B5EF4-FFF2-40B4-BE49-F238E27FC236}">
                <a16:creationId xmlns:a16="http://schemas.microsoft.com/office/drawing/2014/main" id="{014DCB96-C541-6846-4B5B-C2020633358C}"/>
              </a:ext>
            </a:extLst>
          </p:cNvPr>
          <p:cNvSpPr/>
          <p:nvPr/>
        </p:nvSpPr>
        <p:spPr>
          <a:xfrm>
            <a:off x="10855738" y="230223"/>
            <a:ext cx="1114771" cy="109848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7" name="Bild 6" descr="Chattbubbla med hel fyllning">
            <a:extLst>
              <a:ext uri="{FF2B5EF4-FFF2-40B4-BE49-F238E27FC236}">
                <a16:creationId xmlns:a16="http://schemas.microsoft.com/office/drawing/2014/main" id="{2CC60E12-4FE8-9B56-49CE-04DB7AA036A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0992140" y="634494"/>
            <a:ext cx="555659" cy="524976"/>
          </a:xfrm>
          <a:prstGeom prst="rect">
            <a:avLst/>
          </a:prstGeom>
        </p:spPr>
      </p:pic>
      <p:pic>
        <p:nvPicPr>
          <p:cNvPr id="10" name="Bild 9" descr="Chattbubbla med hel fyllning">
            <a:extLst>
              <a:ext uri="{FF2B5EF4-FFF2-40B4-BE49-F238E27FC236}">
                <a16:creationId xmlns:a16="http://schemas.microsoft.com/office/drawing/2014/main" id="{9C1BA2DD-5FAB-5916-5C8A-C6EEC0A2BF74}"/>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1241116" y="457294"/>
            <a:ext cx="555659" cy="524976"/>
          </a:xfrm>
          <a:prstGeom prst="rect">
            <a:avLst/>
          </a:prstGeom>
        </p:spPr>
      </p:pic>
    </p:spTree>
    <p:extLst>
      <p:ext uri="{BB962C8B-B14F-4D97-AF65-F5344CB8AC3E}">
        <p14:creationId xmlns:p14="http://schemas.microsoft.com/office/powerpoint/2010/main" val="15751592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FF92B4A-A26C-B658-118B-24297D09A10B}"/>
              </a:ext>
            </a:extLst>
          </p:cNvPr>
          <p:cNvSpPr>
            <a:spLocks noGrp="1"/>
          </p:cNvSpPr>
          <p:nvPr>
            <p:ph type="title"/>
          </p:nvPr>
        </p:nvSpPr>
        <p:spPr>
          <a:xfrm>
            <a:off x="850337" y="1333717"/>
            <a:ext cx="9645632" cy="1325563"/>
          </a:xfrm>
        </p:spPr>
        <p:txBody>
          <a:bodyPr>
            <a:normAutofit fontScale="90000"/>
          </a:bodyPr>
          <a:lstStyle/>
          <a:p>
            <a:r>
              <a:rPr lang="sv-SE" dirty="0">
                <a:solidFill>
                  <a:schemeClr val="accent1"/>
                </a:solidFill>
                <a:latin typeface="Arial" panose="020B0604020202020204" pitchFamily="34" charset="0"/>
                <a:cs typeface="Arial" panose="020B0604020202020204" pitchFamily="34" charset="0"/>
              </a:rPr>
              <a:t>Samtal vid allvarlig sjukdom (SVAS) </a:t>
            </a:r>
            <a:br>
              <a:rPr lang="sv-SE" dirty="0">
                <a:solidFill>
                  <a:schemeClr val="accent1"/>
                </a:solidFill>
                <a:latin typeface="Arial" panose="020B0604020202020204" pitchFamily="34" charset="0"/>
                <a:cs typeface="Arial" panose="020B0604020202020204" pitchFamily="34" charset="0"/>
              </a:rPr>
            </a:br>
            <a:r>
              <a:rPr lang="sv-SE" dirty="0">
                <a:solidFill>
                  <a:schemeClr val="accent1"/>
                </a:solidFill>
                <a:latin typeface="Arial" panose="020B0604020202020204" pitchFamily="34" charset="0"/>
                <a:cs typeface="Arial" panose="020B0604020202020204" pitchFamily="34" charset="0"/>
              </a:rPr>
              <a:t>- Att prata innan det blir akut </a:t>
            </a:r>
            <a:br>
              <a:rPr lang="sv-SE" dirty="0">
                <a:solidFill>
                  <a:schemeClr val="accent1"/>
                </a:solidFill>
                <a:latin typeface="Arial" panose="020B0604020202020204" pitchFamily="34" charset="0"/>
                <a:cs typeface="Arial" panose="020B0604020202020204" pitchFamily="34" charset="0"/>
              </a:rPr>
            </a:br>
            <a:br>
              <a:rPr lang="sv-SE" dirty="0">
                <a:latin typeface="Arial" panose="020B0604020202020204" pitchFamily="34" charset="0"/>
                <a:cs typeface="Arial" panose="020B0604020202020204" pitchFamily="34" charset="0"/>
              </a:rPr>
            </a:br>
            <a:endParaRPr lang="sv-SE" dirty="0">
              <a:solidFill>
                <a:schemeClr val="accent1"/>
              </a:solidFill>
              <a:latin typeface="Arial" panose="020B0604020202020204" pitchFamily="34" charset="0"/>
              <a:cs typeface="Arial" panose="020B0604020202020204" pitchFamily="34" charset="0"/>
            </a:endParaRPr>
          </a:p>
        </p:txBody>
      </p:sp>
      <p:sp>
        <p:nvSpPr>
          <p:cNvPr id="3" name="Platshållare för innehåll 2">
            <a:extLst>
              <a:ext uri="{FF2B5EF4-FFF2-40B4-BE49-F238E27FC236}">
                <a16:creationId xmlns:a16="http://schemas.microsoft.com/office/drawing/2014/main" id="{C0237A68-CA4D-961F-6332-55284A4E9E99}"/>
              </a:ext>
            </a:extLst>
          </p:cNvPr>
          <p:cNvSpPr>
            <a:spLocks noGrp="1"/>
          </p:cNvSpPr>
          <p:nvPr>
            <p:ph idx="1"/>
          </p:nvPr>
        </p:nvSpPr>
        <p:spPr>
          <a:xfrm>
            <a:off x="458653" y="2383464"/>
            <a:ext cx="7548076" cy="2568388"/>
          </a:xfrm>
        </p:spPr>
        <p:txBody>
          <a:bodyPr>
            <a:normAutofit fontScale="92500" lnSpcReduction="20000"/>
          </a:bodyPr>
          <a:lstStyle/>
          <a:p>
            <a:pPr lvl="1"/>
            <a:r>
              <a:rPr lang="sv-SE" dirty="0">
                <a:latin typeface="Arial" panose="020B0604020202020204" pitchFamily="34" charset="0"/>
                <a:cs typeface="Arial" panose="020B0604020202020204" pitchFamily="34" charset="0"/>
              </a:rPr>
              <a:t>Nytt begrepp sedan 2022</a:t>
            </a:r>
          </a:p>
          <a:p>
            <a:pPr lvl="1"/>
            <a:endParaRPr lang="sv-SE" dirty="0">
              <a:latin typeface="Arial" panose="020B0604020202020204" pitchFamily="34" charset="0"/>
              <a:cs typeface="Arial" panose="020B0604020202020204" pitchFamily="34" charset="0"/>
            </a:endParaRPr>
          </a:p>
          <a:p>
            <a:pPr lvl="1"/>
            <a:r>
              <a:rPr lang="sv-SE" dirty="0">
                <a:latin typeface="Arial" panose="020B0604020202020204" pitchFamily="34" charset="0"/>
                <a:cs typeface="Arial" panose="020B0604020202020204" pitchFamily="34" charset="0"/>
              </a:rPr>
              <a:t>Möjlighet till tidig personcentrering, samverkan och planering</a:t>
            </a:r>
          </a:p>
          <a:p>
            <a:pPr lvl="1"/>
            <a:endParaRPr lang="sv-SE" dirty="0">
              <a:latin typeface="Arial" panose="020B0604020202020204" pitchFamily="34" charset="0"/>
              <a:cs typeface="Arial" panose="020B0604020202020204" pitchFamily="34" charset="0"/>
            </a:endParaRPr>
          </a:p>
          <a:p>
            <a:pPr lvl="1"/>
            <a:r>
              <a:rPr lang="sv-SE" dirty="0">
                <a:latin typeface="Arial" panose="020B0604020202020204" pitchFamily="34" charset="0"/>
                <a:cs typeface="Arial" panose="020B0604020202020204" pitchFamily="34" charset="0"/>
              </a:rPr>
              <a:t>Centralt i samtalet: ”Vad är viktigt för dig?”</a:t>
            </a:r>
          </a:p>
          <a:p>
            <a:pPr lvl="1"/>
            <a:endParaRPr lang="sv-SE" dirty="0">
              <a:latin typeface="Arial" panose="020B0604020202020204" pitchFamily="34" charset="0"/>
              <a:cs typeface="Arial" panose="020B0604020202020204" pitchFamily="34" charset="0"/>
            </a:endParaRPr>
          </a:p>
          <a:p>
            <a:pPr lvl="1"/>
            <a:r>
              <a:rPr lang="sv-SE" dirty="0">
                <a:latin typeface="Arial" panose="020B0604020202020204" pitchFamily="34" charset="0"/>
                <a:cs typeface="Arial" panose="020B0604020202020204" pitchFamily="34" charset="0"/>
              </a:rPr>
              <a:t>Definition: </a:t>
            </a:r>
            <a:r>
              <a:rPr lang="sv-SE" dirty="0">
                <a:solidFill>
                  <a:schemeClr val="accent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Socialstyrelsens termbank</a:t>
            </a:r>
            <a:endParaRPr lang="sv-SE" dirty="0">
              <a:solidFill>
                <a:schemeClr val="accent1"/>
              </a:solidFill>
              <a:latin typeface="Arial" panose="020B0604020202020204" pitchFamily="34" charset="0"/>
              <a:cs typeface="Arial" panose="020B0604020202020204" pitchFamily="34" charset="0"/>
            </a:endParaRPr>
          </a:p>
        </p:txBody>
      </p:sp>
      <p:sp>
        <p:nvSpPr>
          <p:cNvPr id="4" name="Ellips 3">
            <a:extLst>
              <a:ext uri="{FF2B5EF4-FFF2-40B4-BE49-F238E27FC236}">
                <a16:creationId xmlns:a16="http://schemas.microsoft.com/office/drawing/2014/main" id="{9091968A-3D50-E016-1ABE-9FB5468D8563}"/>
              </a:ext>
            </a:extLst>
          </p:cNvPr>
          <p:cNvSpPr/>
          <p:nvPr/>
        </p:nvSpPr>
        <p:spPr>
          <a:xfrm>
            <a:off x="8457653" y="2407658"/>
            <a:ext cx="2520000" cy="2520000"/>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5" name="Bild 4" descr="Sociala distancing med hel fyllning">
            <a:extLst>
              <a:ext uri="{FF2B5EF4-FFF2-40B4-BE49-F238E27FC236}">
                <a16:creationId xmlns:a16="http://schemas.microsoft.com/office/drawing/2014/main" id="{398E1C37-11A9-7079-E2C7-BB2C805397F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939337" y="2889342"/>
            <a:ext cx="1556632" cy="1556632"/>
          </a:xfrm>
          <a:prstGeom prst="rect">
            <a:avLst/>
          </a:prstGeom>
        </p:spPr>
      </p:pic>
    </p:spTree>
    <p:extLst>
      <p:ext uri="{BB962C8B-B14F-4D97-AF65-F5344CB8AC3E}">
        <p14:creationId xmlns:p14="http://schemas.microsoft.com/office/powerpoint/2010/main" val="24271425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8B589-F8AD-F33E-8309-2E2AC797EAB4}"/>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31D177E3-82CA-5157-FD52-72FAC9C4A0A9}"/>
              </a:ext>
            </a:extLst>
          </p:cNvPr>
          <p:cNvSpPr>
            <a:spLocks noGrp="1"/>
          </p:cNvSpPr>
          <p:nvPr>
            <p:ph type="title"/>
          </p:nvPr>
        </p:nvSpPr>
        <p:spPr>
          <a:xfrm>
            <a:off x="4316136" y="290176"/>
            <a:ext cx="7332269" cy="1099335"/>
          </a:xfrm>
        </p:spPr>
        <p:txBody>
          <a:bodyPr>
            <a:normAutofit/>
          </a:bodyPr>
          <a:lstStyle/>
          <a:p>
            <a:r>
              <a:rPr lang="sv-SE" sz="4000" dirty="0">
                <a:solidFill>
                  <a:schemeClr val="accent1"/>
                </a:solidFill>
                <a:latin typeface="Arial" panose="020B0604020202020204" pitchFamily="34" charset="0"/>
                <a:cs typeface="Arial" panose="020B0604020202020204" pitchFamily="34" charset="0"/>
              </a:rPr>
              <a:t>Skillnad på olika samtal</a:t>
            </a:r>
          </a:p>
        </p:txBody>
      </p:sp>
      <p:pic>
        <p:nvPicPr>
          <p:cNvPr id="6" name="Bildobjekt 5">
            <a:extLst>
              <a:ext uri="{FF2B5EF4-FFF2-40B4-BE49-F238E27FC236}">
                <a16:creationId xmlns:a16="http://schemas.microsoft.com/office/drawing/2014/main" id="{F84F9C45-7446-CFAC-FFDB-4DB63EDAD07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4106" y="148142"/>
            <a:ext cx="3776869" cy="5701928"/>
          </a:xfrm>
          <a:prstGeom prst="rect">
            <a:avLst/>
          </a:prstGeom>
        </p:spPr>
      </p:pic>
      <p:graphicFrame>
        <p:nvGraphicFramePr>
          <p:cNvPr id="10" name="Tabell 9">
            <a:extLst>
              <a:ext uri="{FF2B5EF4-FFF2-40B4-BE49-F238E27FC236}">
                <a16:creationId xmlns:a16="http://schemas.microsoft.com/office/drawing/2014/main" id="{F1017C6A-6539-884C-A8B8-BF25D97164AA}"/>
              </a:ext>
            </a:extLst>
          </p:cNvPr>
          <p:cNvGraphicFramePr>
            <a:graphicFrameLocks noGrp="1"/>
          </p:cNvGraphicFramePr>
          <p:nvPr>
            <p:extLst>
              <p:ext uri="{D42A27DB-BD31-4B8C-83A1-F6EECF244321}">
                <p14:modId xmlns:p14="http://schemas.microsoft.com/office/powerpoint/2010/main" val="1194988037"/>
              </p:ext>
            </p:extLst>
          </p:nvPr>
        </p:nvGraphicFramePr>
        <p:xfrm>
          <a:off x="4370293" y="1947715"/>
          <a:ext cx="7223954" cy="3310914"/>
        </p:xfrm>
        <a:graphic>
          <a:graphicData uri="http://schemas.openxmlformats.org/drawingml/2006/table">
            <a:tbl>
              <a:tblPr firstRow="1" bandRow="1">
                <a:tableStyleId>{F5AB1C69-6EDB-4FF4-983F-18BD219EF322}</a:tableStyleId>
              </a:tblPr>
              <a:tblGrid>
                <a:gridCol w="3611977">
                  <a:extLst>
                    <a:ext uri="{9D8B030D-6E8A-4147-A177-3AD203B41FA5}">
                      <a16:colId xmlns:a16="http://schemas.microsoft.com/office/drawing/2014/main" val="3228007176"/>
                    </a:ext>
                  </a:extLst>
                </a:gridCol>
                <a:gridCol w="3611977">
                  <a:extLst>
                    <a:ext uri="{9D8B030D-6E8A-4147-A177-3AD203B41FA5}">
                      <a16:colId xmlns:a16="http://schemas.microsoft.com/office/drawing/2014/main" val="1301527098"/>
                    </a:ext>
                  </a:extLst>
                </a:gridCol>
              </a:tblGrid>
              <a:tr h="607278">
                <a:tc>
                  <a:txBody>
                    <a:bodyPr/>
                    <a:lstStyle/>
                    <a:p>
                      <a:r>
                        <a:rPr lang="sv-SE" dirty="0">
                          <a:latin typeface="Arial" panose="020B0604020202020204" pitchFamily="34" charset="0"/>
                          <a:cs typeface="Arial" panose="020B0604020202020204" pitchFamily="34" charset="0"/>
                        </a:rPr>
                        <a:t>Samtal vid allvarlig sjukdom</a:t>
                      </a:r>
                    </a:p>
                  </a:txBody>
                  <a:tcPr/>
                </a:tc>
                <a:tc>
                  <a:txBody>
                    <a:bodyPr/>
                    <a:lstStyle/>
                    <a:p>
                      <a:r>
                        <a:rPr lang="sv-SE" dirty="0">
                          <a:latin typeface="Arial" panose="020B0604020202020204" pitchFamily="34" charset="0"/>
                          <a:cs typeface="Arial" panose="020B0604020202020204" pitchFamily="34" charset="0"/>
                        </a:rPr>
                        <a:t>Brytpunktssamtal </a:t>
                      </a:r>
                    </a:p>
                  </a:txBody>
                  <a:tcPr/>
                </a:tc>
                <a:extLst>
                  <a:ext uri="{0D108BD9-81ED-4DB2-BD59-A6C34878D82A}">
                    <a16:rowId xmlns:a16="http://schemas.microsoft.com/office/drawing/2014/main" val="1410737755"/>
                  </a:ext>
                </a:extLst>
              </a:tr>
              <a:tr h="1048179">
                <a:tc>
                  <a:txBody>
                    <a:bodyPr/>
                    <a:lstStyle/>
                    <a:p>
                      <a:r>
                        <a:rPr lang="sv-SE" dirty="0">
                          <a:latin typeface="Arial" panose="020B0604020202020204" pitchFamily="34" charset="0"/>
                          <a:cs typeface="Arial" panose="020B0604020202020204" pitchFamily="34" charset="0"/>
                        </a:rPr>
                        <a:t>Erbjuds tidigt och återkommande</a:t>
                      </a:r>
                    </a:p>
                  </a:txBody>
                  <a:tcPr/>
                </a:tc>
                <a:tc>
                  <a:txBody>
                    <a:bodyPr/>
                    <a:lstStyle/>
                    <a:p>
                      <a:r>
                        <a:rPr lang="sv-SE" dirty="0">
                          <a:latin typeface="Arial" panose="020B0604020202020204" pitchFamily="34" charset="0"/>
                          <a:cs typeface="Arial" panose="020B0604020202020204" pitchFamily="34" charset="0"/>
                        </a:rPr>
                        <a:t>Erbjuds sent i förloppet vid övergång till vård i livet slutskede</a:t>
                      </a:r>
                    </a:p>
                  </a:txBody>
                  <a:tcPr/>
                </a:tc>
                <a:extLst>
                  <a:ext uri="{0D108BD9-81ED-4DB2-BD59-A6C34878D82A}">
                    <a16:rowId xmlns:a16="http://schemas.microsoft.com/office/drawing/2014/main" val="2600462302"/>
                  </a:ext>
                </a:extLst>
              </a:tr>
              <a:tr h="607278">
                <a:tc>
                  <a:txBody>
                    <a:bodyPr/>
                    <a:lstStyle/>
                    <a:p>
                      <a:r>
                        <a:rPr lang="sv-SE" dirty="0">
                          <a:latin typeface="Arial" panose="020B0604020202020204" pitchFamily="34" charset="0"/>
                          <a:cs typeface="Arial" panose="020B0604020202020204" pitchFamily="34" charset="0"/>
                        </a:rPr>
                        <a:t>Kan utföras av flera professioner</a:t>
                      </a:r>
                    </a:p>
                  </a:txBody>
                  <a:tcPr/>
                </a:tc>
                <a:tc>
                  <a:txBody>
                    <a:bodyPr/>
                    <a:lstStyle/>
                    <a:p>
                      <a:r>
                        <a:rPr lang="sv-SE" dirty="0">
                          <a:latin typeface="Arial" panose="020B0604020202020204" pitchFamily="34" charset="0"/>
                          <a:cs typeface="Arial" panose="020B0604020202020204" pitchFamily="34" charset="0"/>
                        </a:rPr>
                        <a:t>Ska utföras av läkare</a:t>
                      </a:r>
                    </a:p>
                  </a:txBody>
                  <a:tcPr/>
                </a:tc>
                <a:extLst>
                  <a:ext uri="{0D108BD9-81ED-4DB2-BD59-A6C34878D82A}">
                    <a16:rowId xmlns:a16="http://schemas.microsoft.com/office/drawing/2014/main" val="269879230"/>
                  </a:ext>
                </a:extLst>
              </a:tr>
              <a:tr h="1048179">
                <a:tc>
                  <a:txBody>
                    <a:bodyPr/>
                    <a:lstStyle/>
                    <a:p>
                      <a:r>
                        <a:rPr lang="sv-SE" dirty="0">
                          <a:latin typeface="Arial" panose="020B0604020202020204" pitchFamily="34" charset="0"/>
                          <a:cs typeface="Arial" panose="020B0604020202020204" pitchFamily="34" charset="0"/>
                        </a:rPr>
                        <a:t>Behöver inte innehålla behandlingsbegränsningar</a:t>
                      </a:r>
                    </a:p>
                  </a:txBody>
                  <a:tcPr/>
                </a:tc>
                <a:tc>
                  <a:txBody>
                    <a:bodyPr/>
                    <a:lstStyle/>
                    <a:p>
                      <a:r>
                        <a:rPr lang="sv-SE" dirty="0">
                          <a:latin typeface="Arial" panose="020B0604020202020204" pitchFamily="34" charset="0"/>
                          <a:cs typeface="Arial" panose="020B0604020202020204" pitchFamily="34" charset="0"/>
                        </a:rPr>
                        <a:t>Innebär ofta beslut om behandlingsbegränsningar </a:t>
                      </a:r>
                    </a:p>
                  </a:txBody>
                  <a:tcPr/>
                </a:tc>
                <a:extLst>
                  <a:ext uri="{0D108BD9-81ED-4DB2-BD59-A6C34878D82A}">
                    <a16:rowId xmlns:a16="http://schemas.microsoft.com/office/drawing/2014/main" val="1516822653"/>
                  </a:ext>
                </a:extLst>
              </a:tr>
            </a:tbl>
          </a:graphicData>
        </a:graphic>
      </p:graphicFrame>
      <p:sp>
        <p:nvSpPr>
          <p:cNvPr id="4" name="Ellips 3">
            <a:extLst>
              <a:ext uri="{FF2B5EF4-FFF2-40B4-BE49-F238E27FC236}">
                <a16:creationId xmlns:a16="http://schemas.microsoft.com/office/drawing/2014/main" id="{10355210-E466-81DD-A305-16405096E87F}"/>
              </a:ext>
            </a:extLst>
          </p:cNvPr>
          <p:cNvSpPr/>
          <p:nvPr/>
        </p:nvSpPr>
        <p:spPr>
          <a:xfrm>
            <a:off x="10842170" y="264831"/>
            <a:ext cx="1008265" cy="1007969"/>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7" name="Bild 6" descr="Sociala distancing med hel fyllning">
            <a:extLst>
              <a:ext uri="{FF2B5EF4-FFF2-40B4-BE49-F238E27FC236}">
                <a16:creationId xmlns:a16="http://schemas.microsoft.com/office/drawing/2014/main" id="{9578C955-7E00-42CA-7E77-B3BE35BD82D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036909" y="442569"/>
            <a:ext cx="658386" cy="658386"/>
          </a:xfrm>
          <a:prstGeom prst="rect">
            <a:avLst/>
          </a:prstGeom>
        </p:spPr>
      </p:pic>
    </p:spTree>
    <p:extLst>
      <p:ext uri="{BB962C8B-B14F-4D97-AF65-F5344CB8AC3E}">
        <p14:creationId xmlns:p14="http://schemas.microsoft.com/office/powerpoint/2010/main" val="22018766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62C4B56E-246D-90B6-34AB-8D5345A91686}"/>
              </a:ext>
            </a:extLst>
          </p:cNvPr>
          <p:cNvPicPr>
            <a:picLocks noChangeAspect="1"/>
          </p:cNvPicPr>
          <p:nvPr/>
        </p:nvPicPr>
        <p:blipFill>
          <a:blip r:embed="rId2"/>
          <a:stretch>
            <a:fillRect/>
          </a:stretch>
        </p:blipFill>
        <p:spPr>
          <a:xfrm>
            <a:off x="797911" y="0"/>
            <a:ext cx="10596178" cy="5936566"/>
          </a:xfrm>
          <a:prstGeom prst="rect">
            <a:avLst/>
          </a:prstGeom>
        </p:spPr>
      </p:pic>
    </p:spTree>
    <p:extLst>
      <p:ext uri="{BB962C8B-B14F-4D97-AF65-F5344CB8AC3E}">
        <p14:creationId xmlns:p14="http://schemas.microsoft.com/office/powerpoint/2010/main" val="32545551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A45003E-F61C-AAD6-DC1D-B9786A5978DA}"/>
              </a:ext>
            </a:extLst>
          </p:cNvPr>
          <p:cNvSpPr>
            <a:spLocks noGrp="1"/>
          </p:cNvSpPr>
          <p:nvPr>
            <p:ph type="title"/>
          </p:nvPr>
        </p:nvSpPr>
        <p:spPr>
          <a:xfrm>
            <a:off x="648718" y="376534"/>
            <a:ext cx="10201835" cy="1325563"/>
          </a:xfrm>
        </p:spPr>
        <p:txBody>
          <a:bodyPr/>
          <a:lstStyle/>
          <a:p>
            <a:r>
              <a:rPr lang="sv-SE" dirty="0">
                <a:solidFill>
                  <a:schemeClr val="accent1"/>
                </a:solidFill>
                <a:latin typeface="Arial" panose="020B0604020202020204" pitchFamily="34" charset="0"/>
                <a:cs typeface="Arial" panose="020B0604020202020204" pitchFamily="34" charset="0"/>
              </a:rPr>
              <a:t>Strukturerad dokumentation av samtal</a:t>
            </a:r>
          </a:p>
        </p:txBody>
      </p:sp>
      <p:sp>
        <p:nvSpPr>
          <p:cNvPr id="4" name="Rektangel: rundade hörn 3">
            <a:extLst>
              <a:ext uri="{FF2B5EF4-FFF2-40B4-BE49-F238E27FC236}">
                <a16:creationId xmlns:a16="http://schemas.microsoft.com/office/drawing/2014/main" id="{4C446890-938C-9FC9-9983-BC1A3D13A177}"/>
              </a:ext>
            </a:extLst>
          </p:cNvPr>
          <p:cNvSpPr/>
          <p:nvPr/>
        </p:nvSpPr>
        <p:spPr>
          <a:xfrm>
            <a:off x="648718" y="1357764"/>
            <a:ext cx="7122459" cy="3336763"/>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v-SE" sz="2000" b="1" dirty="0">
                <a:solidFill>
                  <a:schemeClr val="tx1"/>
                </a:solidFill>
                <a:latin typeface="Arial" panose="020B0604020202020204" pitchFamily="34" charset="0"/>
                <a:cs typeface="Arial" panose="020B0604020202020204" pitchFamily="34" charset="0"/>
              </a:rPr>
              <a:t>Utmaning:</a:t>
            </a:r>
            <a:endParaRPr lang="sv-SE" sz="2000" dirty="0">
              <a:solidFill>
                <a:schemeClr val="tx1"/>
              </a:solidFill>
              <a:latin typeface="Arial" panose="020B0604020202020204" pitchFamily="34" charset="0"/>
              <a:cs typeface="Arial" panose="020B0604020202020204" pitchFamily="34" charset="0"/>
            </a:endParaRPr>
          </a:p>
          <a:p>
            <a:r>
              <a:rPr lang="sv-SE" sz="2000" dirty="0">
                <a:solidFill>
                  <a:schemeClr val="tx1"/>
                </a:solidFill>
                <a:latin typeface="Arial" panose="020B0604020202020204" pitchFamily="34" charset="0"/>
                <a:cs typeface="Arial" panose="020B0604020202020204" pitchFamily="34" charset="0"/>
              </a:rPr>
              <a:t>Information om samtal och det som bestämts i samband med dessa, som planering, patientens önskemål och behov, upplevs ibland otillgänglig i journalen.</a:t>
            </a:r>
          </a:p>
          <a:p>
            <a:endParaRPr lang="sv-SE" sz="2000" dirty="0">
              <a:solidFill>
                <a:schemeClr val="tx1"/>
              </a:solidFill>
              <a:latin typeface="Arial" panose="020B0604020202020204" pitchFamily="34" charset="0"/>
              <a:cs typeface="Arial" panose="020B0604020202020204" pitchFamily="34" charset="0"/>
            </a:endParaRPr>
          </a:p>
          <a:p>
            <a:r>
              <a:rPr lang="sv-SE" sz="2000" b="1" dirty="0">
                <a:solidFill>
                  <a:schemeClr val="tx1"/>
                </a:solidFill>
                <a:latin typeface="Arial" panose="020B0604020202020204" pitchFamily="34" charset="0"/>
                <a:cs typeface="Arial" panose="020B0604020202020204" pitchFamily="34" charset="0"/>
              </a:rPr>
              <a:t>Målet: </a:t>
            </a:r>
          </a:p>
          <a:p>
            <a:r>
              <a:rPr lang="sv-SE" sz="2000" dirty="0">
                <a:solidFill>
                  <a:schemeClr val="tx1"/>
                </a:solidFill>
                <a:latin typeface="Arial" panose="020B0604020202020204" pitchFamily="34" charset="0"/>
                <a:cs typeface="Arial" panose="020B0604020202020204" pitchFamily="34" charset="0"/>
              </a:rPr>
              <a:t>Att underlätta informationsöverföring genom strukturerad och tydlig journalföring. </a:t>
            </a:r>
          </a:p>
          <a:p>
            <a:r>
              <a:rPr lang="sv-SE" sz="2000" dirty="0">
                <a:solidFill>
                  <a:schemeClr val="tx1"/>
                </a:solidFill>
                <a:latin typeface="Arial" panose="020B0604020202020204" pitchFamily="34" charset="0"/>
                <a:cs typeface="Arial" panose="020B0604020202020204" pitchFamily="34" charset="0"/>
              </a:rPr>
              <a:t>Ökad patientsäkerhet och trygghet för individen då vårdgivare runt omkring har informationen tillgänglig.</a:t>
            </a:r>
          </a:p>
        </p:txBody>
      </p:sp>
      <p:sp>
        <p:nvSpPr>
          <p:cNvPr id="5" name="Rektangel: rundade hörn 4">
            <a:extLst>
              <a:ext uri="{FF2B5EF4-FFF2-40B4-BE49-F238E27FC236}">
                <a16:creationId xmlns:a16="http://schemas.microsoft.com/office/drawing/2014/main" id="{A7490874-E0F2-DBFC-795F-40A81E7007D2}"/>
              </a:ext>
            </a:extLst>
          </p:cNvPr>
          <p:cNvSpPr/>
          <p:nvPr/>
        </p:nvSpPr>
        <p:spPr>
          <a:xfrm>
            <a:off x="4831981" y="1656076"/>
            <a:ext cx="3299982" cy="3346229"/>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sv-SE" sz="2000" dirty="0">
              <a:solidFill>
                <a:schemeClr val="tx1"/>
              </a:solidFill>
              <a:latin typeface="Arial" panose="020B0604020202020204" pitchFamily="34" charset="0"/>
              <a:cs typeface="Arial" panose="020B0604020202020204" pitchFamily="34" charset="0"/>
            </a:endParaRPr>
          </a:p>
        </p:txBody>
      </p:sp>
      <p:sp>
        <p:nvSpPr>
          <p:cNvPr id="3" name="Ellips 2">
            <a:extLst>
              <a:ext uri="{FF2B5EF4-FFF2-40B4-BE49-F238E27FC236}">
                <a16:creationId xmlns:a16="http://schemas.microsoft.com/office/drawing/2014/main" id="{56302BEA-8E0F-F620-DCFB-5E351B40D18F}"/>
              </a:ext>
            </a:extLst>
          </p:cNvPr>
          <p:cNvSpPr/>
          <p:nvPr/>
        </p:nvSpPr>
        <p:spPr>
          <a:xfrm>
            <a:off x="8131963" y="1942305"/>
            <a:ext cx="2700000" cy="2700000"/>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6" name="Bild 5" descr="Dokument med hel fyllning">
            <a:extLst>
              <a:ext uri="{FF2B5EF4-FFF2-40B4-BE49-F238E27FC236}">
                <a16:creationId xmlns:a16="http://schemas.microsoft.com/office/drawing/2014/main" id="{90BB3B08-FD84-9925-F7C9-406ACF3B403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632668" y="2443010"/>
            <a:ext cx="1698590" cy="1698590"/>
          </a:xfrm>
          <a:prstGeom prst="rect">
            <a:avLst/>
          </a:prstGeom>
        </p:spPr>
      </p:pic>
      <p:sp>
        <p:nvSpPr>
          <p:cNvPr id="7" name="textruta 6">
            <a:extLst>
              <a:ext uri="{FF2B5EF4-FFF2-40B4-BE49-F238E27FC236}">
                <a16:creationId xmlns:a16="http://schemas.microsoft.com/office/drawing/2014/main" id="{1B1DC2DB-5062-F7A3-9BAA-D4CF7B24FCC0}"/>
              </a:ext>
            </a:extLst>
          </p:cNvPr>
          <p:cNvSpPr txBox="1"/>
          <p:nvPr/>
        </p:nvSpPr>
        <p:spPr>
          <a:xfrm>
            <a:off x="730836" y="4694527"/>
            <a:ext cx="486030" cy="1200329"/>
          </a:xfrm>
          <a:prstGeom prst="rect">
            <a:avLst/>
          </a:prstGeom>
          <a:noFill/>
        </p:spPr>
        <p:txBody>
          <a:bodyPr wrap="none" rtlCol="0">
            <a:spAutoFit/>
          </a:bodyPr>
          <a:lstStyle/>
          <a:p>
            <a:r>
              <a:rPr lang="sv-SE" sz="7200" b="1" dirty="0">
                <a:solidFill>
                  <a:srgbClr val="74350A"/>
                </a:solidFill>
              </a:rPr>
              <a:t>!</a:t>
            </a:r>
          </a:p>
        </p:txBody>
      </p:sp>
      <p:sp>
        <p:nvSpPr>
          <p:cNvPr id="8" name="textruta 7">
            <a:extLst>
              <a:ext uri="{FF2B5EF4-FFF2-40B4-BE49-F238E27FC236}">
                <a16:creationId xmlns:a16="http://schemas.microsoft.com/office/drawing/2014/main" id="{87EC41F7-2079-464F-F9E4-EB90E5573F4F}"/>
              </a:ext>
            </a:extLst>
          </p:cNvPr>
          <p:cNvSpPr txBox="1"/>
          <p:nvPr/>
        </p:nvSpPr>
        <p:spPr>
          <a:xfrm>
            <a:off x="1216865" y="5056094"/>
            <a:ext cx="9810363" cy="584775"/>
          </a:xfrm>
          <a:prstGeom prst="rect">
            <a:avLst/>
          </a:prstGeom>
          <a:noFill/>
        </p:spPr>
        <p:txBody>
          <a:bodyPr wrap="square" rtlCol="0">
            <a:spAutoFit/>
          </a:bodyPr>
          <a:lstStyle/>
          <a:p>
            <a:r>
              <a:rPr lang="sv-SE" sz="1600" dirty="0"/>
              <a:t>Ett sökord för dokumentation av samtal vid allvarlig sjukdom finns i Cosmic. </a:t>
            </a:r>
          </a:p>
          <a:p>
            <a:r>
              <a:rPr lang="sv-SE" sz="1600" dirty="0"/>
              <a:t>Saknas det i den mall du använder? - Lägg till det manuellt eller skicka ett ärende till IT för att få det inlagt i mallen.</a:t>
            </a:r>
          </a:p>
        </p:txBody>
      </p:sp>
    </p:spTree>
    <p:extLst>
      <p:ext uri="{BB962C8B-B14F-4D97-AF65-F5344CB8AC3E}">
        <p14:creationId xmlns:p14="http://schemas.microsoft.com/office/powerpoint/2010/main" val="21137263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rundade hörn 3">
            <a:extLst>
              <a:ext uri="{FF2B5EF4-FFF2-40B4-BE49-F238E27FC236}">
                <a16:creationId xmlns:a16="http://schemas.microsoft.com/office/drawing/2014/main" id="{575B46A9-F14D-A44E-2B4E-AFB862C7B3C8}"/>
              </a:ext>
            </a:extLst>
          </p:cNvPr>
          <p:cNvSpPr/>
          <p:nvPr/>
        </p:nvSpPr>
        <p:spPr>
          <a:xfrm>
            <a:off x="3246154" y="1165295"/>
            <a:ext cx="2787920" cy="452740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sv-SE" dirty="0">
              <a:solidFill>
                <a:schemeClr val="tx1"/>
              </a:solidFill>
            </a:endParaRPr>
          </a:p>
          <a:p>
            <a:endParaRPr lang="sv-SE" dirty="0">
              <a:solidFill>
                <a:schemeClr val="tx1"/>
              </a:solidFill>
            </a:endParaRPr>
          </a:p>
          <a:p>
            <a:pPr algn="ctr"/>
            <a:endParaRPr lang="sv-SE" dirty="0">
              <a:solidFill>
                <a:schemeClr val="tx1"/>
              </a:solidFill>
            </a:endParaRPr>
          </a:p>
          <a:p>
            <a:pPr algn="ctr"/>
            <a:endParaRPr lang="sv-SE" dirty="0">
              <a:solidFill>
                <a:schemeClr val="tx1"/>
              </a:solidFill>
            </a:endParaRPr>
          </a:p>
          <a:p>
            <a:pPr algn="ctr"/>
            <a:endParaRPr lang="sv-SE" sz="1600" dirty="0">
              <a:solidFill>
                <a:schemeClr val="tx1"/>
              </a:solidFill>
              <a:latin typeface="Arial" panose="020B0604020202020204" pitchFamily="34" charset="0"/>
              <a:cs typeface="Arial" panose="020B0604020202020204" pitchFamily="34" charset="0"/>
            </a:endParaRPr>
          </a:p>
          <a:p>
            <a:pPr algn="ctr"/>
            <a:endParaRPr lang="sv-SE" sz="1600" dirty="0">
              <a:solidFill>
                <a:schemeClr val="tx1"/>
              </a:solidFill>
              <a:latin typeface="Arial" panose="020B0604020202020204" pitchFamily="34" charset="0"/>
              <a:cs typeface="Arial" panose="020B0604020202020204" pitchFamily="34" charset="0"/>
            </a:endParaRPr>
          </a:p>
          <a:p>
            <a:pPr algn="ctr"/>
            <a:endParaRPr lang="sv-SE" sz="1600" dirty="0">
              <a:solidFill>
                <a:schemeClr val="tx1"/>
              </a:solidFill>
              <a:latin typeface="Arial" panose="020B0604020202020204" pitchFamily="34" charset="0"/>
              <a:cs typeface="Arial" panose="020B0604020202020204" pitchFamily="34" charset="0"/>
            </a:endParaRPr>
          </a:p>
          <a:p>
            <a:r>
              <a:rPr lang="sv-SE" sz="1600" b="1" dirty="0">
                <a:solidFill>
                  <a:schemeClr val="tx1"/>
                </a:solidFill>
                <a:latin typeface="Arial" panose="020B0604020202020204" pitchFamily="34" charset="0"/>
                <a:cs typeface="Arial" panose="020B0604020202020204" pitchFamily="34" charset="0"/>
              </a:rPr>
              <a:t>Kommunikation</a:t>
            </a:r>
          </a:p>
          <a:p>
            <a:endParaRPr lang="sv-SE" sz="1600" dirty="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sz="1600" dirty="0">
                <a:solidFill>
                  <a:schemeClr val="tx1"/>
                </a:solidFill>
                <a:latin typeface="Arial" panose="020B0604020202020204" pitchFamily="34" charset="0"/>
                <a:cs typeface="Arial" panose="020B0604020202020204" pitchFamily="34" charset="0"/>
              </a:rPr>
              <a:t>Finns det en god kommunikation med aktörer runtomkring?</a:t>
            </a:r>
          </a:p>
          <a:p>
            <a:pPr marL="171450" indent="-171450">
              <a:buFont typeface="Arial" panose="020B0604020202020204" pitchFamily="34" charset="0"/>
              <a:buChar char="•"/>
            </a:pPr>
            <a:r>
              <a:rPr lang="sv-SE" sz="1600" dirty="0">
                <a:solidFill>
                  <a:schemeClr val="tx1"/>
                </a:solidFill>
                <a:latin typeface="Arial" panose="020B0604020202020204" pitchFamily="34" charset="0"/>
                <a:cs typeface="Arial" panose="020B0604020202020204" pitchFamily="34" charset="0"/>
              </a:rPr>
              <a:t>Gör vi vad vi kan för att samverka, genom att föra vidare och ta emot information på ett bra sätt?</a:t>
            </a:r>
          </a:p>
        </p:txBody>
      </p:sp>
      <p:sp>
        <p:nvSpPr>
          <p:cNvPr id="5" name="Rektangel: rundade hörn 4">
            <a:extLst>
              <a:ext uri="{FF2B5EF4-FFF2-40B4-BE49-F238E27FC236}">
                <a16:creationId xmlns:a16="http://schemas.microsoft.com/office/drawing/2014/main" id="{CEA5B278-DB4A-9027-FC8A-CB48561FFEC3}"/>
              </a:ext>
            </a:extLst>
          </p:cNvPr>
          <p:cNvSpPr/>
          <p:nvPr/>
        </p:nvSpPr>
        <p:spPr>
          <a:xfrm>
            <a:off x="459652" y="1292138"/>
            <a:ext cx="2787920" cy="4516580"/>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sv-SE" dirty="0">
              <a:solidFill>
                <a:schemeClr val="tx1"/>
              </a:solidFill>
            </a:endParaRPr>
          </a:p>
          <a:p>
            <a:endParaRPr lang="sv-SE" dirty="0">
              <a:solidFill>
                <a:schemeClr val="tx1"/>
              </a:solidFill>
            </a:endParaRPr>
          </a:p>
          <a:p>
            <a:endParaRPr lang="sv-SE" dirty="0">
              <a:solidFill>
                <a:schemeClr val="tx1"/>
              </a:solidFill>
            </a:endParaRPr>
          </a:p>
          <a:p>
            <a:endParaRPr lang="sv-SE" dirty="0">
              <a:solidFill>
                <a:schemeClr val="tx1"/>
              </a:solidFill>
            </a:endParaRPr>
          </a:p>
          <a:p>
            <a:pPr algn="ctr"/>
            <a:endParaRPr lang="sv-SE" dirty="0">
              <a:solidFill>
                <a:schemeClr val="tx1"/>
              </a:solidFill>
            </a:endParaRPr>
          </a:p>
          <a:p>
            <a:r>
              <a:rPr lang="sv-SE" sz="1600" b="1" dirty="0">
                <a:solidFill>
                  <a:schemeClr val="tx1"/>
                </a:solidFill>
                <a:latin typeface="Arial" panose="020B0604020202020204" pitchFamily="34" charset="0"/>
                <a:cs typeface="Arial" panose="020B0604020202020204" pitchFamily="34" charset="0"/>
              </a:rPr>
              <a:t>Utbildning</a:t>
            </a:r>
          </a:p>
          <a:p>
            <a:endParaRPr lang="sv-SE" sz="1600" dirty="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sz="1600" dirty="0">
                <a:solidFill>
                  <a:schemeClr val="tx1"/>
                </a:solidFill>
                <a:latin typeface="Arial" panose="020B0604020202020204" pitchFamily="34" charset="0"/>
                <a:cs typeface="Arial" panose="020B0604020202020204" pitchFamily="34" charset="0"/>
              </a:rPr>
              <a:t>Har vi den kompetens som behövs för att ge en god och säker palliativ vård?</a:t>
            </a:r>
          </a:p>
          <a:p>
            <a:pPr marL="171450" indent="-171450">
              <a:buFont typeface="Arial" panose="020B0604020202020204" pitchFamily="34" charset="0"/>
              <a:buChar char="•"/>
            </a:pPr>
            <a:r>
              <a:rPr lang="sv-SE" sz="1600" dirty="0">
                <a:solidFill>
                  <a:schemeClr val="tx1"/>
                </a:solidFill>
                <a:latin typeface="Arial" panose="020B0604020202020204" pitchFamily="34" charset="0"/>
                <a:cs typeface="Arial" panose="020B0604020202020204" pitchFamily="34" charset="0"/>
              </a:rPr>
              <a:t>Finns det ett palliativt ombud på vår arbetsplats?</a:t>
            </a:r>
          </a:p>
        </p:txBody>
      </p:sp>
      <p:sp>
        <p:nvSpPr>
          <p:cNvPr id="6" name="Rektangel: rundade hörn 5">
            <a:extLst>
              <a:ext uri="{FF2B5EF4-FFF2-40B4-BE49-F238E27FC236}">
                <a16:creationId xmlns:a16="http://schemas.microsoft.com/office/drawing/2014/main" id="{701D2A44-16EF-7802-B9ED-DDB19F0893AE}"/>
              </a:ext>
            </a:extLst>
          </p:cNvPr>
          <p:cNvSpPr/>
          <p:nvPr/>
        </p:nvSpPr>
        <p:spPr>
          <a:xfrm>
            <a:off x="6149653" y="1189158"/>
            <a:ext cx="2787920" cy="4516580"/>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sv-SE" dirty="0">
              <a:solidFill>
                <a:schemeClr val="tx1"/>
              </a:solidFill>
            </a:endParaRPr>
          </a:p>
          <a:p>
            <a:endParaRPr lang="sv-SE" dirty="0">
              <a:solidFill>
                <a:schemeClr val="tx1"/>
              </a:solidFill>
            </a:endParaRPr>
          </a:p>
          <a:p>
            <a:endParaRPr lang="sv-SE" dirty="0">
              <a:solidFill>
                <a:schemeClr val="tx1"/>
              </a:solidFill>
            </a:endParaRPr>
          </a:p>
          <a:p>
            <a:endParaRPr lang="sv-SE" sz="1600" dirty="0">
              <a:solidFill>
                <a:schemeClr val="tx1"/>
              </a:solidFill>
              <a:latin typeface="Arial" panose="020B0604020202020204" pitchFamily="34" charset="0"/>
              <a:cs typeface="Arial" panose="020B0604020202020204" pitchFamily="34" charset="0"/>
            </a:endParaRPr>
          </a:p>
          <a:p>
            <a:r>
              <a:rPr lang="sv-SE" sz="1600" b="1" dirty="0">
                <a:solidFill>
                  <a:schemeClr val="tx1"/>
                </a:solidFill>
                <a:latin typeface="Arial" panose="020B0604020202020204" pitchFamily="34" charset="0"/>
                <a:cs typeface="Arial" panose="020B0604020202020204" pitchFamily="34" charset="0"/>
              </a:rPr>
              <a:t>Samtal vid allvarlig sjukdom</a:t>
            </a:r>
          </a:p>
          <a:p>
            <a:endParaRPr lang="sv-SE" sz="1600" dirty="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sz="1600" dirty="0">
                <a:solidFill>
                  <a:schemeClr val="tx1"/>
                </a:solidFill>
                <a:latin typeface="Arial" panose="020B0604020202020204" pitchFamily="34" charset="0"/>
                <a:cs typeface="Arial" panose="020B0604020202020204" pitchFamily="34" charset="0"/>
              </a:rPr>
              <a:t>Jobbar vi med samtal vid allvarlig sjukdom? </a:t>
            </a:r>
          </a:p>
          <a:p>
            <a:pPr marL="171450" indent="-171450">
              <a:buFont typeface="Arial" panose="020B0604020202020204" pitchFamily="34" charset="0"/>
              <a:buChar char="•"/>
            </a:pPr>
            <a:r>
              <a:rPr lang="sv-SE" sz="1600" dirty="0">
                <a:solidFill>
                  <a:schemeClr val="tx1"/>
                </a:solidFill>
                <a:latin typeface="Arial" panose="020B0604020202020204" pitchFamily="34" charset="0"/>
                <a:cs typeface="Arial" panose="020B0604020202020204" pitchFamily="34" charset="0"/>
              </a:rPr>
              <a:t>Hur gör vi detta på ett bra sätt?</a:t>
            </a:r>
          </a:p>
        </p:txBody>
      </p:sp>
      <p:sp>
        <p:nvSpPr>
          <p:cNvPr id="7" name="Rektangel: rundade hörn 6">
            <a:extLst>
              <a:ext uri="{FF2B5EF4-FFF2-40B4-BE49-F238E27FC236}">
                <a16:creationId xmlns:a16="http://schemas.microsoft.com/office/drawing/2014/main" id="{1857EDB5-3854-B20D-416C-75172F9A0F29}"/>
              </a:ext>
            </a:extLst>
          </p:cNvPr>
          <p:cNvSpPr/>
          <p:nvPr/>
        </p:nvSpPr>
        <p:spPr>
          <a:xfrm>
            <a:off x="9111301" y="1292139"/>
            <a:ext cx="2787920" cy="4516579"/>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sv-SE" dirty="0">
              <a:solidFill>
                <a:schemeClr val="tx1"/>
              </a:solidFill>
            </a:endParaRPr>
          </a:p>
          <a:p>
            <a:endParaRPr lang="sv-SE" dirty="0">
              <a:solidFill>
                <a:schemeClr val="tx1"/>
              </a:solidFill>
            </a:endParaRPr>
          </a:p>
          <a:p>
            <a:endParaRPr lang="sv-SE" dirty="0">
              <a:solidFill>
                <a:schemeClr val="tx1"/>
              </a:solidFill>
            </a:endParaRPr>
          </a:p>
          <a:p>
            <a:endParaRPr lang="sv-SE" dirty="0">
              <a:solidFill>
                <a:schemeClr val="tx1"/>
              </a:solidFill>
            </a:endParaRPr>
          </a:p>
          <a:p>
            <a:pPr algn="ctr"/>
            <a:endParaRPr lang="sv-SE" dirty="0">
              <a:solidFill>
                <a:schemeClr val="tx1"/>
              </a:solidFill>
            </a:endParaRPr>
          </a:p>
          <a:p>
            <a:r>
              <a:rPr lang="sv-SE" sz="1600" b="1" dirty="0">
                <a:solidFill>
                  <a:schemeClr val="tx1"/>
                </a:solidFill>
                <a:latin typeface="Arial" panose="020B0604020202020204" pitchFamily="34" charset="0"/>
                <a:cs typeface="Arial" panose="020B0604020202020204" pitchFamily="34" charset="0"/>
              </a:rPr>
              <a:t>Strukturerad dokumentation av samtal</a:t>
            </a:r>
          </a:p>
          <a:p>
            <a:endParaRPr lang="sv-SE" sz="1600" dirty="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sz="1600" dirty="0">
                <a:solidFill>
                  <a:schemeClr val="tx1"/>
                </a:solidFill>
                <a:latin typeface="Arial" panose="020B0604020202020204" pitchFamily="34" charset="0"/>
                <a:cs typeface="Arial" panose="020B0604020202020204" pitchFamily="34" charset="0"/>
              </a:rPr>
              <a:t>Journalför vi på ett sätt så att informationen blir tydlig för alla, inom och utanför den egna verksamheten?</a:t>
            </a:r>
          </a:p>
        </p:txBody>
      </p:sp>
      <p:sp>
        <p:nvSpPr>
          <p:cNvPr id="2" name="Rubrik 1">
            <a:extLst>
              <a:ext uri="{FF2B5EF4-FFF2-40B4-BE49-F238E27FC236}">
                <a16:creationId xmlns:a16="http://schemas.microsoft.com/office/drawing/2014/main" id="{D3937F91-89FE-C72D-2938-5A920302DCF1}"/>
              </a:ext>
            </a:extLst>
          </p:cNvPr>
          <p:cNvSpPr>
            <a:spLocks noGrp="1"/>
          </p:cNvSpPr>
          <p:nvPr>
            <p:ph type="title"/>
          </p:nvPr>
        </p:nvSpPr>
        <p:spPr>
          <a:xfrm>
            <a:off x="561108" y="87601"/>
            <a:ext cx="11630891" cy="1325563"/>
          </a:xfrm>
        </p:spPr>
        <p:txBody>
          <a:bodyPr>
            <a:normAutofit/>
          </a:bodyPr>
          <a:lstStyle/>
          <a:p>
            <a:r>
              <a:rPr lang="sv-SE" sz="3200" dirty="0">
                <a:solidFill>
                  <a:schemeClr val="accent1"/>
                </a:solidFill>
                <a:latin typeface="Arial" panose="020B0604020202020204" pitchFamily="34" charset="0"/>
                <a:cs typeface="Arial" panose="020B0604020202020204" pitchFamily="34" charset="0"/>
              </a:rPr>
              <a:t>Vad berör vår verksamhet? Diskutera – reflektera – agera!</a:t>
            </a:r>
          </a:p>
        </p:txBody>
      </p:sp>
      <p:sp>
        <p:nvSpPr>
          <p:cNvPr id="3" name="Ellips 2">
            <a:extLst>
              <a:ext uri="{FF2B5EF4-FFF2-40B4-BE49-F238E27FC236}">
                <a16:creationId xmlns:a16="http://schemas.microsoft.com/office/drawing/2014/main" id="{9032275C-13BD-8546-E099-CDDBE6DED8DF}"/>
              </a:ext>
            </a:extLst>
          </p:cNvPr>
          <p:cNvSpPr/>
          <p:nvPr/>
        </p:nvSpPr>
        <p:spPr>
          <a:xfrm>
            <a:off x="9319073" y="1292138"/>
            <a:ext cx="1620000" cy="1620000"/>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0ADFBF2D-0FA3-5C41-D960-325E7FE96D38}"/>
              </a:ext>
            </a:extLst>
          </p:cNvPr>
          <p:cNvSpPr/>
          <p:nvPr/>
        </p:nvSpPr>
        <p:spPr>
          <a:xfrm>
            <a:off x="6507573" y="1335880"/>
            <a:ext cx="1620000" cy="1620000"/>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a:extLst>
              <a:ext uri="{FF2B5EF4-FFF2-40B4-BE49-F238E27FC236}">
                <a16:creationId xmlns:a16="http://schemas.microsoft.com/office/drawing/2014/main" id="{31D36660-7E22-78BB-E269-23DAD9B6852F}"/>
              </a:ext>
            </a:extLst>
          </p:cNvPr>
          <p:cNvSpPr/>
          <p:nvPr/>
        </p:nvSpPr>
        <p:spPr>
          <a:xfrm>
            <a:off x="3756382" y="1277303"/>
            <a:ext cx="1620000" cy="1620000"/>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Ellips 13">
            <a:extLst>
              <a:ext uri="{FF2B5EF4-FFF2-40B4-BE49-F238E27FC236}">
                <a16:creationId xmlns:a16="http://schemas.microsoft.com/office/drawing/2014/main" id="{642056B7-4C56-5B6B-C955-6D4E0DA2BD4D}"/>
              </a:ext>
            </a:extLst>
          </p:cNvPr>
          <p:cNvSpPr/>
          <p:nvPr/>
        </p:nvSpPr>
        <p:spPr>
          <a:xfrm>
            <a:off x="934460" y="1277303"/>
            <a:ext cx="1620000" cy="1620000"/>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5" name="Bild 14" descr="Böcker med hel fyllning">
            <a:extLst>
              <a:ext uri="{FF2B5EF4-FFF2-40B4-BE49-F238E27FC236}">
                <a16:creationId xmlns:a16="http://schemas.microsoft.com/office/drawing/2014/main" id="{F63B3531-69BE-6B71-C5D7-D3518FFEFFD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305653" y="1560926"/>
            <a:ext cx="1038191" cy="1038191"/>
          </a:xfrm>
          <a:prstGeom prst="rect">
            <a:avLst/>
          </a:prstGeom>
        </p:spPr>
      </p:pic>
      <p:pic>
        <p:nvPicPr>
          <p:cNvPr id="16" name="Bild 15" descr="Dokument med hel fyllning">
            <a:extLst>
              <a:ext uri="{FF2B5EF4-FFF2-40B4-BE49-F238E27FC236}">
                <a16:creationId xmlns:a16="http://schemas.microsoft.com/office/drawing/2014/main" id="{E7A397DF-ECA6-B4BD-4830-C8077B81FC3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666529" y="1649007"/>
            <a:ext cx="954073" cy="954073"/>
          </a:xfrm>
          <a:prstGeom prst="rect">
            <a:avLst/>
          </a:prstGeom>
        </p:spPr>
      </p:pic>
      <p:pic>
        <p:nvPicPr>
          <p:cNvPr id="17" name="Bild 16" descr="Sociala distancing med hel fyllning">
            <a:extLst>
              <a:ext uri="{FF2B5EF4-FFF2-40B4-BE49-F238E27FC236}">
                <a16:creationId xmlns:a16="http://schemas.microsoft.com/office/drawing/2014/main" id="{055693D7-8B0D-D5A1-D68F-9109BE5BB32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810927" y="1628161"/>
            <a:ext cx="974920" cy="974920"/>
          </a:xfrm>
          <a:prstGeom prst="rect">
            <a:avLst/>
          </a:prstGeom>
        </p:spPr>
      </p:pic>
      <p:pic>
        <p:nvPicPr>
          <p:cNvPr id="18" name="Bild 17" descr="Chattbubbla med hel fyllning">
            <a:extLst>
              <a:ext uri="{FF2B5EF4-FFF2-40B4-BE49-F238E27FC236}">
                <a16:creationId xmlns:a16="http://schemas.microsoft.com/office/drawing/2014/main" id="{0C56A6CB-38AF-CF94-7DDF-BDABB5DE5ED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885091" y="1866148"/>
            <a:ext cx="811782" cy="811782"/>
          </a:xfrm>
          <a:prstGeom prst="rect">
            <a:avLst/>
          </a:prstGeom>
        </p:spPr>
      </p:pic>
      <p:pic>
        <p:nvPicPr>
          <p:cNvPr id="19" name="Bild 18" descr="Chattbubbla med hel fyllning">
            <a:extLst>
              <a:ext uri="{FF2B5EF4-FFF2-40B4-BE49-F238E27FC236}">
                <a16:creationId xmlns:a16="http://schemas.microsoft.com/office/drawing/2014/main" id="{800554C4-C866-3A6A-405A-98EF530918D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447189" y="1560926"/>
            <a:ext cx="811782" cy="811782"/>
          </a:xfrm>
          <a:prstGeom prst="rect">
            <a:avLst/>
          </a:prstGeom>
        </p:spPr>
      </p:pic>
    </p:spTree>
    <p:extLst>
      <p:ext uri="{BB962C8B-B14F-4D97-AF65-F5344CB8AC3E}">
        <p14:creationId xmlns:p14="http://schemas.microsoft.com/office/powerpoint/2010/main" val="21647839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F081B5F-8B4F-3959-001F-9A57C0CFB73A}"/>
              </a:ext>
            </a:extLst>
          </p:cNvPr>
          <p:cNvSpPr>
            <a:spLocks noGrp="1"/>
          </p:cNvSpPr>
          <p:nvPr>
            <p:ph type="title"/>
          </p:nvPr>
        </p:nvSpPr>
        <p:spPr>
          <a:xfrm>
            <a:off x="636494" y="226535"/>
            <a:ext cx="10515600" cy="1325563"/>
          </a:xfrm>
        </p:spPr>
        <p:txBody>
          <a:bodyPr/>
          <a:lstStyle/>
          <a:p>
            <a:r>
              <a:rPr lang="sv-SE" dirty="0">
                <a:solidFill>
                  <a:schemeClr val="accent1"/>
                </a:solidFill>
                <a:latin typeface="Arial" panose="020B0604020202020204" pitchFamily="34" charset="0"/>
                <a:cs typeface="Arial" panose="020B0604020202020204" pitchFamily="34" charset="0"/>
              </a:rPr>
              <a:t>Filmer att titta på tillsammans </a:t>
            </a:r>
          </a:p>
        </p:txBody>
      </p:sp>
      <p:sp>
        <p:nvSpPr>
          <p:cNvPr id="3" name="Platshållare för innehåll 2">
            <a:extLst>
              <a:ext uri="{FF2B5EF4-FFF2-40B4-BE49-F238E27FC236}">
                <a16:creationId xmlns:a16="http://schemas.microsoft.com/office/drawing/2014/main" id="{3AE119FD-23BC-1D6D-CC13-AF546FC00491}"/>
              </a:ext>
            </a:extLst>
          </p:cNvPr>
          <p:cNvSpPr>
            <a:spLocks noGrp="1"/>
          </p:cNvSpPr>
          <p:nvPr>
            <p:ph idx="1"/>
          </p:nvPr>
        </p:nvSpPr>
        <p:spPr>
          <a:xfrm>
            <a:off x="838200" y="3858892"/>
            <a:ext cx="10515600" cy="2422831"/>
          </a:xfrm>
        </p:spPr>
        <p:txBody>
          <a:bodyPr>
            <a:normAutofit/>
          </a:bodyPr>
          <a:lstStyle/>
          <a:p>
            <a:pPr marL="0" indent="0">
              <a:buNone/>
            </a:pPr>
            <a:r>
              <a:rPr lang="sv-SE" sz="2000" dirty="0">
                <a:latin typeface="Arial" panose="020B0604020202020204" pitchFamily="34" charset="0"/>
                <a:cs typeface="Arial" panose="020B0604020202020204" pitchFamily="34" charset="0"/>
              </a:rPr>
              <a:t>Om samtal vid allvarlig sjukdom </a:t>
            </a:r>
          </a:p>
          <a:p>
            <a:pPr marL="0" indent="0">
              <a:buNone/>
            </a:pPr>
            <a:r>
              <a:rPr lang="sv-SE" sz="2000" dirty="0">
                <a:latin typeface="Arial" panose="020B0604020202020204" pitchFamily="34" charset="0"/>
                <a:cs typeface="Arial" panose="020B0604020202020204" pitchFamily="34" charset="0"/>
              </a:rPr>
              <a:t>– titta för råd och tips om hur er verksamhet kommer igång, eller som diskussionsunderlag.</a:t>
            </a:r>
          </a:p>
          <a:p>
            <a:pPr marL="0" indent="0">
              <a:buNone/>
            </a:pPr>
            <a:r>
              <a:rPr lang="sv-SE" sz="2000" dirty="0">
                <a:solidFill>
                  <a:srgbClr val="74350A"/>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Palliativ vård: Samtal vid allvarlig sjukdom - Regionala cancercentrum i samverkan</a:t>
            </a:r>
            <a:endParaRPr lang="sv-SE" sz="2000" dirty="0">
              <a:solidFill>
                <a:srgbClr val="74350A"/>
              </a:solidFill>
              <a:latin typeface="Arial" panose="020B0604020202020204" pitchFamily="34" charset="0"/>
              <a:cs typeface="Arial" panose="020B0604020202020204" pitchFamily="34" charset="0"/>
            </a:endParaRPr>
          </a:p>
        </p:txBody>
      </p:sp>
      <p:pic>
        <p:nvPicPr>
          <p:cNvPr id="5" name="Bildobjekt 4">
            <a:extLst>
              <a:ext uri="{FF2B5EF4-FFF2-40B4-BE49-F238E27FC236}">
                <a16:creationId xmlns:a16="http://schemas.microsoft.com/office/drawing/2014/main" id="{32A629C5-F999-F468-5FEE-B5FAAD3CFA3E}"/>
              </a:ext>
            </a:extLst>
          </p:cNvPr>
          <p:cNvPicPr>
            <a:picLocks noChangeAspect="1"/>
          </p:cNvPicPr>
          <p:nvPr/>
        </p:nvPicPr>
        <p:blipFill>
          <a:blip r:embed="rId3"/>
          <a:stretch>
            <a:fillRect/>
          </a:stretch>
        </p:blipFill>
        <p:spPr>
          <a:xfrm>
            <a:off x="7043000" y="1552098"/>
            <a:ext cx="3844637" cy="2181185"/>
          </a:xfrm>
          <a:prstGeom prst="rect">
            <a:avLst/>
          </a:prstGeom>
        </p:spPr>
      </p:pic>
      <p:sp>
        <p:nvSpPr>
          <p:cNvPr id="6" name="textruta 5">
            <a:extLst>
              <a:ext uri="{FF2B5EF4-FFF2-40B4-BE49-F238E27FC236}">
                <a16:creationId xmlns:a16="http://schemas.microsoft.com/office/drawing/2014/main" id="{CFF1B313-BB20-27A2-1949-C86FF9579278}"/>
              </a:ext>
            </a:extLst>
          </p:cNvPr>
          <p:cNvSpPr txBox="1"/>
          <p:nvPr/>
        </p:nvSpPr>
        <p:spPr>
          <a:xfrm>
            <a:off x="838200" y="2059164"/>
            <a:ext cx="5804647" cy="1292662"/>
          </a:xfrm>
          <a:prstGeom prst="rect">
            <a:avLst/>
          </a:prstGeom>
          <a:noFill/>
        </p:spPr>
        <p:txBody>
          <a:bodyPr wrap="square" rtlCol="0">
            <a:spAutoFit/>
          </a:bodyPr>
          <a:lstStyle/>
          <a:p>
            <a:r>
              <a:rPr lang="sv-SE" sz="2000" dirty="0">
                <a:latin typeface="Arial" panose="020B0604020202020204" pitchFamily="34" charset="0"/>
                <a:cs typeface="Arial" panose="020B0604020202020204" pitchFamily="34" charset="0"/>
              </a:rPr>
              <a:t>Att våga gå bredvid </a:t>
            </a:r>
          </a:p>
          <a:p>
            <a:r>
              <a:rPr lang="sv-SE" sz="2000" dirty="0">
                <a:solidFill>
                  <a:srgbClr val="74350A"/>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Filmer om palliativ vård - Regionala cancercentrum i samverkan</a:t>
            </a:r>
            <a:endParaRPr lang="sv-SE" sz="2000" dirty="0">
              <a:solidFill>
                <a:srgbClr val="74350A"/>
              </a:solidFill>
              <a:latin typeface="Arial" panose="020B0604020202020204" pitchFamily="34" charset="0"/>
              <a:cs typeface="Arial" panose="020B0604020202020204" pitchFamily="34" charset="0"/>
            </a:endParaRPr>
          </a:p>
          <a:p>
            <a:endParaRPr lang="sv-SE" dirty="0"/>
          </a:p>
        </p:txBody>
      </p:sp>
    </p:spTree>
    <p:extLst>
      <p:ext uri="{BB962C8B-B14F-4D97-AF65-F5344CB8AC3E}">
        <p14:creationId xmlns:p14="http://schemas.microsoft.com/office/powerpoint/2010/main" val="14297202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68670" y="2135692"/>
            <a:ext cx="1217927" cy="372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Bildobjekt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97882" y="2131646"/>
            <a:ext cx="1434403" cy="358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Bildobjekt 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85468" y="2079047"/>
            <a:ext cx="1474864" cy="432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Bildobjekt 1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459858" y="2739405"/>
            <a:ext cx="1576021" cy="463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Bildobjekt 17"/>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462468" y="2777503"/>
            <a:ext cx="948849" cy="434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Bildobjekt 1"/>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924671" y="3624035"/>
            <a:ext cx="1559679" cy="389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Bildobjekt 2"/>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387180" y="3542378"/>
            <a:ext cx="1062848" cy="490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Bildobjekt 2">
            <a:extLst>
              <a:ext uri="{FF2B5EF4-FFF2-40B4-BE49-F238E27FC236}">
                <a16:creationId xmlns:a16="http://schemas.microsoft.com/office/drawing/2014/main" id="{6E7B289B-DE76-BBA8-B295-D71B7C8A019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795105" y="3558725"/>
            <a:ext cx="1457464" cy="520524"/>
          </a:xfrm>
          <a:prstGeom prst="rect">
            <a:avLst/>
          </a:prstGeom>
        </p:spPr>
      </p:pic>
      <p:pic>
        <p:nvPicPr>
          <p:cNvPr id="4" name="Bildobjekt 3">
            <a:extLst>
              <a:ext uri="{FF2B5EF4-FFF2-40B4-BE49-F238E27FC236}">
                <a16:creationId xmlns:a16="http://schemas.microsoft.com/office/drawing/2014/main" id="{5A4F5B7A-58D1-51F5-14C3-EE0337675E3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177877" y="2131646"/>
            <a:ext cx="1228724" cy="382697"/>
          </a:xfrm>
          <a:prstGeom prst="rect">
            <a:avLst/>
          </a:prstGeom>
        </p:spPr>
      </p:pic>
      <p:pic>
        <p:nvPicPr>
          <p:cNvPr id="23" name="Bildobjekt 22">
            <a:extLst>
              <a:ext uri="{FF2B5EF4-FFF2-40B4-BE49-F238E27FC236}">
                <a16:creationId xmlns:a16="http://schemas.microsoft.com/office/drawing/2014/main" id="{CE1ED0CD-7FB5-109A-3FB9-672181484ED7}"/>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900690" y="2734706"/>
            <a:ext cx="1352848" cy="602078"/>
          </a:xfrm>
          <a:prstGeom prst="rect">
            <a:avLst/>
          </a:prstGeom>
        </p:spPr>
      </p:pic>
      <p:pic>
        <p:nvPicPr>
          <p:cNvPr id="25" name="Bildobjekt 24">
            <a:extLst>
              <a:ext uri="{FF2B5EF4-FFF2-40B4-BE49-F238E27FC236}">
                <a16:creationId xmlns:a16="http://schemas.microsoft.com/office/drawing/2014/main" id="{3146F5CD-669F-42F7-C1D9-C960EE726C75}"/>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23743" y="2134009"/>
            <a:ext cx="1114449" cy="380334"/>
          </a:xfrm>
          <a:prstGeom prst="rect">
            <a:avLst/>
          </a:prstGeom>
        </p:spPr>
      </p:pic>
      <p:pic>
        <p:nvPicPr>
          <p:cNvPr id="27" name="Bildobjekt 26">
            <a:extLst>
              <a:ext uri="{FF2B5EF4-FFF2-40B4-BE49-F238E27FC236}">
                <a16:creationId xmlns:a16="http://schemas.microsoft.com/office/drawing/2014/main" id="{420CA8D4-CFD5-B986-F4BD-0EF9E9A47776}"/>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561311" y="2746683"/>
            <a:ext cx="1297058" cy="445041"/>
          </a:xfrm>
          <a:prstGeom prst="rect">
            <a:avLst/>
          </a:prstGeom>
        </p:spPr>
      </p:pic>
      <p:pic>
        <p:nvPicPr>
          <p:cNvPr id="29" name="Bildobjekt 28">
            <a:extLst>
              <a:ext uri="{FF2B5EF4-FFF2-40B4-BE49-F238E27FC236}">
                <a16:creationId xmlns:a16="http://schemas.microsoft.com/office/drawing/2014/main" id="{E54A5FC6-2BC9-A72D-D2F8-9567045B762F}"/>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450696" y="1938639"/>
            <a:ext cx="2030826" cy="621681"/>
          </a:xfrm>
          <a:prstGeom prst="rect">
            <a:avLst/>
          </a:prstGeom>
        </p:spPr>
      </p:pic>
      <p:pic>
        <p:nvPicPr>
          <p:cNvPr id="32" name="Bildobjekt 31">
            <a:extLst>
              <a:ext uri="{FF2B5EF4-FFF2-40B4-BE49-F238E27FC236}">
                <a16:creationId xmlns:a16="http://schemas.microsoft.com/office/drawing/2014/main" id="{4E9B34E0-D66F-D7FE-B1AC-8F95842E5F5C}"/>
              </a:ext>
            </a:extLst>
          </p:cNvPr>
          <p:cNvPicPr>
            <a:picLocks noChangeAspect="1"/>
          </p:cNvPicPr>
          <p:nvPr/>
        </p:nvPicPr>
        <p:blipFill>
          <a:blip r:embed="rId15" cstate="print">
            <a:extLst>
              <a:ext uri="{28A0092B-C50C-407E-A947-70E740481C1C}">
                <a14:useLocalDpi xmlns:a14="http://schemas.microsoft.com/office/drawing/2010/main" val="0"/>
              </a:ext>
            </a:extLst>
          </a:blip>
          <a:srcRect l="26166" t="37291" r="28992" b="38088"/>
          <a:stretch>
            <a:fillRect/>
          </a:stretch>
        </p:blipFill>
        <p:spPr>
          <a:xfrm>
            <a:off x="2718470" y="2706128"/>
            <a:ext cx="1477653" cy="573705"/>
          </a:xfrm>
          <a:prstGeom prst="rect">
            <a:avLst/>
          </a:prstGeom>
        </p:spPr>
      </p:pic>
      <p:pic>
        <p:nvPicPr>
          <p:cNvPr id="34" name="Bildobjekt 33">
            <a:extLst>
              <a:ext uri="{FF2B5EF4-FFF2-40B4-BE49-F238E27FC236}">
                <a16:creationId xmlns:a16="http://schemas.microsoft.com/office/drawing/2014/main" id="{DD168B9B-960D-8FAB-7E1E-52E5145B2E27}"/>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007369" y="2789424"/>
            <a:ext cx="1490662" cy="359557"/>
          </a:xfrm>
          <a:prstGeom prst="rect">
            <a:avLst/>
          </a:prstGeom>
        </p:spPr>
      </p:pic>
    </p:spTree>
    <p:extLst>
      <p:ext uri="{BB962C8B-B14F-4D97-AF65-F5344CB8AC3E}">
        <p14:creationId xmlns:p14="http://schemas.microsoft.com/office/powerpoint/2010/main" val="36526613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 6" descr="Avslutande citattecken kontur">
            <a:extLst>
              <a:ext uri="{FF2B5EF4-FFF2-40B4-BE49-F238E27FC236}">
                <a16:creationId xmlns:a16="http://schemas.microsoft.com/office/drawing/2014/main" id="{2B54DC6E-347E-81C2-4352-379C47C567C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920697" y="-238189"/>
            <a:ext cx="3882683" cy="3882683"/>
          </a:xfrm>
          <a:prstGeom prst="rect">
            <a:avLst/>
          </a:prstGeom>
        </p:spPr>
      </p:pic>
      <p:sp>
        <p:nvSpPr>
          <p:cNvPr id="2" name="Rubrik 1">
            <a:extLst>
              <a:ext uri="{FF2B5EF4-FFF2-40B4-BE49-F238E27FC236}">
                <a16:creationId xmlns:a16="http://schemas.microsoft.com/office/drawing/2014/main" id="{1CC2441D-E0BE-5583-12D7-6284AEC67366}"/>
              </a:ext>
            </a:extLst>
          </p:cNvPr>
          <p:cNvSpPr>
            <a:spLocks noGrp="1"/>
          </p:cNvSpPr>
          <p:nvPr>
            <p:ph type="title"/>
          </p:nvPr>
        </p:nvSpPr>
        <p:spPr>
          <a:xfrm>
            <a:off x="556846" y="143262"/>
            <a:ext cx="10515600" cy="1325563"/>
          </a:xfrm>
        </p:spPr>
        <p:txBody>
          <a:bodyPr/>
          <a:lstStyle/>
          <a:p>
            <a:r>
              <a:rPr lang="sv-SE" dirty="0">
                <a:solidFill>
                  <a:schemeClr val="accent1"/>
                </a:solidFill>
                <a:latin typeface="Arial" panose="020B0604020202020204" pitchFamily="34" charset="0"/>
                <a:cs typeface="Arial" panose="020B0604020202020204" pitchFamily="34" charset="0"/>
              </a:rPr>
              <a:t>Vad är palliativ vård? </a:t>
            </a:r>
          </a:p>
        </p:txBody>
      </p:sp>
      <p:sp>
        <p:nvSpPr>
          <p:cNvPr id="3" name="Platshållare för innehåll 2">
            <a:extLst>
              <a:ext uri="{FF2B5EF4-FFF2-40B4-BE49-F238E27FC236}">
                <a16:creationId xmlns:a16="http://schemas.microsoft.com/office/drawing/2014/main" id="{A1427E6D-C07F-1BB5-35D8-87F6BFCDD96E}"/>
              </a:ext>
            </a:extLst>
          </p:cNvPr>
          <p:cNvSpPr>
            <a:spLocks noGrp="1"/>
          </p:cNvSpPr>
          <p:nvPr>
            <p:ph idx="1"/>
          </p:nvPr>
        </p:nvSpPr>
        <p:spPr>
          <a:xfrm>
            <a:off x="556846" y="1468825"/>
            <a:ext cx="8094785" cy="4351338"/>
          </a:xfrm>
        </p:spPr>
        <p:txBody>
          <a:bodyPr>
            <a:normAutofit/>
          </a:bodyPr>
          <a:lstStyle/>
          <a:p>
            <a:pPr marL="0" indent="0">
              <a:buNone/>
            </a:pPr>
            <a:r>
              <a:rPr lang="sv-SE" sz="1800" dirty="0">
                <a:latin typeface="Arial" panose="020B0604020202020204" pitchFamily="34" charset="0"/>
                <a:cs typeface="Arial" panose="020B0604020202020204" pitchFamily="34" charset="0"/>
              </a:rPr>
              <a:t>Palliativ vård syftar till att lindra lidande och främja livskvalitet för personer med tillstånd som kan leda till döden inom dagar, veckor eller år, och som innebär beaktande av fysiska, psykiska, sociala och existentiella behov samt stöd till närstående. </a:t>
            </a:r>
          </a:p>
          <a:p>
            <a:pPr marL="0" indent="0">
              <a:buNone/>
            </a:pPr>
            <a:r>
              <a:rPr lang="sv-SE" sz="1800" dirty="0">
                <a:latin typeface="Arial" panose="020B0604020202020204" pitchFamily="34" charset="0"/>
                <a:cs typeface="Arial" panose="020B0604020202020204" pitchFamily="34" charset="0"/>
              </a:rPr>
              <a:t>Palliativ vård kan ges oavsett ålder eller diagnos och parallellt med sjukdomsspecifik behandling.</a:t>
            </a:r>
          </a:p>
          <a:p>
            <a:pPr marL="0" indent="0">
              <a:buNone/>
            </a:pPr>
            <a:r>
              <a:rPr lang="sv-SE" sz="1800" dirty="0">
                <a:solidFill>
                  <a:schemeClr val="accent1"/>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Källa: Socialstyrelsens termbank</a:t>
            </a:r>
            <a:endParaRPr lang="sv-SE" sz="1800" dirty="0">
              <a:solidFill>
                <a:schemeClr val="accent1"/>
              </a:solidFill>
              <a:latin typeface="Arial" panose="020B0604020202020204" pitchFamily="34" charset="0"/>
              <a:cs typeface="Arial" panose="020B0604020202020204" pitchFamily="34" charset="0"/>
            </a:endParaRPr>
          </a:p>
          <a:p>
            <a:pPr marL="0" indent="0">
              <a:buNone/>
            </a:pPr>
            <a:endParaRPr lang="sv-SE" sz="1800" dirty="0">
              <a:solidFill>
                <a:schemeClr val="accent1"/>
              </a:solidFill>
              <a:latin typeface="Arial" panose="020B0604020202020204" pitchFamily="34" charset="0"/>
              <a:cs typeface="Arial" panose="020B0604020202020204" pitchFamily="34" charset="0"/>
            </a:endParaRPr>
          </a:p>
          <a:p>
            <a:pPr marL="0" indent="0">
              <a:buNone/>
            </a:pPr>
            <a:r>
              <a:rPr lang="sv-SE" sz="1800" dirty="0">
                <a:latin typeface="Arial" panose="020B0604020202020204" pitchFamily="34" charset="0"/>
                <a:cs typeface="Arial" panose="020B0604020202020204" pitchFamily="34" charset="0"/>
              </a:rPr>
              <a:t>Ett palliativt förhållningssätt kännetecknas av en helhetssyn på människan, och som prioriterar livskvalitet samt individuella önskemål och behov vid avvägning av insatser.</a:t>
            </a:r>
          </a:p>
          <a:p>
            <a:pPr marL="0" indent="0">
              <a:buNone/>
            </a:pPr>
            <a:r>
              <a:rPr lang="sv-SE" sz="1800" dirty="0">
                <a:solidFill>
                  <a:schemeClr val="accent1"/>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Källa: Socialstyrelsens termbank</a:t>
            </a:r>
            <a:r>
              <a:rPr lang="sv-SE" sz="2000" dirty="0">
                <a:solidFill>
                  <a:schemeClr val="accent1"/>
                </a:solidFill>
                <a:latin typeface="Arial" panose="020B0604020202020204" pitchFamily="34" charset="0"/>
                <a:cs typeface="Arial" panose="020B0604020202020204" pitchFamily="34" charset="0"/>
              </a:rPr>
              <a:t>		</a:t>
            </a:r>
            <a:endParaRPr lang="sv-SE" sz="2000" dirty="0">
              <a:latin typeface="Arial" panose="020B0604020202020204" pitchFamily="34" charset="0"/>
              <a:cs typeface="Arial" panose="020B0604020202020204" pitchFamily="34" charset="0"/>
            </a:endParaRPr>
          </a:p>
          <a:p>
            <a:pPr marL="0" indent="0">
              <a:buNone/>
            </a:pPr>
            <a:endParaRPr lang="sv-SE" sz="1800" dirty="0">
              <a:latin typeface="Arial" panose="020B0604020202020204" pitchFamily="34" charset="0"/>
              <a:cs typeface="Arial" panose="020B0604020202020204" pitchFamily="34" charset="0"/>
            </a:endParaRPr>
          </a:p>
          <a:p>
            <a:endParaRPr lang="sv-SE" dirty="0"/>
          </a:p>
        </p:txBody>
      </p:sp>
    </p:spTree>
    <p:extLst>
      <p:ext uri="{BB962C8B-B14F-4D97-AF65-F5344CB8AC3E}">
        <p14:creationId xmlns:p14="http://schemas.microsoft.com/office/powerpoint/2010/main" val="38552947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6FFC694-86C9-0F72-E43B-F0C354B41E42}"/>
              </a:ext>
            </a:extLst>
          </p:cNvPr>
          <p:cNvSpPr>
            <a:spLocks noGrp="1"/>
          </p:cNvSpPr>
          <p:nvPr>
            <p:ph type="title"/>
          </p:nvPr>
        </p:nvSpPr>
        <p:spPr/>
        <p:txBody>
          <a:bodyPr/>
          <a:lstStyle/>
          <a:p>
            <a:r>
              <a:rPr lang="sv-SE" dirty="0">
                <a:solidFill>
                  <a:schemeClr val="accent1"/>
                </a:solidFill>
                <a:latin typeface="Arial" panose="020B0604020202020204" pitchFamily="34" charset="0"/>
                <a:cs typeface="Arial" panose="020B0604020202020204" pitchFamily="34" charset="0"/>
              </a:rPr>
              <a:t>De fyra hörnstenarna</a:t>
            </a:r>
          </a:p>
        </p:txBody>
      </p:sp>
      <p:sp>
        <p:nvSpPr>
          <p:cNvPr id="3" name="Platshållare för innehåll 2">
            <a:extLst>
              <a:ext uri="{FF2B5EF4-FFF2-40B4-BE49-F238E27FC236}">
                <a16:creationId xmlns:a16="http://schemas.microsoft.com/office/drawing/2014/main" id="{105F3911-A6F4-4F2F-FFA0-36D0B4A88DCC}"/>
              </a:ext>
            </a:extLst>
          </p:cNvPr>
          <p:cNvSpPr>
            <a:spLocks noGrp="1"/>
          </p:cNvSpPr>
          <p:nvPr>
            <p:ph idx="1"/>
          </p:nvPr>
        </p:nvSpPr>
        <p:spPr>
          <a:xfrm>
            <a:off x="716279" y="2309031"/>
            <a:ext cx="5379721" cy="2239938"/>
          </a:xfrm>
        </p:spPr>
        <p:txBody>
          <a:bodyPr>
            <a:normAutofit/>
          </a:bodyPr>
          <a:lstStyle/>
          <a:p>
            <a:pPr marL="0" indent="0">
              <a:buNone/>
            </a:pPr>
            <a:r>
              <a:rPr lang="sv-SE" sz="2000" dirty="0">
                <a:latin typeface="Arial" panose="020B0604020202020204" pitchFamily="34" charset="0"/>
                <a:cs typeface="Arial" panose="020B0604020202020204" pitchFamily="34" charset="0"/>
              </a:rPr>
              <a:t>Den palliativ vårdens grund kan beskrivas genom de fyra hörnstenarna, som utgår från WHO:s definition av palliativ vård och människovärdesprincipen. De syftar till att lindra det totala lidandet.</a:t>
            </a:r>
          </a:p>
          <a:p>
            <a:pPr marL="0" indent="0">
              <a:buNone/>
            </a:pPr>
            <a:r>
              <a:rPr lang="sv-SE" sz="2000" dirty="0">
                <a:solidFill>
                  <a:schemeClr val="accent1"/>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Palliativ vård - grunder och etisk plattform</a:t>
            </a:r>
            <a:endParaRPr lang="sv-SE" sz="2000" dirty="0">
              <a:solidFill>
                <a:schemeClr val="accent1"/>
              </a:solidFill>
              <a:latin typeface="Arial" panose="020B0604020202020204" pitchFamily="34" charset="0"/>
              <a:cs typeface="Arial" panose="020B0604020202020204" pitchFamily="34" charset="0"/>
            </a:endParaRPr>
          </a:p>
        </p:txBody>
      </p:sp>
      <p:graphicFrame>
        <p:nvGraphicFramePr>
          <p:cNvPr id="4" name="Diagram 3">
            <a:extLst>
              <a:ext uri="{FF2B5EF4-FFF2-40B4-BE49-F238E27FC236}">
                <a16:creationId xmlns:a16="http://schemas.microsoft.com/office/drawing/2014/main" id="{8158B8C9-9ADA-4A28-F8DA-E3EB3C3B9487}"/>
              </a:ext>
            </a:extLst>
          </p:cNvPr>
          <p:cNvGraphicFramePr/>
          <p:nvPr>
            <p:extLst>
              <p:ext uri="{D42A27DB-BD31-4B8C-83A1-F6EECF244321}">
                <p14:modId xmlns:p14="http://schemas.microsoft.com/office/powerpoint/2010/main" val="60189729"/>
              </p:ext>
            </p:extLst>
          </p:nvPr>
        </p:nvGraphicFramePr>
        <p:xfrm>
          <a:off x="6217920" y="1720567"/>
          <a:ext cx="5135880" cy="34168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66665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ED90194A-7822-761D-6DE0-590E3B87CCEA}"/>
              </a:ext>
            </a:extLst>
          </p:cNvPr>
          <p:cNvGraphicFramePr/>
          <p:nvPr>
            <p:extLst>
              <p:ext uri="{D42A27DB-BD31-4B8C-83A1-F6EECF244321}">
                <p14:modId xmlns:p14="http://schemas.microsoft.com/office/powerpoint/2010/main" val="2293846449"/>
              </p:ext>
            </p:extLst>
          </p:nvPr>
        </p:nvGraphicFramePr>
        <p:xfrm>
          <a:off x="346363" y="118334"/>
          <a:ext cx="11499273" cy="58668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077842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F62C9E-2B1C-160E-DE76-892FAC1F4AC8}"/>
              </a:ext>
            </a:extLst>
          </p:cNvPr>
          <p:cNvSpPr>
            <a:spLocks noGrp="1"/>
          </p:cNvSpPr>
          <p:nvPr>
            <p:ph type="title"/>
          </p:nvPr>
        </p:nvSpPr>
        <p:spPr>
          <a:xfrm>
            <a:off x="458372" y="252844"/>
            <a:ext cx="10515600" cy="1325563"/>
          </a:xfrm>
        </p:spPr>
        <p:txBody>
          <a:bodyPr>
            <a:normAutofit/>
          </a:bodyPr>
          <a:lstStyle/>
          <a:p>
            <a:r>
              <a:rPr lang="sv-SE" sz="4000" dirty="0">
                <a:solidFill>
                  <a:schemeClr val="accent1"/>
                </a:solidFill>
                <a:latin typeface="Arial" panose="020B0604020202020204" pitchFamily="34" charset="0"/>
                <a:cs typeface="Arial" panose="020B0604020202020204" pitchFamily="34" charset="0"/>
              </a:rPr>
              <a:t>Länsövergripande satsning på palliativ vård</a:t>
            </a:r>
          </a:p>
        </p:txBody>
      </p:sp>
      <p:sp>
        <p:nvSpPr>
          <p:cNvPr id="7" name="Platshållare för innehåll 2">
            <a:extLst>
              <a:ext uri="{FF2B5EF4-FFF2-40B4-BE49-F238E27FC236}">
                <a16:creationId xmlns:a16="http://schemas.microsoft.com/office/drawing/2014/main" id="{DBDC22E6-9B7B-D8F8-D8FF-D7B2BC2DFC7C}"/>
              </a:ext>
            </a:extLst>
          </p:cNvPr>
          <p:cNvSpPr txBox="1">
            <a:spLocks/>
          </p:cNvSpPr>
          <p:nvPr/>
        </p:nvSpPr>
        <p:spPr>
          <a:xfrm>
            <a:off x="4825421" y="1959474"/>
            <a:ext cx="6642228" cy="273505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2000" dirty="0">
                <a:latin typeface="Arial" panose="020B0604020202020204" pitchFamily="34" charset="0"/>
                <a:cs typeface="Arial" panose="020B0604020202020204" pitchFamily="34" charset="0"/>
              </a:rPr>
              <a:t>En länsövergripande arbetsgrupp har:</a:t>
            </a:r>
          </a:p>
          <a:p>
            <a:r>
              <a:rPr lang="sv-SE" sz="2000" dirty="0">
                <a:latin typeface="Arial" panose="020B0604020202020204" pitchFamily="34" charset="0"/>
                <a:cs typeface="Arial" panose="020B0604020202020204" pitchFamily="34" charset="0"/>
              </a:rPr>
              <a:t>Genomfört en analys av nuläget utifrån personcentrerat och sammanhållet vårdförlopp palliativ vård </a:t>
            </a:r>
          </a:p>
          <a:p>
            <a:r>
              <a:rPr lang="sv-SE" sz="2000" dirty="0">
                <a:latin typeface="Arial" panose="020B0604020202020204" pitchFamily="34" charset="0"/>
                <a:cs typeface="Arial" panose="020B0604020202020204" pitchFamily="34" charset="0"/>
              </a:rPr>
              <a:t>Tagit fram fokusområden</a:t>
            </a:r>
          </a:p>
          <a:p>
            <a:r>
              <a:rPr lang="sv-SE" sz="2000" dirty="0">
                <a:latin typeface="Arial" panose="020B0604020202020204" pitchFamily="34" charset="0"/>
                <a:cs typeface="Arial" panose="020B0604020202020204" pitchFamily="34" charset="0"/>
              </a:rPr>
              <a:t>Tagit fram en praktisk anvisning: </a:t>
            </a:r>
          </a:p>
          <a:p>
            <a:pPr marL="252000" indent="0">
              <a:buNone/>
            </a:pPr>
            <a:r>
              <a:rPr lang="sv-SE" sz="2000" dirty="0">
                <a:solidFill>
                  <a:schemeClr val="accent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Överenskommelser och praktiska anvisningar</a:t>
            </a:r>
            <a:r>
              <a:rPr lang="sv-SE" sz="2000" dirty="0">
                <a:solidFill>
                  <a:schemeClr val="accent1"/>
                </a:solidFill>
                <a:latin typeface="Arial" panose="020B0604020202020204" pitchFamily="34" charset="0"/>
                <a:cs typeface="Arial" panose="020B0604020202020204" pitchFamily="34" charset="0"/>
              </a:rPr>
              <a:t> (Vårdgivarwebben)</a:t>
            </a:r>
            <a:endParaRPr lang="sv-SE" sz="2000" dirty="0">
              <a:latin typeface="Arial" panose="020B0604020202020204" pitchFamily="34" charset="0"/>
              <a:cs typeface="Arial" panose="020B0604020202020204" pitchFamily="34" charset="0"/>
            </a:endParaRPr>
          </a:p>
        </p:txBody>
      </p:sp>
      <p:pic>
        <p:nvPicPr>
          <p:cNvPr id="4" name="Bild 3" descr="Handskakning med hel fyllning">
            <a:extLst>
              <a:ext uri="{FF2B5EF4-FFF2-40B4-BE49-F238E27FC236}">
                <a16:creationId xmlns:a16="http://schemas.microsoft.com/office/drawing/2014/main" id="{F96B511E-6306-3EA8-2961-7625A0F5995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81358" y="1351673"/>
            <a:ext cx="3634152" cy="3634152"/>
          </a:xfrm>
          <a:prstGeom prst="rect">
            <a:avLst/>
          </a:prstGeom>
        </p:spPr>
      </p:pic>
      <p:sp>
        <p:nvSpPr>
          <p:cNvPr id="5" name="textruta 4">
            <a:extLst>
              <a:ext uri="{FF2B5EF4-FFF2-40B4-BE49-F238E27FC236}">
                <a16:creationId xmlns:a16="http://schemas.microsoft.com/office/drawing/2014/main" id="{64CD01E7-F525-4236-F607-A561432512C0}"/>
              </a:ext>
            </a:extLst>
          </p:cNvPr>
          <p:cNvSpPr txBox="1"/>
          <p:nvPr/>
        </p:nvSpPr>
        <p:spPr>
          <a:xfrm>
            <a:off x="472647" y="4694527"/>
            <a:ext cx="486030" cy="1200329"/>
          </a:xfrm>
          <a:prstGeom prst="rect">
            <a:avLst/>
          </a:prstGeom>
          <a:noFill/>
        </p:spPr>
        <p:txBody>
          <a:bodyPr wrap="none" rtlCol="0">
            <a:spAutoFit/>
          </a:bodyPr>
          <a:lstStyle/>
          <a:p>
            <a:r>
              <a:rPr lang="sv-SE" sz="7200" b="1" dirty="0">
                <a:solidFill>
                  <a:srgbClr val="74350A"/>
                </a:solidFill>
              </a:rPr>
              <a:t>!</a:t>
            </a:r>
          </a:p>
        </p:txBody>
      </p:sp>
      <p:sp>
        <p:nvSpPr>
          <p:cNvPr id="6" name="textruta 5">
            <a:extLst>
              <a:ext uri="{FF2B5EF4-FFF2-40B4-BE49-F238E27FC236}">
                <a16:creationId xmlns:a16="http://schemas.microsoft.com/office/drawing/2014/main" id="{AD63F857-8A11-930D-3EFA-1A087864E0BE}"/>
              </a:ext>
            </a:extLst>
          </p:cNvPr>
          <p:cNvSpPr txBox="1"/>
          <p:nvPr/>
        </p:nvSpPr>
        <p:spPr>
          <a:xfrm>
            <a:off x="1000457" y="5043726"/>
            <a:ext cx="10800677" cy="584775"/>
          </a:xfrm>
          <a:prstGeom prst="rect">
            <a:avLst/>
          </a:prstGeom>
          <a:noFill/>
        </p:spPr>
        <p:txBody>
          <a:bodyPr wrap="square" rtlCol="0">
            <a:spAutoFit/>
          </a:bodyPr>
          <a:lstStyle/>
          <a:p>
            <a:r>
              <a:rPr lang="sv-SE" sz="1600" dirty="0"/>
              <a:t>Det personcentrerade och sammanhållna vårdförloppet för palliativ vård lyfter ett tidigt palliativt förhållningssätt, där vi utgår från personens behov oavsett ålder, diagnos, bostadsort, vårdform eller förväntad livslängd. </a:t>
            </a:r>
            <a:r>
              <a:rPr lang="sv-SE" sz="1600" dirty="0">
                <a:solidFill>
                  <a:srgbClr val="74350A"/>
                </a:solidFill>
                <a:hlinkClick r:id="rId5">
                  <a:extLst>
                    <a:ext uri="{A12FA001-AC4F-418D-AE19-62706E023703}">
                      <ahyp:hlinkClr xmlns:ahyp="http://schemas.microsoft.com/office/drawing/2018/hyperlinkcolor" val="tx"/>
                    </a:ext>
                  </a:extLst>
                </a:hlinkClick>
              </a:rPr>
              <a:t>Palliativ vård - 1177 för vårdpersonal</a:t>
            </a:r>
            <a:endParaRPr lang="sv-SE" sz="1600" dirty="0">
              <a:solidFill>
                <a:srgbClr val="74350A"/>
              </a:solidFill>
            </a:endParaRPr>
          </a:p>
        </p:txBody>
      </p:sp>
    </p:spTree>
    <p:extLst>
      <p:ext uri="{BB962C8B-B14F-4D97-AF65-F5344CB8AC3E}">
        <p14:creationId xmlns:p14="http://schemas.microsoft.com/office/powerpoint/2010/main" val="26538991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Ellips 25">
            <a:extLst>
              <a:ext uri="{FF2B5EF4-FFF2-40B4-BE49-F238E27FC236}">
                <a16:creationId xmlns:a16="http://schemas.microsoft.com/office/drawing/2014/main" id="{BF96BA5F-B685-082C-78C5-BE72B2C72B4F}"/>
              </a:ext>
            </a:extLst>
          </p:cNvPr>
          <p:cNvSpPr/>
          <p:nvPr/>
        </p:nvSpPr>
        <p:spPr>
          <a:xfrm>
            <a:off x="9201253" y="2082789"/>
            <a:ext cx="1980000" cy="1980000"/>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Ellips 24">
            <a:extLst>
              <a:ext uri="{FF2B5EF4-FFF2-40B4-BE49-F238E27FC236}">
                <a16:creationId xmlns:a16="http://schemas.microsoft.com/office/drawing/2014/main" id="{EAB48C65-AF29-45B0-F81F-3D96FEA52FB1}"/>
              </a:ext>
            </a:extLst>
          </p:cNvPr>
          <p:cNvSpPr/>
          <p:nvPr/>
        </p:nvSpPr>
        <p:spPr>
          <a:xfrm>
            <a:off x="6404212" y="2096857"/>
            <a:ext cx="1980000" cy="1980000"/>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Ellips 23">
            <a:extLst>
              <a:ext uri="{FF2B5EF4-FFF2-40B4-BE49-F238E27FC236}">
                <a16:creationId xmlns:a16="http://schemas.microsoft.com/office/drawing/2014/main" id="{9BFE188B-9506-630C-28C1-9BCB1EDC4BAC}"/>
              </a:ext>
            </a:extLst>
          </p:cNvPr>
          <p:cNvSpPr/>
          <p:nvPr/>
        </p:nvSpPr>
        <p:spPr>
          <a:xfrm>
            <a:off x="3638562" y="2067954"/>
            <a:ext cx="1980000" cy="1980000"/>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Ellips 22">
            <a:extLst>
              <a:ext uri="{FF2B5EF4-FFF2-40B4-BE49-F238E27FC236}">
                <a16:creationId xmlns:a16="http://schemas.microsoft.com/office/drawing/2014/main" id="{8D32D73E-6F92-6314-5C9F-28C240D2948A}"/>
              </a:ext>
            </a:extLst>
          </p:cNvPr>
          <p:cNvSpPr/>
          <p:nvPr/>
        </p:nvSpPr>
        <p:spPr>
          <a:xfrm>
            <a:off x="816640" y="2067954"/>
            <a:ext cx="1980000" cy="1980000"/>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2AF2516D-6381-DFEC-63F5-DF0CE6A94334}"/>
              </a:ext>
            </a:extLst>
          </p:cNvPr>
          <p:cNvSpPr>
            <a:spLocks noGrp="1"/>
          </p:cNvSpPr>
          <p:nvPr>
            <p:ph type="title"/>
          </p:nvPr>
        </p:nvSpPr>
        <p:spPr>
          <a:xfrm>
            <a:off x="838200" y="355434"/>
            <a:ext cx="10515600" cy="1325563"/>
          </a:xfrm>
        </p:spPr>
        <p:txBody>
          <a:bodyPr>
            <a:normAutofit/>
          </a:bodyPr>
          <a:lstStyle/>
          <a:p>
            <a:r>
              <a:rPr lang="sv-SE" sz="3600" dirty="0">
                <a:solidFill>
                  <a:schemeClr val="accent1"/>
                </a:solidFill>
                <a:latin typeface="Arial" panose="020B0604020202020204" pitchFamily="34" charset="0"/>
                <a:cs typeface="Arial" panose="020B0604020202020204" pitchFamily="34" charset="0"/>
              </a:rPr>
              <a:t>Vad behöver vi för att nå en god och jämlik palliativ vård i Kalmar län?</a:t>
            </a:r>
          </a:p>
        </p:txBody>
      </p:sp>
      <p:sp>
        <p:nvSpPr>
          <p:cNvPr id="8" name="textruta 7">
            <a:extLst>
              <a:ext uri="{FF2B5EF4-FFF2-40B4-BE49-F238E27FC236}">
                <a16:creationId xmlns:a16="http://schemas.microsoft.com/office/drawing/2014/main" id="{47E0E6ED-2EC6-FFF6-71CE-22C851B13B53}"/>
              </a:ext>
            </a:extLst>
          </p:cNvPr>
          <p:cNvSpPr txBox="1"/>
          <p:nvPr/>
        </p:nvSpPr>
        <p:spPr>
          <a:xfrm>
            <a:off x="3664195" y="4526529"/>
            <a:ext cx="1928733" cy="369332"/>
          </a:xfrm>
          <a:prstGeom prst="rect">
            <a:avLst/>
          </a:prstGeom>
          <a:noFill/>
        </p:spPr>
        <p:txBody>
          <a:bodyPr wrap="none" rtlCol="0">
            <a:spAutoFit/>
          </a:bodyPr>
          <a:lstStyle/>
          <a:p>
            <a:r>
              <a:rPr lang="sv-SE" b="1" dirty="0">
                <a:latin typeface="Arial" panose="020B0604020202020204" pitchFamily="34" charset="0"/>
                <a:cs typeface="Arial" panose="020B0604020202020204" pitchFamily="34" charset="0"/>
              </a:rPr>
              <a:t>Kommunikation</a:t>
            </a:r>
            <a:endParaRPr lang="sv-SE" sz="2000" b="1" dirty="0">
              <a:latin typeface="Arial" panose="020B0604020202020204" pitchFamily="34" charset="0"/>
              <a:cs typeface="Arial" panose="020B0604020202020204" pitchFamily="34" charset="0"/>
            </a:endParaRPr>
          </a:p>
        </p:txBody>
      </p:sp>
      <p:sp>
        <p:nvSpPr>
          <p:cNvPr id="11" name="textruta 10">
            <a:extLst>
              <a:ext uri="{FF2B5EF4-FFF2-40B4-BE49-F238E27FC236}">
                <a16:creationId xmlns:a16="http://schemas.microsoft.com/office/drawing/2014/main" id="{8E3BB09D-A79D-7762-85EE-1DB3A3A06F39}"/>
              </a:ext>
            </a:extLst>
          </p:cNvPr>
          <p:cNvSpPr txBox="1"/>
          <p:nvPr/>
        </p:nvSpPr>
        <p:spPr>
          <a:xfrm>
            <a:off x="6245827" y="4486965"/>
            <a:ext cx="2296768" cy="646331"/>
          </a:xfrm>
          <a:prstGeom prst="rect">
            <a:avLst/>
          </a:prstGeom>
          <a:noFill/>
        </p:spPr>
        <p:txBody>
          <a:bodyPr wrap="square" rtlCol="0">
            <a:spAutoFit/>
          </a:bodyPr>
          <a:lstStyle/>
          <a:p>
            <a:pPr algn="ctr"/>
            <a:r>
              <a:rPr lang="sv-SE" b="1" dirty="0">
                <a:latin typeface="Arial" panose="020B0604020202020204" pitchFamily="34" charset="0"/>
                <a:cs typeface="Arial" panose="020B0604020202020204" pitchFamily="34" charset="0"/>
              </a:rPr>
              <a:t>Samtal vid allvarlig sjukdom</a:t>
            </a:r>
          </a:p>
        </p:txBody>
      </p:sp>
      <p:sp>
        <p:nvSpPr>
          <p:cNvPr id="12" name="textruta 11">
            <a:extLst>
              <a:ext uri="{FF2B5EF4-FFF2-40B4-BE49-F238E27FC236}">
                <a16:creationId xmlns:a16="http://schemas.microsoft.com/office/drawing/2014/main" id="{92331CAA-7A9F-866B-4822-C8F104ADBC95}"/>
              </a:ext>
            </a:extLst>
          </p:cNvPr>
          <p:cNvSpPr txBox="1"/>
          <p:nvPr/>
        </p:nvSpPr>
        <p:spPr>
          <a:xfrm>
            <a:off x="1143638" y="4486965"/>
            <a:ext cx="1326004" cy="369332"/>
          </a:xfrm>
          <a:prstGeom prst="rect">
            <a:avLst/>
          </a:prstGeom>
          <a:noFill/>
        </p:spPr>
        <p:txBody>
          <a:bodyPr wrap="none" rtlCol="0">
            <a:spAutoFit/>
          </a:bodyPr>
          <a:lstStyle/>
          <a:p>
            <a:r>
              <a:rPr lang="sv-SE" b="1" dirty="0">
                <a:latin typeface="Arial" panose="020B0604020202020204" pitchFamily="34" charset="0"/>
                <a:cs typeface="Arial" panose="020B0604020202020204" pitchFamily="34" charset="0"/>
              </a:rPr>
              <a:t>Utbildning</a:t>
            </a:r>
            <a:endParaRPr lang="sv-SE" sz="2000" b="1" dirty="0">
              <a:latin typeface="Arial" panose="020B0604020202020204" pitchFamily="34" charset="0"/>
              <a:cs typeface="Arial" panose="020B0604020202020204" pitchFamily="34" charset="0"/>
            </a:endParaRPr>
          </a:p>
        </p:txBody>
      </p:sp>
      <p:sp>
        <p:nvSpPr>
          <p:cNvPr id="13" name="textruta 12">
            <a:extLst>
              <a:ext uri="{FF2B5EF4-FFF2-40B4-BE49-F238E27FC236}">
                <a16:creationId xmlns:a16="http://schemas.microsoft.com/office/drawing/2014/main" id="{70F4E12B-E1F0-93C1-2BDF-01EA90A9F757}"/>
              </a:ext>
            </a:extLst>
          </p:cNvPr>
          <p:cNvSpPr txBox="1"/>
          <p:nvPr/>
        </p:nvSpPr>
        <p:spPr>
          <a:xfrm>
            <a:off x="8939310" y="4434196"/>
            <a:ext cx="2503885" cy="923330"/>
          </a:xfrm>
          <a:prstGeom prst="rect">
            <a:avLst/>
          </a:prstGeom>
          <a:noFill/>
        </p:spPr>
        <p:txBody>
          <a:bodyPr wrap="square" rtlCol="0">
            <a:spAutoFit/>
          </a:bodyPr>
          <a:lstStyle/>
          <a:p>
            <a:pPr algn="ctr"/>
            <a:r>
              <a:rPr lang="sv-SE" b="1" dirty="0">
                <a:latin typeface="Arial" panose="020B0604020202020204" pitchFamily="34" charset="0"/>
                <a:cs typeface="Arial" panose="020B0604020202020204" pitchFamily="34" charset="0"/>
              </a:rPr>
              <a:t>Strukturerad dokumentation av samtal</a:t>
            </a:r>
          </a:p>
        </p:txBody>
      </p:sp>
      <p:pic>
        <p:nvPicPr>
          <p:cNvPr id="4" name="Bild 3" descr="Böcker med hel fyllning">
            <a:extLst>
              <a:ext uri="{FF2B5EF4-FFF2-40B4-BE49-F238E27FC236}">
                <a16:creationId xmlns:a16="http://schemas.microsoft.com/office/drawing/2014/main" id="{76F190C3-7661-8D6F-33FE-721EBA549B1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235303" y="2471848"/>
            <a:ext cx="1104982" cy="1104982"/>
          </a:xfrm>
          <a:prstGeom prst="rect">
            <a:avLst/>
          </a:prstGeom>
        </p:spPr>
      </p:pic>
      <p:pic>
        <p:nvPicPr>
          <p:cNvPr id="9" name="Bild 8" descr="Dokument med hel fyllning">
            <a:extLst>
              <a:ext uri="{FF2B5EF4-FFF2-40B4-BE49-F238E27FC236}">
                <a16:creationId xmlns:a16="http://schemas.microsoft.com/office/drawing/2014/main" id="{044713C8-A962-3BEF-05BD-CF1DECFD3D2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624585" y="2435670"/>
            <a:ext cx="1219623" cy="1219623"/>
          </a:xfrm>
          <a:prstGeom prst="rect">
            <a:avLst/>
          </a:prstGeom>
        </p:spPr>
      </p:pic>
      <p:pic>
        <p:nvPicPr>
          <p:cNvPr id="14" name="Bild 13" descr="Sociala distancing med hel fyllning">
            <a:extLst>
              <a:ext uri="{FF2B5EF4-FFF2-40B4-BE49-F238E27FC236}">
                <a16:creationId xmlns:a16="http://schemas.microsoft.com/office/drawing/2014/main" id="{D25FA8D3-2D44-E456-C804-E9F0F0BA53B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788823" y="2447853"/>
            <a:ext cx="1210777" cy="1210777"/>
          </a:xfrm>
          <a:prstGeom prst="rect">
            <a:avLst/>
          </a:prstGeom>
        </p:spPr>
      </p:pic>
      <p:pic>
        <p:nvPicPr>
          <p:cNvPr id="18" name="Bild 17" descr="Chattbubbla med hel fyllning">
            <a:extLst>
              <a:ext uri="{FF2B5EF4-FFF2-40B4-BE49-F238E27FC236}">
                <a16:creationId xmlns:a16="http://schemas.microsoft.com/office/drawing/2014/main" id="{52683EBA-8D69-6603-50CC-E2F929399A3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895423" y="2748715"/>
            <a:ext cx="914400" cy="914400"/>
          </a:xfrm>
          <a:prstGeom prst="rect">
            <a:avLst/>
          </a:prstGeom>
        </p:spPr>
      </p:pic>
      <p:pic>
        <p:nvPicPr>
          <p:cNvPr id="22" name="Bild 21" descr="Chattbubbla med hel fyllning">
            <a:extLst>
              <a:ext uri="{FF2B5EF4-FFF2-40B4-BE49-F238E27FC236}">
                <a16:creationId xmlns:a16="http://schemas.microsoft.com/office/drawing/2014/main" id="{030F025D-DDC7-8094-BE55-880A4935A60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457521" y="2443493"/>
            <a:ext cx="914400" cy="914400"/>
          </a:xfrm>
          <a:prstGeom prst="rect">
            <a:avLst/>
          </a:prstGeom>
        </p:spPr>
      </p:pic>
    </p:spTree>
    <p:extLst>
      <p:ext uri="{BB962C8B-B14F-4D97-AF65-F5344CB8AC3E}">
        <p14:creationId xmlns:p14="http://schemas.microsoft.com/office/powerpoint/2010/main" val="39928420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0A78BF-72FB-6845-D05D-55A74A481D74}"/>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527832BE-CB13-5C56-1FC2-5C0625F7DFD8}"/>
              </a:ext>
            </a:extLst>
          </p:cNvPr>
          <p:cNvSpPr>
            <a:spLocks noGrp="1"/>
          </p:cNvSpPr>
          <p:nvPr>
            <p:ph type="title"/>
          </p:nvPr>
        </p:nvSpPr>
        <p:spPr>
          <a:xfrm>
            <a:off x="573454" y="392953"/>
            <a:ext cx="10767836" cy="1325563"/>
          </a:xfrm>
        </p:spPr>
        <p:txBody>
          <a:bodyPr>
            <a:normAutofit/>
          </a:bodyPr>
          <a:lstStyle/>
          <a:p>
            <a:r>
              <a:rPr lang="sv-SE" dirty="0">
                <a:solidFill>
                  <a:schemeClr val="accent1"/>
                </a:solidFill>
                <a:latin typeface="Arial" panose="020B0604020202020204" pitchFamily="34" charset="0"/>
                <a:cs typeface="Arial" panose="020B0604020202020204" pitchFamily="34" charset="0"/>
              </a:rPr>
              <a:t>Utbildning: Kunskap är grunden</a:t>
            </a:r>
          </a:p>
        </p:txBody>
      </p:sp>
      <p:sp>
        <p:nvSpPr>
          <p:cNvPr id="3" name="Ellips 2">
            <a:extLst>
              <a:ext uri="{FF2B5EF4-FFF2-40B4-BE49-F238E27FC236}">
                <a16:creationId xmlns:a16="http://schemas.microsoft.com/office/drawing/2014/main" id="{6598EA9F-52E3-EC68-2277-7CFAAAAAE84D}"/>
              </a:ext>
            </a:extLst>
          </p:cNvPr>
          <p:cNvSpPr/>
          <p:nvPr/>
        </p:nvSpPr>
        <p:spPr>
          <a:xfrm>
            <a:off x="8467635" y="2013373"/>
            <a:ext cx="2520000" cy="2520000"/>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4" name="Bild 3" descr="Böcker med hel fyllning">
            <a:extLst>
              <a:ext uri="{FF2B5EF4-FFF2-40B4-BE49-F238E27FC236}">
                <a16:creationId xmlns:a16="http://schemas.microsoft.com/office/drawing/2014/main" id="{ED929D63-F072-5701-D144-0B901D1FF08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014735" y="2560473"/>
            <a:ext cx="1425800" cy="1425800"/>
          </a:xfrm>
          <a:prstGeom prst="rect">
            <a:avLst/>
          </a:prstGeom>
        </p:spPr>
      </p:pic>
      <p:sp>
        <p:nvSpPr>
          <p:cNvPr id="6" name="textruta 5">
            <a:extLst>
              <a:ext uri="{FF2B5EF4-FFF2-40B4-BE49-F238E27FC236}">
                <a16:creationId xmlns:a16="http://schemas.microsoft.com/office/drawing/2014/main" id="{47BD55E4-B1E9-55A1-0657-F77C955C42F4}"/>
              </a:ext>
            </a:extLst>
          </p:cNvPr>
          <p:cNvSpPr txBox="1"/>
          <p:nvPr/>
        </p:nvSpPr>
        <p:spPr>
          <a:xfrm>
            <a:off x="573454" y="1907831"/>
            <a:ext cx="7689095" cy="3539430"/>
          </a:xfrm>
          <a:prstGeom prst="rect">
            <a:avLst/>
          </a:prstGeom>
          <a:noFill/>
        </p:spPr>
        <p:txBody>
          <a:bodyPr wrap="square">
            <a:spAutoFit/>
          </a:bodyPr>
          <a:lstStyle/>
          <a:p>
            <a:pPr marL="342900" indent="-342900">
              <a:buFont typeface="Arial" panose="020B0604020202020204" pitchFamily="34" charset="0"/>
              <a:buChar char="•"/>
            </a:pPr>
            <a:r>
              <a:rPr lang="sv-SE" sz="2000" dirty="0">
                <a:latin typeface="Arial" panose="020B0604020202020204" pitchFamily="34" charset="0"/>
                <a:cs typeface="Arial" panose="020B0604020202020204" pitchFamily="34" charset="0"/>
              </a:rPr>
              <a:t>Vi behöver säkerställa att kunskap finns i alla olika verksamheter för att kunna fånga upp, förmedla, planera för och åtgärda behov.</a:t>
            </a:r>
            <a:br>
              <a:rPr lang="sv-SE" sz="2000" dirty="0">
                <a:latin typeface="Arial" panose="020B0604020202020204" pitchFamily="34" charset="0"/>
                <a:cs typeface="Arial" panose="020B0604020202020204" pitchFamily="34" charset="0"/>
              </a:rPr>
            </a:br>
            <a:endParaRPr lang="sv-SE"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sv-SE" sz="2000" dirty="0">
                <a:latin typeface="Arial" panose="020B0604020202020204" pitchFamily="34" charset="0"/>
                <a:cs typeface="Arial" panose="020B0604020202020204" pitchFamily="34" charset="0"/>
              </a:rPr>
              <a:t>Vi hjälps åt - olika verksamheter och professioner bidrar och jobbar tillsammans för att nå en helhetssyn i vården.</a:t>
            </a:r>
          </a:p>
          <a:p>
            <a:pPr marL="342900" indent="-342900">
              <a:buFont typeface="Arial" panose="020B0604020202020204" pitchFamily="34" charset="0"/>
              <a:buChar char="•"/>
            </a:pPr>
            <a:endParaRPr lang="sv-SE" sz="2000" dirty="0">
              <a:latin typeface="Arial" panose="020B0604020202020204" pitchFamily="34" charset="0"/>
              <a:cs typeface="Arial" panose="020B0604020202020204" pitchFamily="34" charset="0"/>
            </a:endParaRPr>
          </a:p>
          <a:p>
            <a:pPr marL="342900" indent="-342900">
              <a:lnSpc>
                <a:spcPct val="100000"/>
              </a:lnSpc>
              <a:buFont typeface="Arial" panose="020B0604020202020204" pitchFamily="34" charset="0"/>
              <a:buChar char="•"/>
            </a:pPr>
            <a:r>
              <a:rPr lang="sv-SE" sz="2000" dirty="0">
                <a:latin typeface="Arial" panose="020B0604020202020204" pitchFamily="34" charset="0"/>
                <a:cs typeface="Arial" panose="020B0604020202020204" pitchFamily="34" charset="0"/>
              </a:rPr>
              <a:t>Mer information samt informationsfilm om grundläggande termer och begrepp inom palliativ vård: </a:t>
            </a:r>
            <a:r>
              <a:rPr lang="sv-SE" sz="2000" dirty="0">
                <a:solidFill>
                  <a:schemeClr val="accent1"/>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Utbildning och kompetens </a:t>
            </a:r>
            <a:r>
              <a:rPr lang="sv-SE" sz="2000" dirty="0">
                <a:solidFill>
                  <a:schemeClr val="accent1"/>
                </a:solidFill>
                <a:latin typeface="Arial" panose="020B0604020202020204" pitchFamily="34" charset="0"/>
                <a:cs typeface="Arial" panose="020B0604020202020204" pitchFamily="34" charset="0"/>
              </a:rPr>
              <a:t>(Vårdgivarwebben).</a:t>
            </a:r>
          </a:p>
          <a:p>
            <a:pPr marL="342900" indent="-342900">
              <a:buFont typeface="Arial" panose="020B0604020202020204" pitchFamily="34" charset="0"/>
              <a:buChar char="•"/>
            </a:pPr>
            <a:endParaRPr lang="sv-SE"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345421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314B84-F46D-14BC-8920-16B586747F34}"/>
              </a:ext>
            </a:extLst>
          </p:cNvPr>
          <p:cNvSpPr>
            <a:spLocks noGrp="1"/>
          </p:cNvSpPr>
          <p:nvPr>
            <p:ph type="title"/>
          </p:nvPr>
        </p:nvSpPr>
        <p:spPr>
          <a:xfrm>
            <a:off x="653455" y="842299"/>
            <a:ext cx="5033746" cy="1325563"/>
          </a:xfrm>
        </p:spPr>
        <p:txBody>
          <a:bodyPr>
            <a:normAutofit/>
          </a:bodyPr>
          <a:lstStyle/>
          <a:p>
            <a:r>
              <a:rPr lang="sv-SE" dirty="0">
                <a:solidFill>
                  <a:schemeClr val="accent1"/>
                </a:solidFill>
                <a:latin typeface="Arial" panose="020B0604020202020204" pitchFamily="34" charset="0"/>
                <a:cs typeface="Arial" panose="020B0604020202020204" pitchFamily="34" charset="0"/>
              </a:rPr>
              <a:t>Utbildning på olika nivåer </a:t>
            </a:r>
          </a:p>
        </p:txBody>
      </p:sp>
      <p:sp>
        <p:nvSpPr>
          <p:cNvPr id="27" name="Rektangel: rundade hörn 26">
            <a:extLst>
              <a:ext uri="{FF2B5EF4-FFF2-40B4-BE49-F238E27FC236}">
                <a16:creationId xmlns:a16="http://schemas.microsoft.com/office/drawing/2014/main" id="{9F6DC706-FFE9-9765-9268-BD618E63D5A1}"/>
              </a:ext>
            </a:extLst>
          </p:cNvPr>
          <p:cNvSpPr/>
          <p:nvPr/>
        </p:nvSpPr>
        <p:spPr>
          <a:xfrm>
            <a:off x="6318395" y="1032443"/>
            <a:ext cx="4176727" cy="144000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8" name="Rektangel: rundade hörn 27">
            <a:extLst>
              <a:ext uri="{FF2B5EF4-FFF2-40B4-BE49-F238E27FC236}">
                <a16:creationId xmlns:a16="http://schemas.microsoft.com/office/drawing/2014/main" id="{54C42AB1-ED68-C267-2BD1-BF5B66E50877}"/>
              </a:ext>
            </a:extLst>
          </p:cNvPr>
          <p:cNvSpPr/>
          <p:nvPr/>
        </p:nvSpPr>
        <p:spPr>
          <a:xfrm>
            <a:off x="4737753" y="2515602"/>
            <a:ext cx="5757371" cy="144000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9" name="Rektangel: rundade hörn 28">
            <a:extLst>
              <a:ext uri="{FF2B5EF4-FFF2-40B4-BE49-F238E27FC236}">
                <a16:creationId xmlns:a16="http://schemas.microsoft.com/office/drawing/2014/main" id="{B9CD602F-6ADB-2DB2-03F5-6696D79C48DF}"/>
              </a:ext>
            </a:extLst>
          </p:cNvPr>
          <p:cNvSpPr/>
          <p:nvPr/>
        </p:nvSpPr>
        <p:spPr>
          <a:xfrm>
            <a:off x="3122370" y="4001773"/>
            <a:ext cx="7372756" cy="144000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0" name="textruta 29">
            <a:extLst>
              <a:ext uri="{FF2B5EF4-FFF2-40B4-BE49-F238E27FC236}">
                <a16:creationId xmlns:a16="http://schemas.microsoft.com/office/drawing/2014/main" id="{592BAB84-A7CF-8A1F-7713-0AB36D9A5B72}"/>
              </a:ext>
            </a:extLst>
          </p:cNvPr>
          <p:cNvSpPr txBox="1"/>
          <p:nvPr/>
        </p:nvSpPr>
        <p:spPr>
          <a:xfrm>
            <a:off x="7580786" y="1309343"/>
            <a:ext cx="2723274" cy="769441"/>
          </a:xfrm>
          <a:prstGeom prst="rect">
            <a:avLst/>
          </a:prstGeom>
          <a:noFill/>
        </p:spPr>
        <p:txBody>
          <a:bodyPr wrap="square">
            <a:spAutoFit/>
          </a:bodyPr>
          <a:lstStyle/>
          <a:p>
            <a:pPr lvl="0"/>
            <a:r>
              <a:rPr lang="sv-SE" sz="1600" b="1" dirty="0">
                <a:latin typeface="Arial" panose="020B0604020202020204" pitchFamily="34" charset="0"/>
                <a:cs typeface="Arial" panose="020B0604020202020204" pitchFamily="34" charset="0"/>
              </a:rPr>
              <a:t>Fördjupning</a:t>
            </a:r>
            <a:r>
              <a:rPr lang="sv-SE" sz="1200" b="1"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sv-SE" sz="1400" dirty="0">
                <a:latin typeface="Arial" panose="020B0604020202020204" pitchFamily="34" charset="0"/>
                <a:cs typeface="Arial" panose="020B0604020202020204" pitchFamily="34" charset="0"/>
              </a:rPr>
              <a:t>Kurser via högskola och universitet </a:t>
            </a:r>
          </a:p>
        </p:txBody>
      </p:sp>
      <p:pic>
        <p:nvPicPr>
          <p:cNvPr id="31" name="Bild 30" descr="Klassrum med hel fyllning">
            <a:extLst>
              <a:ext uri="{FF2B5EF4-FFF2-40B4-BE49-F238E27FC236}">
                <a16:creationId xmlns:a16="http://schemas.microsoft.com/office/drawing/2014/main" id="{0A36E0C5-2803-CFA9-CC67-51096D33EA6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492391" y="1309343"/>
            <a:ext cx="914400" cy="914400"/>
          </a:xfrm>
          <a:prstGeom prst="rect">
            <a:avLst/>
          </a:prstGeom>
        </p:spPr>
      </p:pic>
      <p:sp>
        <p:nvSpPr>
          <p:cNvPr id="32" name="textruta 31">
            <a:extLst>
              <a:ext uri="{FF2B5EF4-FFF2-40B4-BE49-F238E27FC236}">
                <a16:creationId xmlns:a16="http://schemas.microsoft.com/office/drawing/2014/main" id="{3FABEC22-425E-152E-3033-89CD767D8861}"/>
              </a:ext>
            </a:extLst>
          </p:cNvPr>
          <p:cNvSpPr txBox="1"/>
          <p:nvPr/>
        </p:nvSpPr>
        <p:spPr>
          <a:xfrm>
            <a:off x="5850582" y="2639630"/>
            <a:ext cx="4453478" cy="984885"/>
          </a:xfrm>
          <a:prstGeom prst="rect">
            <a:avLst/>
          </a:prstGeom>
          <a:noFill/>
        </p:spPr>
        <p:txBody>
          <a:bodyPr wrap="square">
            <a:spAutoFit/>
          </a:bodyPr>
          <a:lstStyle/>
          <a:p>
            <a:pPr lvl="0"/>
            <a:r>
              <a:rPr lang="sv-SE" sz="1600" b="1" dirty="0">
                <a:latin typeface="Arial" panose="020B0604020202020204" pitchFamily="34" charset="0"/>
                <a:cs typeface="Arial" panose="020B0604020202020204" pitchFamily="34" charset="0"/>
              </a:rPr>
              <a:t>Fortsättning</a:t>
            </a:r>
          </a:p>
          <a:p>
            <a:pPr marL="171450" lvl="0" indent="-171450">
              <a:buFont typeface="Arial" panose="020B0604020202020204" pitchFamily="34" charset="0"/>
              <a:buChar char="•"/>
            </a:pPr>
            <a:r>
              <a:rPr lang="sv-SE" sz="1400" dirty="0">
                <a:latin typeface="Arial" panose="020B0604020202020204" pitchFamily="34" charset="0"/>
                <a:cs typeface="Arial" panose="020B0604020202020204" pitchFamily="34" charset="0"/>
              </a:rPr>
              <a:t>Nätverk, ombudsträffar</a:t>
            </a:r>
          </a:p>
          <a:p>
            <a:pPr marL="171450" lvl="0" indent="-171450">
              <a:buFont typeface="Arial" panose="020B0604020202020204" pitchFamily="34" charset="0"/>
              <a:buChar char="•"/>
            </a:pPr>
            <a:r>
              <a:rPr lang="sv-SE" sz="1400" dirty="0">
                <a:latin typeface="Arial" panose="020B0604020202020204" pitchFamily="34" charset="0"/>
                <a:cs typeface="Arial" panose="020B0604020202020204" pitchFamily="34" charset="0"/>
              </a:rPr>
              <a:t>Utbildning via Kompetenscentrum</a:t>
            </a:r>
          </a:p>
          <a:p>
            <a:pPr marL="171450" lvl="0" indent="-171450">
              <a:buFont typeface="Arial" panose="020B0604020202020204" pitchFamily="34" charset="0"/>
              <a:buChar char="•"/>
            </a:pPr>
            <a:r>
              <a:rPr lang="sv-SE" sz="1400" dirty="0">
                <a:latin typeface="Arial" panose="020B0604020202020204" pitchFamily="34" charset="0"/>
                <a:cs typeface="Arial" panose="020B0604020202020204" pitchFamily="34" charset="0"/>
              </a:rPr>
              <a:t>Fortsättningskurs för läkare, Betaniastiftelsen </a:t>
            </a:r>
          </a:p>
        </p:txBody>
      </p:sp>
      <p:sp>
        <p:nvSpPr>
          <p:cNvPr id="33" name="textruta 32">
            <a:extLst>
              <a:ext uri="{FF2B5EF4-FFF2-40B4-BE49-F238E27FC236}">
                <a16:creationId xmlns:a16="http://schemas.microsoft.com/office/drawing/2014/main" id="{5583E60A-CE57-9FF3-CA27-E9A5B5D7D709}"/>
              </a:ext>
            </a:extLst>
          </p:cNvPr>
          <p:cNvSpPr txBox="1"/>
          <p:nvPr/>
        </p:nvSpPr>
        <p:spPr>
          <a:xfrm>
            <a:off x="4345922" y="4243217"/>
            <a:ext cx="5958137" cy="1015663"/>
          </a:xfrm>
          <a:prstGeom prst="rect">
            <a:avLst/>
          </a:prstGeom>
          <a:noFill/>
        </p:spPr>
        <p:txBody>
          <a:bodyPr wrap="square">
            <a:spAutoFit/>
          </a:bodyPr>
          <a:lstStyle/>
          <a:p>
            <a:pPr lvl="0"/>
            <a:r>
              <a:rPr lang="sv-SE" sz="1600" b="1" dirty="0">
                <a:latin typeface="Arial" panose="020B0604020202020204" pitchFamily="34" charset="0"/>
                <a:cs typeface="Arial" panose="020B0604020202020204" pitchFamily="34" charset="0"/>
              </a:rPr>
              <a:t>Bas – för all personal inom hälso- och sjukvård samt omsorg</a:t>
            </a:r>
          </a:p>
          <a:p>
            <a:pPr marL="171450" indent="-171450">
              <a:buFont typeface="Arial" panose="020B0604020202020204" pitchFamily="34" charset="0"/>
              <a:buChar char="•"/>
            </a:pPr>
            <a:r>
              <a:rPr lang="sv-SE" sz="1400" dirty="0">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Lindring bortom boten - grundutbildning i palliativ vård – Betaniastiftelsen</a:t>
            </a:r>
            <a:r>
              <a:rPr lang="sv-SE" sz="1400" dirty="0">
                <a:latin typeface="Arial" panose="020B0604020202020204" pitchFamily="34" charset="0"/>
                <a:cs typeface="Arial" panose="020B0604020202020204" pitchFamily="34" charset="0"/>
              </a:rPr>
              <a:t> (2,5 timmar)  </a:t>
            </a:r>
          </a:p>
        </p:txBody>
      </p:sp>
      <p:pic>
        <p:nvPicPr>
          <p:cNvPr id="34" name="Bild 33" descr="Grupp med män med hel fyllning">
            <a:extLst>
              <a:ext uri="{FF2B5EF4-FFF2-40B4-BE49-F238E27FC236}">
                <a16:creationId xmlns:a16="http://schemas.microsoft.com/office/drawing/2014/main" id="{EACBEB6F-A648-5663-6F1A-DD94B80BDC0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938854" y="2847250"/>
            <a:ext cx="794685" cy="794685"/>
          </a:xfrm>
          <a:prstGeom prst="rect">
            <a:avLst/>
          </a:prstGeom>
        </p:spPr>
      </p:pic>
      <p:pic>
        <p:nvPicPr>
          <p:cNvPr id="35" name="Bild 34" descr="Programmerare, kvinna med hel fyllning">
            <a:extLst>
              <a:ext uri="{FF2B5EF4-FFF2-40B4-BE49-F238E27FC236}">
                <a16:creationId xmlns:a16="http://schemas.microsoft.com/office/drawing/2014/main" id="{6DF6F226-D529-1668-19CD-1E588CF7A48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367628" y="4188785"/>
            <a:ext cx="905248" cy="905248"/>
          </a:xfrm>
          <a:prstGeom prst="rect">
            <a:avLst/>
          </a:prstGeom>
        </p:spPr>
      </p:pic>
      <p:cxnSp>
        <p:nvCxnSpPr>
          <p:cNvPr id="36" name="Rak koppling 35">
            <a:extLst>
              <a:ext uri="{FF2B5EF4-FFF2-40B4-BE49-F238E27FC236}">
                <a16:creationId xmlns:a16="http://schemas.microsoft.com/office/drawing/2014/main" id="{222022E2-79EC-DF92-4F46-1B9EC0EB441B}"/>
              </a:ext>
            </a:extLst>
          </p:cNvPr>
          <p:cNvCxnSpPr>
            <a:cxnSpLocks/>
          </p:cNvCxnSpPr>
          <p:nvPr/>
        </p:nvCxnSpPr>
        <p:spPr>
          <a:xfrm>
            <a:off x="3049322" y="3898110"/>
            <a:ext cx="0" cy="1486598"/>
          </a:xfrm>
          <a:prstGeom prst="line">
            <a:avLst/>
          </a:prstGeom>
          <a:ln w="50800" cmpd="sng">
            <a:solidFill>
              <a:srgbClr val="772D2A"/>
            </a:solidFill>
          </a:ln>
        </p:spPr>
        <p:style>
          <a:lnRef idx="1">
            <a:schemeClr val="accent1"/>
          </a:lnRef>
          <a:fillRef idx="0">
            <a:schemeClr val="accent1"/>
          </a:fillRef>
          <a:effectRef idx="0">
            <a:schemeClr val="accent1"/>
          </a:effectRef>
          <a:fontRef idx="minor">
            <a:schemeClr val="tx1"/>
          </a:fontRef>
        </p:style>
      </p:cxnSp>
      <p:cxnSp>
        <p:nvCxnSpPr>
          <p:cNvPr id="37" name="Rak koppling 36">
            <a:extLst>
              <a:ext uri="{FF2B5EF4-FFF2-40B4-BE49-F238E27FC236}">
                <a16:creationId xmlns:a16="http://schemas.microsoft.com/office/drawing/2014/main" id="{7613AB80-F6FA-C641-2E80-EBC5C3DE1D89}"/>
              </a:ext>
            </a:extLst>
          </p:cNvPr>
          <p:cNvCxnSpPr>
            <a:cxnSpLocks/>
          </p:cNvCxnSpPr>
          <p:nvPr/>
        </p:nvCxnSpPr>
        <p:spPr>
          <a:xfrm>
            <a:off x="4664762" y="2448539"/>
            <a:ext cx="0" cy="1498354"/>
          </a:xfrm>
          <a:prstGeom prst="line">
            <a:avLst/>
          </a:prstGeom>
          <a:ln w="50800" cmpd="sng">
            <a:solidFill>
              <a:srgbClr val="772D2A"/>
            </a:solidFill>
          </a:ln>
        </p:spPr>
        <p:style>
          <a:lnRef idx="1">
            <a:schemeClr val="accent1"/>
          </a:lnRef>
          <a:fillRef idx="0">
            <a:schemeClr val="accent1"/>
          </a:fillRef>
          <a:effectRef idx="0">
            <a:schemeClr val="accent1"/>
          </a:effectRef>
          <a:fontRef idx="minor">
            <a:schemeClr val="tx1"/>
          </a:fontRef>
        </p:style>
      </p:cxnSp>
      <p:cxnSp>
        <p:nvCxnSpPr>
          <p:cNvPr id="38" name="Rak koppling 37">
            <a:extLst>
              <a:ext uri="{FF2B5EF4-FFF2-40B4-BE49-F238E27FC236}">
                <a16:creationId xmlns:a16="http://schemas.microsoft.com/office/drawing/2014/main" id="{92A57737-76B1-35A2-6A7D-1402D1926CAD}"/>
              </a:ext>
            </a:extLst>
          </p:cNvPr>
          <p:cNvCxnSpPr>
            <a:cxnSpLocks/>
          </p:cNvCxnSpPr>
          <p:nvPr/>
        </p:nvCxnSpPr>
        <p:spPr>
          <a:xfrm>
            <a:off x="6250659" y="973697"/>
            <a:ext cx="0" cy="1486598"/>
          </a:xfrm>
          <a:prstGeom prst="line">
            <a:avLst/>
          </a:prstGeom>
          <a:ln w="50800" cmpd="sng">
            <a:solidFill>
              <a:srgbClr val="772D2A"/>
            </a:solidFill>
          </a:ln>
        </p:spPr>
        <p:style>
          <a:lnRef idx="1">
            <a:schemeClr val="accent1"/>
          </a:lnRef>
          <a:fillRef idx="0">
            <a:schemeClr val="accent1"/>
          </a:fillRef>
          <a:effectRef idx="0">
            <a:schemeClr val="accent1"/>
          </a:effectRef>
          <a:fontRef idx="minor">
            <a:schemeClr val="tx1"/>
          </a:fontRef>
        </p:style>
      </p:cxnSp>
      <p:cxnSp>
        <p:nvCxnSpPr>
          <p:cNvPr id="39" name="Rak koppling 38">
            <a:extLst>
              <a:ext uri="{FF2B5EF4-FFF2-40B4-BE49-F238E27FC236}">
                <a16:creationId xmlns:a16="http://schemas.microsoft.com/office/drawing/2014/main" id="{F51832E4-132D-CF12-61E0-CAE1B7B15DF8}"/>
              </a:ext>
            </a:extLst>
          </p:cNvPr>
          <p:cNvCxnSpPr>
            <a:cxnSpLocks/>
          </p:cNvCxnSpPr>
          <p:nvPr/>
        </p:nvCxnSpPr>
        <p:spPr>
          <a:xfrm>
            <a:off x="3049322" y="3925126"/>
            <a:ext cx="1628947" cy="0"/>
          </a:xfrm>
          <a:prstGeom prst="line">
            <a:avLst/>
          </a:prstGeom>
          <a:ln w="50800" cmpd="sng">
            <a:solidFill>
              <a:srgbClr val="772D2A"/>
            </a:solidFill>
          </a:ln>
        </p:spPr>
        <p:style>
          <a:lnRef idx="1">
            <a:schemeClr val="accent1"/>
          </a:lnRef>
          <a:fillRef idx="0">
            <a:schemeClr val="accent1"/>
          </a:fillRef>
          <a:effectRef idx="0">
            <a:schemeClr val="accent1"/>
          </a:effectRef>
          <a:fontRef idx="minor">
            <a:schemeClr val="tx1"/>
          </a:fontRef>
        </p:style>
      </p:cxnSp>
      <p:cxnSp>
        <p:nvCxnSpPr>
          <p:cNvPr id="40" name="Rak koppling 39">
            <a:extLst>
              <a:ext uri="{FF2B5EF4-FFF2-40B4-BE49-F238E27FC236}">
                <a16:creationId xmlns:a16="http://schemas.microsoft.com/office/drawing/2014/main" id="{5A93F65C-371A-8310-E8D2-045C6B101173}"/>
              </a:ext>
            </a:extLst>
          </p:cNvPr>
          <p:cNvCxnSpPr>
            <a:cxnSpLocks/>
          </p:cNvCxnSpPr>
          <p:nvPr/>
        </p:nvCxnSpPr>
        <p:spPr>
          <a:xfrm>
            <a:off x="4636498" y="2448539"/>
            <a:ext cx="1628947" cy="0"/>
          </a:xfrm>
          <a:prstGeom prst="line">
            <a:avLst/>
          </a:prstGeom>
          <a:ln w="50800" cmpd="sng">
            <a:solidFill>
              <a:srgbClr val="772D2A"/>
            </a:solidFill>
          </a:ln>
        </p:spPr>
        <p:style>
          <a:lnRef idx="1">
            <a:schemeClr val="accent1"/>
          </a:lnRef>
          <a:fillRef idx="0">
            <a:schemeClr val="accent1"/>
          </a:fillRef>
          <a:effectRef idx="0">
            <a:schemeClr val="accent1"/>
          </a:effectRef>
          <a:fontRef idx="minor">
            <a:schemeClr val="tx1"/>
          </a:fontRef>
        </p:style>
      </p:cxnSp>
      <p:cxnSp>
        <p:nvCxnSpPr>
          <p:cNvPr id="41" name="Rak pilkoppling 40">
            <a:extLst>
              <a:ext uri="{FF2B5EF4-FFF2-40B4-BE49-F238E27FC236}">
                <a16:creationId xmlns:a16="http://schemas.microsoft.com/office/drawing/2014/main" id="{B6E26D58-3232-86C6-D5D7-BBE71EA9EACC}"/>
              </a:ext>
            </a:extLst>
          </p:cNvPr>
          <p:cNvCxnSpPr>
            <a:cxnSpLocks/>
          </p:cNvCxnSpPr>
          <p:nvPr/>
        </p:nvCxnSpPr>
        <p:spPr>
          <a:xfrm>
            <a:off x="6227975" y="961742"/>
            <a:ext cx="4176727" cy="0"/>
          </a:xfrm>
          <a:prstGeom prst="straightConnector1">
            <a:avLst/>
          </a:prstGeom>
          <a:ln w="47625">
            <a:solidFill>
              <a:srgbClr val="772D2A"/>
            </a:solidFill>
            <a:tailEnd type="triangle"/>
          </a:ln>
        </p:spPr>
        <p:style>
          <a:lnRef idx="1">
            <a:schemeClr val="accent1"/>
          </a:lnRef>
          <a:fillRef idx="0">
            <a:schemeClr val="accent1"/>
          </a:fillRef>
          <a:effectRef idx="0">
            <a:schemeClr val="accent1"/>
          </a:effectRef>
          <a:fontRef idx="minor">
            <a:schemeClr val="tx1"/>
          </a:fontRef>
        </p:style>
      </p:cxnSp>
      <p:sp>
        <p:nvSpPr>
          <p:cNvPr id="4" name="Ellips 3">
            <a:extLst>
              <a:ext uri="{FF2B5EF4-FFF2-40B4-BE49-F238E27FC236}">
                <a16:creationId xmlns:a16="http://schemas.microsoft.com/office/drawing/2014/main" id="{8D79D84F-BFB3-8FEE-A559-33005174C77A}"/>
              </a:ext>
            </a:extLst>
          </p:cNvPr>
          <p:cNvSpPr/>
          <p:nvPr/>
        </p:nvSpPr>
        <p:spPr>
          <a:xfrm>
            <a:off x="10834372" y="204189"/>
            <a:ext cx="1049641" cy="1018680"/>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6" name="Bild 5" descr="Böcker med hel fyllning">
            <a:extLst>
              <a:ext uri="{FF2B5EF4-FFF2-40B4-BE49-F238E27FC236}">
                <a16:creationId xmlns:a16="http://schemas.microsoft.com/office/drawing/2014/main" id="{0E2F41BD-6F74-E485-9318-00D617C164D3}"/>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1048702" y="397632"/>
            <a:ext cx="621788" cy="621788"/>
          </a:xfrm>
          <a:prstGeom prst="rect">
            <a:avLst/>
          </a:prstGeom>
        </p:spPr>
      </p:pic>
    </p:spTree>
    <p:extLst>
      <p:ext uri="{BB962C8B-B14F-4D97-AF65-F5344CB8AC3E}">
        <p14:creationId xmlns:p14="http://schemas.microsoft.com/office/powerpoint/2010/main" val="104447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CEF0F7-2473-4370-347A-A2494F2D36F1}"/>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F462E083-E784-44EE-FE84-F0659FD2B1BE}"/>
              </a:ext>
            </a:extLst>
          </p:cNvPr>
          <p:cNvSpPr>
            <a:spLocks noGrp="1"/>
          </p:cNvSpPr>
          <p:nvPr>
            <p:ph type="title"/>
          </p:nvPr>
        </p:nvSpPr>
        <p:spPr>
          <a:xfrm>
            <a:off x="725297" y="370355"/>
            <a:ext cx="8376500" cy="1325563"/>
          </a:xfrm>
        </p:spPr>
        <p:txBody>
          <a:bodyPr>
            <a:normAutofit/>
          </a:bodyPr>
          <a:lstStyle/>
          <a:p>
            <a:r>
              <a:rPr lang="sv-SE" dirty="0">
                <a:solidFill>
                  <a:schemeClr val="accent1"/>
                </a:solidFill>
                <a:latin typeface="Arial" panose="020B0604020202020204" pitchFamily="34" charset="0"/>
                <a:cs typeface="Arial" panose="020B0604020202020204" pitchFamily="34" charset="0"/>
              </a:rPr>
              <a:t>Kommunikation: Rätt information till rätt person i rätt tid</a:t>
            </a:r>
          </a:p>
        </p:txBody>
      </p:sp>
      <p:pic>
        <p:nvPicPr>
          <p:cNvPr id="5" name="Bildobjekt 4">
            <a:extLst>
              <a:ext uri="{FF2B5EF4-FFF2-40B4-BE49-F238E27FC236}">
                <a16:creationId xmlns:a16="http://schemas.microsoft.com/office/drawing/2014/main" id="{6D696AD2-29E5-9106-A307-4B5530DF26C2}"/>
              </a:ext>
            </a:extLst>
          </p:cNvPr>
          <p:cNvPicPr>
            <a:picLocks noChangeAspect="1"/>
          </p:cNvPicPr>
          <p:nvPr/>
        </p:nvPicPr>
        <p:blipFill>
          <a:blip r:embed="rId3"/>
          <a:stretch>
            <a:fillRect/>
          </a:stretch>
        </p:blipFill>
        <p:spPr>
          <a:xfrm>
            <a:off x="1892957" y="3058666"/>
            <a:ext cx="4899226" cy="2658877"/>
          </a:xfrm>
          <a:prstGeom prst="rect">
            <a:avLst/>
          </a:prstGeom>
        </p:spPr>
      </p:pic>
      <p:sp>
        <p:nvSpPr>
          <p:cNvPr id="11" name="textruta 10">
            <a:extLst>
              <a:ext uri="{FF2B5EF4-FFF2-40B4-BE49-F238E27FC236}">
                <a16:creationId xmlns:a16="http://schemas.microsoft.com/office/drawing/2014/main" id="{BD846C1A-F071-60E5-00B0-E15D8F03CC8E}"/>
              </a:ext>
            </a:extLst>
          </p:cNvPr>
          <p:cNvSpPr txBox="1"/>
          <p:nvPr/>
        </p:nvSpPr>
        <p:spPr>
          <a:xfrm>
            <a:off x="741290" y="1948270"/>
            <a:ext cx="7202560" cy="1484637"/>
          </a:xfrm>
          <a:prstGeom prst="rect">
            <a:avLst/>
          </a:prstGeom>
          <a:noFill/>
        </p:spPr>
        <p:txBody>
          <a:bodyPr wrap="square">
            <a:spAutoFit/>
          </a:bodyPr>
          <a:lstStyle/>
          <a:p>
            <a:pPr marL="228600" indent="-228600" defTabSz="914400">
              <a:lnSpc>
                <a:spcPct val="70000"/>
              </a:lnSpc>
              <a:spcBef>
                <a:spcPts val="1000"/>
              </a:spcBef>
              <a:buFont typeface="Arial" panose="020B0604020202020204" pitchFamily="34" charset="0"/>
              <a:buChar char="•"/>
            </a:pPr>
            <a:r>
              <a:rPr lang="sv-SE" sz="2000" dirty="0">
                <a:latin typeface="Arial" panose="020B0604020202020204" pitchFamily="34" charset="0"/>
                <a:cs typeface="Arial" panose="020B0604020202020204" pitchFamily="34" charset="0"/>
              </a:rPr>
              <a:t>Tydlig kommunikation skapar trygghet, kontinuitet och kvalitet</a:t>
            </a:r>
          </a:p>
          <a:p>
            <a:pPr marL="228600" indent="-228600" defTabSz="914400">
              <a:lnSpc>
                <a:spcPct val="70000"/>
              </a:lnSpc>
              <a:spcBef>
                <a:spcPts val="1000"/>
              </a:spcBef>
              <a:buFont typeface="Arial" panose="020B0604020202020204" pitchFamily="34" charset="0"/>
              <a:buChar char="•"/>
            </a:pPr>
            <a:endParaRPr lang="sv-SE" sz="2000" dirty="0">
              <a:latin typeface="Arial" panose="020B0604020202020204" pitchFamily="34" charset="0"/>
              <a:cs typeface="Arial" panose="020B0604020202020204" pitchFamily="34" charset="0"/>
            </a:endParaRPr>
          </a:p>
          <a:p>
            <a:pPr marL="228600" indent="-228600" defTabSz="914400">
              <a:lnSpc>
                <a:spcPct val="70000"/>
              </a:lnSpc>
              <a:spcBef>
                <a:spcPts val="1000"/>
              </a:spcBef>
              <a:buFont typeface="Arial" panose="020B0604020202020204" pitchFamily="34" charset="0"/>
              <a:buChar char="•"/>
            </a:pPr>
            <a:r>
              <a:rPr lang="sv-SE" sz="2000" dirty="0">
                <a:latin typeface="Arial" panose="020B0604020202020204" pitchFamily="34" charset="0"/>
                <a:cs typeface="Arial" panose="020B0604020202020204" pitchFamily="34" charset="0"/>
              </a:rPr>
              <a:t>Välj kommunikationsväg beroende på komplexitet och tidsram</a:t>
            </a:r>
          </a:p>
        </p:txBody>
      </p:sp>
      <p:sp>
        <p:nvSpPr>
          <p:cNvPr id="4" name="Ellips 3">
            <a:extLst>
              <a:ext uri="{FF2B5EF4-FFF2-40B4-BE49-F238E27FC236}">
                <a16:creationId xmlns:a16="http://schemas.microsoft.com/office/drawing/2014/main" id="{C3F89D98-7271-A0F4-684B-7238303957CF}"/>
              </a:ext>
            </a:extLst>
          </p:cNvPr>
          <p:cNvSpPr/>
          <p:nvPr/>
        </p:nvSpPr>
        <p:spPr>
          <a:xfrm>
            <a:off x="9101797" y="1776915"/>
            <a:ext cx="2490015" cy="2520000"/>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7" name="Bild 6" descr="Chattbubbla med hel fyllning">
            <a:extLst>
              <a:ext uri="{FF2B5EF4-FFF2-40B4-BE49-F238E27FC236}">
                <a16:creationId xmlns:a16="http://schemas.microsoft.com/office/drawing/2014/main" id="{DD90AB22-8212-DF8B-7456-533851D1F32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373480" y="2697203"/>
            <a:ext cx="1241152" cy="1172617"/>
          </a:xfrm>
          <a:prstGeom prst="rect">
            <a:avLst/>
          </a:prstGeom>
        </p:spPr>
      </p:pic>
      <p:pic>
        <p:nvPicPr>
          <p:cNvPr id="8" name="Bild 7" descr="Chattbubbla med hel fyllning">
            <a:extLst>
              <a:ext uri="{FF2B5EF4-FFF2-40B4-BE49-F238E27FC236}">
                <a16:creationId xmlns:a16="http://schemas.microsoft.com/office/drawing/2014/main" id="{56E25A07-C20F-C3AC-E759-BB8C9C63100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069599" y="2144860"/>
            <a:ext cx="1241152" cy="1172617"/>
          </a:xfrm>
          <a:prstGeom prst="rect">
            <a:avLst/>
          </a:prstGeom>
        </p:spPr>
      </p:pic>
    </p:spTree>
    <p:extLst>
      <p:ext uri="{BB962C8B-B14F-4D97-AF65-F5344CB8AC3E}">
        <p14:creationId xmlns:p14="http://schemas.microsoft.com/office/powerpoint/2010/main" val="2965661502"/>
      </p:ext>
    </p:extLst>
  </p:cSld>
  <p:clrMapOvr>
    <a:masterClrMapping/>
  </p:clrMapOvr>
</p:sld>
</file>

<file path=ppt/theme/theme1.xml><?xml version="1.0" encoding="utf-8"?>
<a:theme xmlns:a="http://schemas.openxmlformats.org/drawingml/2006/main" name="Office Theme">
  <a:themeElements>
    <a:clrScheme name="Länsgemensam">
      <a:dk1>
        <a:sysClr val="windowText" lastClr="000000"/>
      </a:dk1>
      <a:lt1>
        <a:sysClr val="window" lastClr="FFFFFF"/>
      </a:lt1>
      <a:dk2>
        <a:srgbClr val="44546A"/>
      </a:dk2>
      <a:lt2>
        <a:srgbClr val="E7E6E6"/>
      </a:lt2>
      <a:accent1>
        <a:srgbClr val="772D2A"/>
      </a:accent1>
      <a:accent2>
        <a:srgbClr val="518196"/>
      </a:accent2>
      <a:accent3>
        <a:srgbClr val="C9B360"/>
      </a:accent3>
      <a:accent4>
        <a:srgbClr val="82B28D"/>
      </a:accent4>
      <a:accent5>
        <a:srgbClr val="B6BBA5"/>
      </a:accent5>
      <a:accent6>
        <a:srgbClr val="C55A11"/>
      </a:accent6>
      <a:hlink>
        <a:srgbClr val="7B7B7B"/>
      </a:hlink>
      <a:folHlink>
        <a:srgbClr val="BF9000"/>
      </a:folHlink>
    </a:clrScheme>
    <a:fontScheme name="Office-t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413775a-412f-4616-89c2-727a894e9377">
      <Terms xmlns="http://schemas.microsoft.com/office/infopath/2007/PartnerControls"/>
    </lcf76f155ced4ddcb4097134ff3c332f>
    <TaxCatchAll xmlns="21ad4e27-bed1-47a3-b6b5-f5d01a65123d"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04D62A8F1461B94FAB9D50C2319F57FD" ma:contentTypeVersion="19" ma:contentTypeDescription="Skapa ett nytt dokument." ma:contentTypeScope="" ma:versionID="a8c05bef67b0b65f67e18689bbb93db6">
  <xsd:schema xmlns:xsd="http://www.w3.org/2001/XMLSchema" xmlns:xs="http://www.w3.org/2001/XMLSchema" xmlns:p="http://schemas.microsoft.com/office/2006/metadata/properties" xmlns:ns2="8413775a-412f-4616-89c2-727a894e9377" xmlns:ns3="21ad4e27-bed1-47a3-b6b5-f5d01a65123d" targetNamespace="http://schemas.microsoft.com/office/2006/metadata/properties" ma:root="true" ma:fieldsID="5d9d619f918ef8771743426d4df8a691" ns2:_="" ns3:_="">
    <xsd:import namespace="8413775a-412f-4616-89c2-727a894e9377"/>
    <xsd:import namespace="21ad4e27-bed1-47a3-b6b5-f5d01a65123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3:SharedWithUsers" minOccurs="0"/>
                <xsd:element ref="ns3:SharedWithDetails" minOccurs="0"/>
                <xsd:element ref="ns2:MediaServiceAutoTags" minOccurs="0"/>
                <xsd:element ref="ns2:MediaLengthInSeconds" minOccurs="0"/>
                <xsd:element ref="ns3:TaxCatchAll" minOccurs="0"/>
                <xsd:element ref="ns2:MediaServiceOCR" minOccurs="0"/>
                <xsd:element ref="ns2:MediaServiceGenerationTime" minOccurs="0"/>
                <xsd:element ref="ns2:MediaServiceEventHashCode" minOccurs="0"/>
                <xsd:element ref="ns2:lcf76f155ced4ddcb4097134ff3c332f"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413775a-412f-4616-89c2-727a894e937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lcf76f155ced4ddcb4097134ff3c332f" ma:index="22" nillable="true" ma:taxonomy="true" ma:internalName="lcf76f155ced4ddcb4097134ff3c332f" ma:taxonomyFieldName="MediaServiceImageTags" ma:displayName="Bildmarkeringar" ma:readOnly="false" ma:fieldId="{5cf76f15-5ced-4ddc-b409-7134ff3c332f}" ma:taxonomyMulti="true" ma:sspId="9ef6a768-b46f-4548-8a98-d959af0020d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1ad4e27-bed1-47a3-b6b5-f5d01a65123d" elementFormDefault="qualified">
    <xsd:import namespace="http://schemas.microsoft.com/office/2006/documentManagement/types"/>
    <xsd:import namespace="http://schemas.microsoft.com/office/infopath/2007/PartnerControls"/>
    <xsd:element name="SharedWithUsers" ma:index="13"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Delat med information" ma:internalName="SharedWithDetails" ma:readOnly="true">
      <xsd:simpleType>
        <xsd:restriction base="dms:Note">
          <xsd:maxLength value="255"/>
        </xsd:restriction>
      </xsd:simpleType>
    </xsd:element>
    <xsd:element name="TaxCatchAll" ma:index="17" nillable="true" ma:displayName="Taxonomy Catch All Column" ma:hidden="true" ma:list="{b948cb62-0b65-4c3a-a6d1-2cba1f022570}" ma:internalName="TaxCatchAll" ma:showField="CatchAllData" ma:web="21ad4e27-bed1-47a3-b6b5-f5d01a65123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6BBB7EF-0339-4F67-AD32-A24D52D31D72}">
  <ds:schemaRefs>
    <ds:schemaRef ds:uri="21ad4e27-bed1-47a3-b6b5-f5d01a65123d"/>
    <ds:schemaRef ds:uri="8413775a-412f-4616-89c2-727a894e9377"/>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13E9EA2E-3FF7-4ED5-937C-49882A37B2F2}">
  <ds:schemaRefs>
    <ds:schemaRef ds:uri="http://schemas.microsoft.com/sharepoint/v3/contenttype/forms"/>
  </ds:schemaRefs>
</ds:datastoreItem>
</file>

<file path=customXml/itemProps3.xml><?xml version="1.0" encoding="utf-8"?>
<ds:datastoreItem xmlns:ds="http://schemas.openxmlformats.org/officeDocument/2006/customXml" ds:itemID="{2B91D7F4-8F4A-4939-9B50-035893E3ADD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413775a-412f-4616-89c2-727a894e9377"/>
    <ds:schemaRef ds:uri="21ad4e27-bed1-47a3-b6b5-f5d01a65123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6272</TotalTime>
  <Words>1054</Words>
  <Application>Microsoft Office PowerPoint</Application>
  <PresentationFormat>Bredbild</PresentationFormat>
  <Paragraphs>154</Paragraphs>
  <Slides>17</Slides>
  <Notes>12</Notes>
  <HiddenSlides>0</HiddenSlides>
  <MMClips>0</MMClips>
  <ScaleCrop>false</ScaleCrop>
  <HeadingPairs>
    <vt:vector size="6" baseType="variant">
      <vt:variant>
        <vt:lpstr>Använt teckensnitt</vt:lpstr>
      </vt:variant>
      <vt:variant>
        <vt:i4>3</vt:i4>
      </vt:variant>
      <vt:variant>
        <vt:lpstr>Tema</vt:lpstr>
      </vt:variant>
      <vt:variant>
        <vt:i4>2</vt:i4>
      </vt:variant>
      <vt:variant>
        <vt:lpstr>Bildrubriker</vt:lpstr>
      </vt:variant>
      <vt:variant>
        <vt:i4>17</vt:i4>
      </vt:variant>
    </vt:vector>
  </HeadingPairs>
  <TitlesOfParts>
    <vt:vector size="22" baseType="lpstr">
      <vt:lpstr>Arial</vt:lpstr>
      <vt:lpstr>Calibri</vt:lpstr>
      <vt:lpstr>Calibri Light</vt:lpstr>
      <vt:lpstr>Office Theme</vt:lpstr>
      <vt:lpstr>Office-tema</vt:lpstr>
      <vt:lpstr>Tillsammans för en god och jämlik  palliativ vård i Kalmar län </vt:lpstr>
      <vt:lpstr>Vad är palliativ vård? </vt:lpstr>
      <vt:lpstr>De fyra hörnstenarna</vt:lpstr>
      <vt:lpstr>PowerPoint-presentation</vt:lpstr>
      <vt:lpstr>Länsövergripande satsning på palliativ vård</vt:lpstr>
      <vt:lpstr>Vad behöver vi för att nå en god och jämlik palliativ vård i Kalmar län?</vt:lpstr>
      <vt:lpstr>Utbildning: Kunskap är grunden</vt:lpstr>
      <vt:lpstr>Utbildning på olika nivåer </vt:lpstr>
      <vt:lpstr>Kommunikation: Rätt information till rätt person i rätt tid</vt:lpstr>
      <vt:lpstr>Kommunikation – att tänka på</vt:lpstr>
      <vt:lpstr>Samtal vid allvarlig sjukdom (SVAS)  - Att prata innan det blir akut   </vt:lpstr>
      <vt:lpstr>Skillnad på olika samtal</vt:lpstr>
      <vt:lpstr>PowerPoint-presentation</vt:lpstr>
      <vt:lpstr>Strukturerad dokumentation av samtal</vt:lpstr>
      <vt:lpstr>Vad berör vår verksamhet? Diskutera – reflektera – agera!</vt:lpstr>
      <vt:lpstr>Filmer att titta på tillsammans </vt:lpstr>
      <vt:lpstr>PowerPoint-presentation</vt:lpstr>
    </vt:vector>
  </TitlesOfParts>
  <Company>Landstinget i Kalmar län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Roger Sjöström</dc:creator>
  <cp:lastModifiedBy>Emma Rydh</cp:lastModifiedBy>
  <cp:revision>260</cp:revision>
  <dcterms:created xsi:type="dcterms:W3CDTF">2019-08-20T08:26:03Z</dcterms:created>
  <dcterms:modified xsi:type="dcterms:W3CDTF">2026-08-19T08:04:31Z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0x01010004D62A8F1461B94FAB9D50C2319F57FD</vt:lpwstr>
  </property>
</Properties>
</file>