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353" r:id="rId3"/>
    <p:sldId id="293" r:id="rId4"/>
    <p:sldId id="265" r:id="rId5"/>
    <p:sldId id="278" r:id="rId6"/>
    <p:sldId id="289" r:id="rId7"/>
    <p:sldId id="270" r:id="rId8"/>
    <p:sldId id="290" r:id="rId9"/>
    <p:sldId id="354" r:id="rId10"/>
    <p:sldId id="258" r:id="rId11"/>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D15"/>
    <a:srgbClr val="E41E2F"/>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65308" autoAdjust="0"/>
  </p:normalViewPr>
  <p:slideViewPr>
    <p:cSldViewPr snapToGrid="0">
      <p:cViewPr varScale="1">
        <p:scale>
          <a:sx n="47" d="100"/>
          <a:sy n="47" d="100"/>
        </p:scale>
        <p:origin x="1584" y="5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B35312-18E4-4573-8D18-D983A03F7D49}"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2BEDD004-F55E-4192-851C-825EFF3032CF}">
      <dgm:prSet/>
      <dgm:spPr/>
      <dgm:t>
        <a:bodyPr/>
        <a:lstStyle/>
        <a:p>
          <a:pPr>
            <a:lnSpc>
              <a:spcPct val="100000"/>
            </a:lnSpc>
          </a:pPr>
          <a:r>
            <a:rPr lang="en-US" b="1"/>
            <a:t>”behandla patienter” </a:t>
          </a:r>
          <a:r>
            <a:rPr lang="en-US"/>
            <a:t>eller </a:t>
          </a:r>
          <a:r>
            <a:rPr lang="en-US" b="1"/>
            <a:t>”göra något för dem”</a:t>
          </a:r>
          <a:endParaRPr lang="en-US"/>
        </a:p>
      </dgm:t>
    </dgm:pt>
    <dgm:pt modelId="{E449AF48-CCED-451C-B5BD-3FC171D909D3}" type="parTrans" cxnId="{50204E9A-86CC-4B41-B4EB-CDFA03E6267D}">
      <dgm:prSet/>
      <dgm:spPr/>
      <dgm:t>
        <a:bodyPr/>
        <a:lstStyle/>
        <a:p>
          <a:endParaRPr lang="en-US"/>
        </a:p>
      </dgm:t>
    </dgm:pt>
    <dgm:pt modelId="{D0CB4B52-4368-4CBB-A564-CBCC5813A118}" type="sibTrans" cxnId="{50204E9A-86CC-4B41-B4EB-CDFA03E6267D}">
      <dgm:prSet/>
      <dgm:spPr/>
      <dgm:t>
        <a:bodyPr/>
        <a:lstStyle/>
        <a:p>
          <a:endParaRPr lang="en-US"/>
        </a:p>
      </dgm:t>
    </dgm:pt>
    <dgm:pt modelId="{942D5172-F888-482A-B59F-198B0EB97D62}">
      <dgm:prSet/>
      <dgm:spPr/>
      <dgm:t>
        <a:bodyPr/>
        <a:lstStyle/>
        <a:p>
          <a:pPr>
            <a:lnSpc>
              <a:spcPct val="100000"/>
            </a:lnSpc>
          </a:pPr>
          <a:r>
            <a:rPr lang="en-US" b="1"/>
            <a:t>”möta människor” </a:t>
          </a:r>
          <a:r>
            <a:rPr lang="en-US"/>
            <a:t>och </a:t>
          </a:r>
          <a:r>
            <a:rPr lang="en-US" b="1"/>
            <a:t>”göra något tillsammans med dem”. </a:t>
          </a:r>
          <a:endParaRPr lang="en-US"/>
        </a:p>
      </dgm:t>
    </dgm:pt>
    <dgm:pt modelId="{AFCDBE9F-69F4-4EC2-BA1C-5C44DF9171F5}" type="parTrans" cxnId="{84B076B0-D06F-4B12-8B18-983EB31764EF}">
      <dgm:prSet/>
      <dgm:spPr/>
      <dgm:t>
        <a:bodyPr/>
        <a:lstStyle/>
        <a:p>
          <a:endParaRPr lang="en-US"/>
        </a:p>
      </dgm:t>
    </dgm:pt>
    <dgm:pt modelId="{2630CB03-22BF-4F69-AEEF-35A4C829B325}" type="sibTrans" cxnId="{84B076B0-D06F-4B12-8B18-983EB31764EF}">
      <dgm:prSet/>
      <dgm:spPr/>
      <dgm:t>
        <a:bodyPr/>
        <a:lstStyle/>
        <a:p>
          <a:endParaRPr lang="en-US"/>
        </a:p>
      </dgm:t>
    </dgm:pt>
    <dgm:pt modelId="{0C51D9BE-B1A3-40B8-9512-981E3D247E54}" type="pres">
      <dgm:prSet presAssocID="{63B35312-18E4-4573-8D18-D983A03F7D49}" presName="root" presStyleCnt="0">
        <dgm:presLayoutVars>
          <dgm:dir/>
          <dgm:resizeHandles val="exact"/>
        </dgm:presLayoutVars>
      </dgm:prSet>
      <dgm:spPr/>
    </dgm:pt>
    <dgm:pt modelId="{43CF7BEE-3391-4DEC-9BD0-E7A1B79EA3A6}" type="pres">
      <dgm:prSet presAssocID="{2BEDD004-F55E-4192-851C-825EFF3032CF}" presName="compNode" presStyleCnt="0"/>
      <dgm:spPr/>
    </dgm:pt>
    <dgm:pt modelId="{08CA2F06-7589-44EF-A444-98E2F3BB8E22}" type="pres">
      <dgm:prSet presAssocID="{2BEDD004-F55E-4192-851C-825EFF3032CF}"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tethoscope"/>
        </a:ext>
      </dgm:extLst>
    </dgm:pt>
    <dgm:pt modelId="{01FCBC4A-61B6-4A85-B865-343ED96FF242}" type="pres">
      <dgm:prSet presAssocID="{2BEDD004-F55E-4192-851C-825EFF3032CF}" presName="spaceRect" presStyleCnt="0"/>
      <dgm:spPr/>
    </dgm:pt>
    <dgm:pt modelId="{6B802892-288D-4262-898A-4C1667180784}" type="pres">
      <dgm:prSet presAssocID="{2BEDD004-F55E-4192-851C-825EFF3032CF}" presName="textRect" presStyleLbl="revTx" presStyleIdx="0" presStyleCnt="2">
        <dgm:presLayoutVars>
          <dgm:chMax val="1"/>
          <dgm:chPref val="1"/>
        </dgm:presLayoutVars>
      </dgm:prSet>
      <dgm:spPr/>
    </dgm:pt>
    <dgm:pt modelId="{0B587117-FD04-4FD8-AC4C-D9C3804495E2}" type="pres">
      <dgm:prSet presAssocID="{D0CB4B52-4368-4CBB-A564-CBCC5813A118}" presName="sibTrans" presStyleCnt="0"/>
      <dgm:spPr/>
    </dgm:pt>
    <dgm:pt modelId="{B5DFC354-38D0-42CD-B56A-1C6E8CF2FB7F}" type="pres">
      <dgm:prSet presAssocID="{942D5172-F888-482A-B59F-198B0EB97D62}" presName="compNode" presStyleCnt="0"/>
      <dgm:spPr/>
    </dgm:pt>
    <dgm:pt modelId="{199A7493-89D5-4D42-8509-E8DAC71CF6D3}" type="pres">
      <dgm:prSet presAssocID="{942D5172-F888-482A-B59F-198B0EB97D62}"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roup"/>
        </a:ext>
      </dgm:extLst>
    </dgm:pt>
    <dgm:pt modelId="{F7630D93-7F9E-4BA6-96C8-A472F326BD8E}" type="pres">
      <dgm:prSet presAssocID="{942D5172-F888-482A-B59F-198B0EB97D62}" presName="spaceRect" presStyleCnt="0"/>
      <dgm:spPr/>
    </dgm:pt>
    <dgm:pt modelId="{A77BA246-6060-4860-B6D1-2F2EECE80B71}" type="pres">
      <dgm:prSet presAssocID="{942D5172-F888-482A-B59F-198B0EB97D62}" presName="textRect" presStyleLbl="revTx" presStyleIdx="1" presStyleCnt="2">
        <dgm:presLayoutVars>
          <dgm:chMax val="1"/>
          <dgm:chPref val="1"/>
        </dgm:presLayoutVars>
      </dgm:prSet>
      <dgm:spPr/>
    </dgm:pt>
  </dgm:ptLst>
  <dgm:cxnLst>
    <dgm:cxn modelId="{ED5E4E95-804C-434D-9346-FDDE9B6AD3FA}" type="presOf" srcId="{63B35312-18E4-4573-8D18-D983A03F7D49}" destId="{0C51D9BE-B1A3-40B8-9512-981E3D247E54}" srcOrd="0" destOrd="0" presId="urn:microsoft.com/office/officeart/2018/2/layout/IconLabelList"/>
    <dgm:cxn modelId="{50204E9A-86CC-4B41-B4EB-CDFA03E6267D}" srcId="{63B35312-18E4-4573-8D18-D983A03F7D49}" destId="{2BEDD004-F55E-4192-851C-825EFF3032CF}" srcOrd="0" destOrd="0" parTransId="{E449AF48-CCED-451C-B5BD-3FC171D909D3}" sibTransId="{D0CB4B52-4368-4CBB-A564-CBCC5813A118}"/>
    <dgm:cxn modelId="{BBC678AE-2FD2-E541-B401-15A749611296}" type="presOf" srcId="{942D5172-F888-482A-B59F-198B0EB97D62}" destId="{A77BA246-6060-4860-B6D1-2F2EECE80B71}" srcOrd="0" destOrd="0" presId="urn:microsoft.com/office/officeart/2018/2/layout/IconLabelList"/>
    <dgm:cxn modelId="{84B076B0-D06F-4B12-8B18-983EB31764EF}" srcId="{63B35312-18E4-4573-8D18-D983A03F7D49}" destId="{942D5172-F888-482A-B59F-198B0EB97D62}" srcOrd="1" destOrd="0" parTransId="{AFCDBE9F-69F4-4EC2-BA1C-5C44DF9171F5}" sibTransId="{2630CB03-22BF-4F69-AEEF-35A4C829B325}"/>
    <dgm:cxn modelId="{6B4FF2CA-9C70-0B49-A9EC-8358618357E9}" type="presOf" srcId="{2BEDD004-F55E-4192-851C-825EFF3032CF}" destId="{6B802892-288D-4262-898A-4C1667180784}" srcOrd="0" destOrd="0" presId="urn:microsoft.com/office/officeart/2018/2/layout/IconLabelList"/>
    <dgm:cxn modelId="{7E353310-104B-3849-9F8C-A235B8FE7C16}" type="presParOf" srcId="{0C51D9BE-B1A3-40B8-9512-981E3D247E54}" destId="{43CF7BEE-3391-4DEC-9BD0-E7A1B79EA3A6}" srcOrd="0" destOrd="0" presId="urn:microsoft.com/office/officeart/2018/2/layout/IconLabelList"/>
    <dgm:cxn modelId="{85F1741F-0997-DB4E-A03B-70EB1739408A}" type="presParOf" srcId="{43CF7BEE-3391-4DEC-9BD0-E7A1B79EA3A6}" destId="{08CA2F06-7589-44EF-A444-98E2F3BB8E22}" srcOrd="0" destOrd="0" presId="urn:microsoft.com/office/officeart/2018/2/layout/IconLabelList"/>
    <dgm:cxn modelId="{C69648F3-6D9B-D541-8635-DA58EE02B39C}" type="presParOf" srcId="{43CF7BEE-3391-4DEC-9BD0-E7A1B79EA3A6}" destId="{01FCBC4A-61B6-4A85-B865-343ED96FF242}" srcOrd="1" destOrd="0" presId="urn:microsoft.com/office/officeart/2018/2/layout/IconLabelList"/>
    <dgm:cxn modelId="{D3306483-EC95-9542-B293-1F2A7509A35A}" type="presParOf" srcId="{43CF7BEE-3391-4DEC-9BD0-E7A1B79EA3A6}" destId="{6B802892-288D-4262-898A-4C1667180784}" srcOrd="2" destOrd="0" presId="urn:microsoft.com/office/officeart/2018/2/layout/IconLabelList"/>
    <dgm:cxn modelId="{C7F28084-CC73-D94F-9D71-350544C9D99C}" type="presParOf" srcId="{0C51D9BE-B1A3-40B8-9512-981E3D247E54}" destId="{0B587117-FD04-4FD8-AC4C-D9C3804495E2}" srcOrd="1" destOrd="0" presId="urn:microsoft.com/office/officeart/2018/2/layout/IconLabelList"/>
    <dgm:cxn modelId="{5B0108AE-7DF8-314A-8463-C158ACCCFB2D}" type="presParOf" srcId="{0C51D9BE-B1A3-40B8-9512-981E3D247E54}" destId="{B5DFC354-38D0-42CD-B56A-1C6E8CF2FB7F}" srcOrd="2" destOrd="0" presId="urn:microsoft.com/office/officeart/2018/2/layout/IconLabelList"/>
    <dgm:cxn modelId="{2C531698-7D5E-9D4C-8C3B-3B121DD6FB22}" type="presParOf" srcId="{B5DFC354-38D0-42CD-B56A-1C6E8CF2FB7F}" destId="{199A7493-89D5-4D42-8509-E8DAC71CF6D3}" srcOrd="0" destOrd="0" presId="urn:microsoft.com/office/officeart/2018/2/layout/IconLabelList"/>
    <dgm:cxn modelId="{97C69062-DE47-BD4F-ACA5-FF6ECDAC0A6F}" type="presParOf" srcId="{B5DFC354-38D0-42CD-B56A-1C6E8CF2FB7F}" destId="{F7630D93-7F9E-4BA6-96C8-A472F326BD8E}" srcOrd="1" destOrd="0" presId="urn:microsoft.com/office/officeart/2018/2/layout/IconLabelList"/>
    <dgm:cxn modelId="{8427F27A-65D5-CB4A-BA4F-A63625A10F31}" type="presParOf" srcId="{B5DFC354-38D0-42CD-B56A-1C6E8CF2FB7F}" destId="{A77BA246-6060-4860-B6D1-2F2EECE80B71}"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A2F06-7589-44EF-A444-98E2F3BB8E22}">
      <dsp:nvSpPr>
        <dsp:cNvPr id="0" name=""/>
        <dsp:cNvSpPr/>
      </dsp:nvSpPr>
      <dsp:spPr>
        <a:xfrm>
          <a:off x="1976400" y="695887"/>
          <a:ext cx="1944000" cy="1944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802892-288D-4262-898A-4C1667180784}">
      <dsp:nvSpPr>
        <dsp:cNvPr id="0" name=""/>
        <dsp:cNvSpPr/>
      </dsp:nvSpPr>
      <dsp:spPr>
        <a:xfrm>
          <a:off x="788400" y="3110074"/>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1" kern="1200"/>
            <a:t>”behandla patienter” </a:t>
          </a:r>
          <a:r>
            <a:rPr lang="en-US" sz="2300" kern="1200"/>
            <a:t>eller </a:t>
          </a:r>
          <a:r>
            <a:rPr lang="en-US" sz="2300" b="1" kern="1200"/>
            <a:t>”göra något för dem”</a:t>
          </a:r>
          <a:endParaRPr lang="en-US" sz="2300" kern="1200"/>
        </a:p>
      </dsp:txBody>
      <dsp:txXfrm>
        <a:off x="788400" y="3110074"/>
        <a:ext cx="4320000" cy="720000"/>
      </dsp:txXfrm>
    </dsp:sp>
    <dsp:sp modelId="{199A7493-89D5-4D42-8509-E8DAC71CF6D3}">
      <dsp:nvSpPr>
        <dsp:cNvPr id="0" name=""/>
        <dsp:cNvSpPr/>
      </dsp:nvSpPr>
      <dsp:spPr>
        <a:xfrm>
          <a:off x="7052400" y="695887"/>
          <a:ext cx="1944000" cy="1944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7BA246-6060-4860-B6D1-2F2EECE80B71}">
      <dsp:nvSpPr>
        <dsp:cNvPr id="0" name=""/>
        <dsp:cNvSpPr/>
      </dsp:nvSpPr>
      <dsp:spPr>
        <a:xfrm>
          <a:off x="5864400" y="3110074"/>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1" kern="1200"/>
            <a:t>”möta människor” </a:t>
          </a:r>
          <a:r>
            <a:rPr lang="en-US" sz="2300" kern="1200"/>
            <a:t>och </a:t>
          </a:r>
          <a:r>
            <a:rPr lang="en-US" sz="2300" b="1" kern="1200"/>
            <a:t>”göra något tillsammans med dem”. </a:t>
          </a:r>
          <a:endParaRPr lang="en-US" sz="2300" kern="1200"/>
        </a:p>
      </dsp:txBody>
      <dsp:txXfrm>
        <a:off x="5864400" y="3110074"/>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351723F-353D-4D58-A046-5972E0EAA8B4}" type="datetimeFigureOut">
              <a:rPr lang="sv-SE" smtClean="0"/>
              <a:t>2022-06-01</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294961B-DEE2-4559-A85B-6FE99DDB57B8}" type="slidenum">
              <a:rPr lang="sv-SE" smtClean="0"/>
              <a:t>‹#›</a:t>
            </a:fld>
            <a:endParaRPr lang="sv-SE"/>
          </a:p>
        </p:txBody>
      </p:sp>
    </p:spTree>
    <p:extLst>
      <p:ext uri="{BB962C8B-B14F-4D97-AF65-F5344CB8AC3E}">
        <p14:creationId xmlns:p14="http://schemas.microsoft.com/office/powerpoint/2010/main" val="1755836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F0AF95C-7AE6-4B5A-AE8D-ED4C3FEE8932}" type="datetimeFigureOut">
              <a:rPr lang="sv-SE" smtClean="0"/>
              <a:t>2022-06-01</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D7FE06D-7CEF-4949-8C55-BA215707B170}" type="slidenum">
              <a:rPr lang="sv-SE" smtClean="0"/>
              <a:t>‹#›</a:t>
            </a:fld>
            <a:endParaRPr lang="sv-SE"/>
          </a:p>
        </p:txBody>
      </p:sp>
    </p:spTree>
    <p:extLst>
      <p:ext uri="{BB962C8B-B14F-4D97-AF65-F5344CB8AC3E}">
        <p14:creationId xmlns:p14="http://schemas.microsoft.com/office/powerpoint/2010/main" val="2301059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7FE06D-7CEF-4949-8C55-BA215707B170}" type="slidenum">
              <a:rPr lang="sv-SE" smtClean="0"/>
              <a:t>1</a:t>
            </a:fld>
            <a:endParaRPr lang="sv-SE"/>
          </a:p>
        </p:txBody>
      </p:sp>
    </p:spTree>
    <p:extLst>
      <p:ext uri="{BB962C8B-B14F-4D97-AF65-F5344CB8AC3E}">
        <p14:creationId xmlns:p14="http://schemas.microsoft.com/office/powerpoint/2010/main" val="116626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bildobjekt 1">
            <a:extLst>
              <a:ext uri="{FF2B5EF4-FFF2-40B4-BE49-F238E27FC236}">
                <a16:creationId xmlns:a16="http://schemas.microsoft.com/office/drawing/2014/main" id="{6BE52E14-59DF-6A45-8578-2FB5FC86ED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Platshållare för anteckningar 2">
            <a:extLst>
              <a:ext uri="{FF2B5EF4-FFF2-40B4-BE49-F238E27FC236}">
                <a16:creationId xmlns:a16="http://schemas.microsoft.com/office/drawing/2014/main" id="{0888E62D-D030-5A45-BBC2-0DF95D4117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dirty="0"/>
              <a:t>Traditionella förhållningssättet i vården är att vårdens yrkesutövare ska </a:t>
            </a:r>
            <a:r>
              <a:rPr lang="sv-SE" altLang="sv-SE" b="1" dirty="0"/>
              <a:t>”behandla patienter” </a:t>
            </a:r>
            <a:r>
              <a:rPr lang="sv-SE" altLang="sv-SE" dirty="0"/>
              <a:t>eller </a:t>
            </a:r>
            <a:r>
              <a:rPr lang="sv-SE" altLang="sv-SE" b="1" dirty="0"/>
              <a:t>”göra något för dem”</a:t>
            </a:r>
            <a:r>
              <a:rPr lang="sv-SE" altLang="sv-SE" dirty="0"/>
              <a:t>, snarare än </a:t>
            </a:r>
            <a:r>
              <a:rPr lang="sv-SE" altLang="sv-SE" b="1" dirty="0"/>
              <a:t>”möta människor” </a:t>
            </a:r>
            <a:r>
              <a:rPr lang="sv-SE" altLang="sv-SE" dirty="0"/>
              <a:t>och </a:t>
            </a:r>
            <a:r>
              <a:rPr lang="sv-SE" altLang="sv-SE" b="1" dirty="0"/>
              <a:t>”göra något tillsammans med dem”. </a:t>
            </a:r>
          </a:p>
          <a:p>
            <a:endParaRPr lang="sv-SE" altLang="sv-SE" b="1" dirty="0"/>
          </a:p>
          <a:p>
            <a:endParaRPr lang="sv-SE" altLang="sv-SE" b="1" dirty="0"/>
          </a:p>
          <a:p>
            <a:endParaRPr lang="sv-SE" altLang="sv-SE" dirty="0"/>
          </a:p>
        </p:txBody>
      </p:sp>
      <p:sp>
        <p:nvSpPr>
          <p:cNvPr id="18436" name="Platshållare för bildnummer 3">
            <a:extLst>
              <a:ext uri="{FF2B5EF4-FFF2-40B4-BE49-F238E27FC236}">
                <a16:creationId xmlns:a16="http://schemas.microsoft.com/office/drawing/2014/main" id="{017EF3A4-30B7-D547-AFEB-BD85F8244A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1ABF60-F2B4-7349-9D9E-3B3C71B24177}" type="slidenum">
              <a:rPr lang="sv-SE" altLang="sv-SE"/>
              <a:pPr/>
              <a:t>2</a:t>
            </a:fld>
            <a:endParaRPr lang="sv-SE" altLang="sv-SE"/>
          </a:p>
        </p:txBody>
      </p:sp>
    </p:spTree>
    <p:extLst>
      <p:ext uri="{BB962C8B-B14F-4D97-AF65-F5344CB8AC3E}">
        <p14:creationId xmlns:p14="http://schemas.microsoft.com/office/powerpoint/2010/main" val="140508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D80D43-3369-45AB-87A0-A515C1BC976C}" type="slidenum">
              <a:rPr lang="en-GB" smtClean="0"/>
              <a:t>3</a:t>
            </a:fld>
            <a:endParaRPr lang="en-GB"/>
          </a:p>
        </p:txBody>
      </p:sp>
    </p:spTree>
    <p:extLst>
      <p:ext uri="{BB962C8B-B14F-4D97-AF65-F5344CB8AC3E}">
        <p14:creationId xmlns:p14="http://schemas.microsoft.com/office/powerpoint/2010/main" val="103034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Tänka om tänka rätt!</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Omställningen kräver att vi kompletterar våra tankesätt, samt att vi måste strukturera om kring våra arbetssysslor. Att finna tillfällen i vårdsituationer som faktiskt gör väldigt stor skillnad både för personal och patient/ anhörig.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Att våga möta våra medmänniskor med respekt, lyhördhet och intresse. Lyssna till berättelsen och reflektera och sedan agera utifrån det vi hör. Att ta sig tid och våga stanna kvar för att respektera det som sägs.</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Öppna frågor</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 kommer så mycket längre genom att våga ställa öppna frågor, då får svaren en helt annan innebörd. Att även öka tidsramarna i samtalet, ge tid för eftertanke.</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 visar vårt intresse genom att stå kvar och lyssna, vi skapar utrymme. Först då kan vi förstå och agera om hur patient och närstående känner inför det som händer. Vi skapar en relation mellan vårdare/ patient/ närstående som möjliggör ett handhavande som grundar sig på sanning och erfarenhet.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En fråga som kan vara bra att använda sig av är ”VAD ÄR VIKTIGT FÖR DIG”??</a:t>
            </a:r>
          </a:p>
          <a:p>
            <a:endParaRPr lang="sv-SE" dirty="0"/>
          </a:p>
        </p:txBody>
      </p:sp>
      <p:sp>
        <p:nvSpPr>
          <p:cNvPr id="4" name="Platshållare för bildnummer 3"/>
          <p:cNvSpPr>
            <a:spLocks noGrp="1"/>
          </p:cNvSpPr>
          <p:nvPr>
            <p:ph type="sldNum" sz="quarter" idx="5"/>
          </p:nvPr>
        </p:nvSpPr>
        <p:spPr/>
        <p:txBody>
          <a:bodyPr/>
          <a:lstStyle/>
          <a:p>
            <a:fld id="{CD7FE06D-7CEF-4949-8C55-BA215707B170}" type="slidenum">
              <a:rPr lang="sv-SE" smtClean="0"/>
              <a:t>4</a:t>
            </a:fld>
            <a:endParaRPr lang="sv-SE"/>
          </a:p>
        </p:txBody>
      </p:sp>
    </p:spTree>
    <p:extLst>
      <p:ext uri="{BB962C8B-B14F-4D97-AF65-F5344CB8AC3E}">
        <p14:creationId xmlns:p14="http://schemas.microsoft.com/office/powerpoint/2010/main" val="3806290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5D80D43-3369-45AB-87A0-A515C1BC976C}" type="slidenum">
              <a:rPr lang="en-GB" smtClean="0"/>
              <a:t>5</a:t>
            </a:fld>
            <a:endParaRPr lang="en-GB"/>
          </a:p>
        </p:txBody>
      </p:sp>
    </p:spTree>
    <p:extLst>
      <p:ext uri="{BB962C8B-B14F-4D97-AF65-F5344CB8AC3E}">
        <p14:creationId xmlns:p14="http://schemas.microsoft.com/office/powerpoint/2010/main" val="424253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dirty="0"/>
              <a:t> </a:t>
            </a:r>
            <a:r>
              <a:rPr lang="sv-SE" sz="1200" dirty="0"/>
              <a:t>Samordnad kompetensutveckling för regionens verksamheter och samverka med kommunerna. </a:t>
            </a:r>
          </a:p>
          <a:p>
            <a:pPr marL="342900" indent="-342900">
              <a:buFont typeface="Arial" panose="020B0604020202020204" pitchFamily="34" charset="0"/>
              <a:buChar char="•"/>
            </a:pPr>
            <a:endParaRPr lang="sv-SE" sz="1200" dirty="0"/>
          </a:p>
          <a:p>
            <a:pPr marL="342900" indent="-342900">
              <a:buFont typeface="Arial" panose="020B0604020202020204" pitchFamily="34" charset="0"/>
              <a:buChar char="•"/>
            </a:pPr>
            <a:r>
              <a:rPr lang="sv-SE" sz="1200" dirty="0"/>
              <a:t>Invånarna är medskapare i att utveckla arbetssätt. </a:t>
            </a:r>
            <a:r>
              <a:rPr lang="sv-SE" dirty="0"/>
              <a:t>Studiecirklar/utbildningsdagar/utvecklingsdagar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”Esther </a:t>
            </a:r>
            <a:r>
              <a:rPr lang="sv-SE" sz="1200" dirty="0" err="1"/>
              <a:t>Simlab</a:t>
            </a:r>
            <a:r>
              <a:rPr lang="sv-SE" sz="1200" dirty="0"/>
              <a:t>” Patienter och anhöriga deltar i scenarioövningar och simuleringar. Ex SIP, vårdplanering, utskrivningssamtal</a:t>
            </a:r>
          </a:p>
          <a:p>
            <a:endParaRPr lang="sv-SE" dirty="0"/>
          </a:p>
          <a:p>
            <a:r>
              <a:rPr lang="sv-SE" dirty="0"/>
              <a:t>Intressebanken</a:t>
            </a:r>
          </a:p>
          <a:p>
            <a:endParaRPr lang="sv-SE" dirty="0"/>
          </a:p>
        </p:txBody>
      </p:sp>
      <p:sp>
        <p:nvSpPr>
          <p:cNvPr id="4" name="Platshållare för bildnummer 3"/>
          <p:cNvSpPr>
            <a:spLocks noGrp="1"/>
          </p:cNvSpPr>
          <p:nvPr>
            <p:ph type="sldNum" sz="quarter" idx="5"/>
          </p:nvPr>
        </p:nvSpPr>
        <p:spPr/>
        <p:txBody>
          <a:bodyPr/>
          <a:lstStyle/>
          <a:p>
            <a:fld id="{A99B0800-A693-446F-945C-6DC8F235A21A}" type="slidenum">
              <a:rPr lang="sv-SE" smtClean="0"/>
              <a:t>6</a:t>
            </a:fld>
            <a:endParaRPr lang="sv-SE"/>
          </a:p>
        </p:txBody>
      </p:sp>
    </p:spTree>
    <p:extLst>
      <p:ext uri="{BB962C8B-B14F-4D97-AF65-F5344CB8AC3E}">
        <p14:creationId xmlns:p14="http://schemas.microsoft.com/office/powerpoint/2010/main" val="1253502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7FE06D-7CEF-4949-8C55-BA215707B170}" type="slidenum">
              <a:rPr lang="sv-SE" smtClean="0"/>
              <a:t>7</a:t>
            </a:fld>
            <a:endParaRPr lang="sv-SE"/>
          </a:p>
        </p:txBody>
      </p:sp>
    </p:spTree>
    <p:extLst>
      <p:ext uri="{BB962C8B-B14F-4D97-AF65-F5344CB8AC3E}">
        <p14:creationId xmlns:p14="http://schemas.microsoft.com/office/powerpoint/2010/main" val="3511065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D7FE06D-7CEF-4949-8C55-BA215707B170}" type="slidenum">
              <a:rPr lang="sv-SE" smtClean="0"/>
              <a:t>10</a:t>
            </a:fld>
            <a:endParaRPr lang="sv-SE"/>
          </a:p>
        </p:txBody>
      </p:sp>
    </p:spTree>
    <p:extLst>
      <p:ext uri="{BB962C8B-B14F-4D97-AF65-F5344CB8AC3E}">
        <p14:creationId xmlns:p14="http://schemas.microsoft.com/office/powerpoint/2010/main" val="2157725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a:off x="361313" y="425965"/>
            <a:ext cx="11223100" cy="1130331"/>
          </a:xfrm>
          <a:prstGeom prst="rect">
            <a:avLst/>
          </a:prstGeom>
        </p:spPr>
        <p:txBody>
          <a:bodyPr anchor="t">
            <a:normAutofit/>
          </a:bodyPr>
          <a:lstStyle>
            <a:lvl1pPr algn="l">
              <a:defRPr sz="2200">
                <a:solidFill>
                  <a:srgbClr val="DB0D15"/>
                </a:solidFill>
                <a:latin typeface="Arial" panose="020B0604020202020204" pitchFamily="34" charset="0"/>
                <a:cs typeface="Arial" panose="020B0604020202020204" pitchFamily="34" charset="0"/>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2128550" y="1982261"/>
            <a:ext cx="7934899" cy="2344589"/>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brödtext i bakgrunden</a:t>
            </a:r>
          </a:p>
        </p:txBody>
      </p:sp>
      <p:sp>
        <p:nvSpPr>
          <p:cNvPr id="5" name="textruta 4"/>
          <p:cNvSpPr txBox="1"/>
          <p:nvPr userDrawn="1"/>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Tree>
    <p:extLst>
      <p:ext uri="{BB962C8B-B14F-4D97-AF65-F5344CB8AC3E}">
        <p14:creationId xmlns:p14="http://schemas.microsoft.com/office/powerpoint/2010/main" val="197023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293196" y="5869693"/>
            <a:ext cx="9554189" cy="724888"/>
          </a:xfrm>
          <a:prstGeom prst="rect">
            <a:avLst/>
          </a:prstGeom>
        </p:spPr>
        <p:txBody>
          <a:bodyPr anchor="t">
            <a:normAutofit/>
          </a:bodyPr>
          <a:lstStyle>
            <a:lvl1pPr>
              <a:defRPr sz="2200">
                <a:solidFill>
                  <a:srgbClr val="DB0D15"/>
                </a:solidFill>
                <a:latin typeface="Arial" panose="020B0604020202020204" pitchFamily="34" charset="0"/>
                <a:cs typeface="Arial" panose="020B0604020202020204" pitchFamily="34" charset="0"/>
              </a:defRPr>
            </a:lvl1pPr>
          </a:lstStyle>
          <a:p>
            <a:r>
              <a:rPr lang="sv-SE"/>
              <a:t>Klicka här för att ändra format</a:t>
            </a:r>
            <a:endParaRPr lang="sv-SE" dirty="0"/>
          </a:p>
        </p:txBody>
      </p:sp>
      <p:sp>
        <p:nvSpPr>
          <p:cNvPr id="4" name="textruta 3"/>
          <p:cNvSpPr txBox="1"/>
          <p:nvPr userDrawn="1"/>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Tree>
    <p:extLst>
      <p:ext uri="{BB962C8B-B14F-4D97-AF65-F5344CB8AC3E}">
        <p14:creationId xmlns:p14="http://schemas.microsoft.com/office/powerpoint/2010/main" val="200838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377960" y="371181"/>
            <a:ext cx="10975839" cy="1325563"/>
          </a:xfrm>
          <a:prstGeom prst="rect">
            <a:avLst/>
          </a:prstGeom>
        </p:spPr>
        <p:txBody>
          <a:bodyPr anchor="t">
            <a:normAutofit/>
          </a:bodyPr>
          <a:lstStyle>
            <a:lvl1pPr>
              <a:defRPr sz="2200">
                <a:solidFill>
                  <a:srgbClr val="DB0D15"/>
                </a:solidFill>
                <a:latin typeface="Arial" panose="020B0604020202020204" pitchFamily="34" charset="0"/>
                <a:cs typeface="Arial" panose="020B0604020202020204" pitchFamily="34" charset="0"/>
              </a:defRPr>
            </a:lvl1pPr>
          </a:lstStyle>
          <a:p>
            <a:r>
              <a:rPr lang="sv-SE"/>
              <a:t>Klicka här för att ändra format</a:t>
            </a:r>
            <a:endParaRPr lang="sv-SE" dirty="0"/>
          </a:p>
        </p:txBody>
      </p:sp>
      <p:sp>
        <p:nvSpPr>
          <p:cNvPr id="3" name="Platshållare för innehåll 2"/>
          <p:cNvSpPr>
            <a:spLocks noGrp="1"/>
          </p:cNvSpPr>
          <p:nvPr>
            <p:ph sz="half" idx="1"/>
          </p:nvPr>
        </p:nvSpPr>
        <p:spPr>
          <a:xfrm>
            <a:off x="1474029" y="1825624"/>
            <a:ext cx="4454431" cy="3067323"/>
          </a:xfrm>
          <a:prstGeom prst="rect">
            <a:avLst/>
          </a:prstGeom>
        </p:spPr>
        <p:txBody>
          <a:bodyPr/>
          <a:lstStyle>
            <a:lvl1pPr marL="228600" indent="-228600">
              <a:buFont typeface="Wingdings" panose="05000000000000000000" pitchFamily="2" charset="2"/>
              <a:buChar char="§"/>
              <a:defRPr sz="1800">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16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sv-SE"/>
              <a:t>Klicka här för att ändra format på bakgrundstexten</a:t>
            </a:r>
          </a:p>
        </p:txBody>
      </p:sp>
      <p:sp>
        <p:nvSpPr>
          <p:cNvPr id="4" name="Platshållare för innehåll 3"/>
          <p:cNvSpPr>
            <a:spLocks noGrp="1"/>
          </p:cNvSpPr>
          <p:nvPr>
            <p:ph sz="half" idx="2"/>
          </p:nvPr>
        </p:nvSpPr>
        <p:spPr>
          <a:xfrm>
            <a:off x="6172200" y="1825625"/>
            <a:ext cx="4406984" cy="3067323"/>
          </a:xfrm>
          <a:prstGeom prst="rect">
            <a:avLst/>
          </a:prstGeom>
        </p:spPr>
        <p:txBody>
          <a:bodyPr>
            <a:normAutofit/>
          </a:bodyPr>
          <a:lstStyle>
            <a:lvl1pPr marL="228600" indent="-228600">
              <a:buFont typeface="Wingdings" panose="05000000000000000000" pitchFamily="2" charset="2"/>
              <a:buChar char="§"/>
              <a:defRPr sz="1800">
                <a:latin typeface="Arial" panose="020B0604020202020204" pitchFamily="34" charset="0"/>
                <a:cs typeface="Arial" panose="020B0604020202020204" pitchFamily="34" charset="0"/>
              </a:defRPr>
            </a:lvl1pPr>
          </a:lstStyle>
          <a:p>
            <a:pPr lvl="0"/>
            <a:r>
              <a:rPr lang="sv-SE"/>
              <a:t>Klicka här för att ändra format på bakgrundstexten</a:t>
            </a:r>
          </a:p>
        </p:txBody>
      </p:sp>
      <p:sp>
        <p:nvSpPr>
          <p:cNvPr id="10" name="textruta 9"/>
          <p:cNvSpPr txBox="1"/>
          <p:nvPr userDrawn="1"/>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Tree>
    <p:extLst>
      <p:ext uri="{BB962C8B-B14F-4D97-AF65-F5344CB8AC3E}">
        <p14:creationId xmlns:p14="http://schemas.microsoft.com/office/powerpoint/2010/main" val="88653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8" name="Platshållare för innehåll 2"/>
          <p:cNvSpPr>
            <a:spLocks noGrp="1"/>
          </p:cNvSpPr>
          <p:nvPr>
            <p:ph idx="1" hasCustomPrompt="1"/>
          </p:nvPr>
        </p:nvSpPr>
        <p:spPr>
          <a:xfrm>
            <a:off x="1645920" y="597053"/>
            <a:ext cx="8855826" cy="3864112"/>
          </a:xfrm>
          <a:prstGeom prst="rect">
            <a:avLst/>
          </a:prstGeom>
          <a:solidFill>
            <a:schemeClr val="bg1"/>
          </a:solidFill>
        </p:spPr>
        <p:txBody>
          <a:bodyPr tIns="1188000" anchor="t"/>
          <a:lstStyle>
            <a:lvl1pPr marL="0" indent="0" algn="ctr">
              <a:buNone/>
              <a:defRPr sz="24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Diagram</a:t>
            </a:r>
          </a:p>
        </p:txBody>
      </p:sp>
      <p:sp>
        <p:nvSpPr>
          <p:cNvPr id="9" name="textruta 8"/>
          <p:cNvSpPr txBox="1"/>
          <p:nvPr userDrawn="1"/>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
        <p:nvSpPr>
          <p:cNvPr id="10" name="Rubrik 1"/>
          <p:cNvSpPr>
            <a:spLocks noGrp="1"/>
          </p:cNvSpPr>
          <p:nvPr>
            <p:ph type="title"/>
          </p:nvPr>
        </p:nvSpPr>
        <p:spPr>
          <a:xfrm>
            <a:off x="293196" y="5869693"/>
            <a:ext cx="9521364" cy="724888"/>
          </a:xfrm>
          <a:prstGeom prst="rect">
            <a:avLst/>
          </a:prstGeom>
        </p:spPr>
        <p:txBody>
          <a:bodyPr anchor="t">
            <a:normAutofit/>
          </a:bodyPr>
          <a:lstStyle>
            <a:lvl1pPr>
              <a:defRPr sz="2200">
                <a:solidFill>
                  <a:srgbClr val="DB0D15"/>
                </a:solidFill>
                <a:latin typeface="Arial" panose="020B0604020202020204" pitchFamily="34" charset="0"/>
                <a:cs typeface="Arial" panose="020B0604020202020204" pitchFamily="34" charset="0"/>
              </a:defRPr>
            </a:lvl1pPr>
          </a:lstStyle>
          <a:p>
            <a:r>
              <a:rPr lang="sv-SE"/>
              <a:t>Klicka här för att ändra format</a:t>
            </a:r>
            <a:endParaRPr lang="sv-SE" dirty="0"/>
          </a:p>
        </p:txBody>
      </p:sp>
    </p:spTree>
    <p:extLst>
      <p:ext uri="{BB962C8B-B14F-4D97-AF65-F5344CB8AC3E}">
        <p14:creationId xmlns:p14="http://schemas.microsoft.com/office/powerpoint/2010/main" val="4237194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773" y="143622"/>
            <a:ext cx="11887200" cy="6551055"/>
          </a:xfrm>
          <a:prstGeom prst="rect">
            <a:avLst/>
          </a:prstGeom>
        </p:spPr>
      </p:pic>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1239" y="3279035"/>
            <a:ext cx="2453344" cy="1493693"/>
          </a:xfrm>
          <a:prstGeom prst="rect">
            <a:avLst/>
          </a:prstGeom>
        </p:spPr>
      </p:pic>
    </p:spTree>
    <p:extLst>
      <p:ext uri="{BB962C8B-B14F-4D97-AF65-F5344CB8AC3E}">
        <p14:creationId xmlns:p14="http://schemas.microsoft.com/office/powerpoint/2010/main" val="3469025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alvbild med text och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3"/>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a:t>
            </a:r>
            <a:r>
              <a:rPr lang="sv-SE" dirty="0" err="1"/>
              <a:t>halvbild</a:t>
            </a:r>
            <a:endParaRPr lang="sv-SE" dirty="0"/>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8644" y="177224"/>
            <a:ext cx="5813861" cy="5420085"/>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213"/>
              <a:gd name="connsiteY0" fmla="*/ 163317 h 6070300"/>
              <a:gd name="connsiteX1" fmla="*/ 158748 w 11822213"/>
              <a:gd name="connsiteY1" fmla="*/ 1796 h 6070300"/>
              <a:gd name="connsiteX2" fmla="*/ 11660580 w 11822213"/>
              <a:gd name="connsiteY2" fmla="*/ 10444 h 6070300"/>
              <a:gd name="connsiteX3" fmla="*/ 11817348 w 11822213"/>
              <a:gd name="connsiteY3" fmla="*/ 193781 h 6070300"/>
              <a:gd name="connsiteX4" fmla="*/ 11820523 w 11822213"/>
              <a:gd name="connsiteY4" fmla="*/ 1121689 h 6070300"/>
              <a:gd name="connsiteX5" fmla="*/ 5762178 w 11822213"/>
              <a:gd name="connsiteY5" fmla="*/ 6070300 h 6070300"/>
              <a:gd name="connsiteX6" fmla="*/ 1904998 w 11822213"/>
              <a:gd name="connsiteY6" fmla="*/ 6066986 h 6070300"/>
              <a:gd name="connsiteX7" fmla="*/ 8097 w 11822213"/>
              <a:gd name="connsiteY7" fmla="*/ 5496133 h 6070300"/>
              <a:gd name="connsiteX8" fmla="*/ 1747 w 11822213"/>
              <a:gd name="connsiteY8" fmla="*/ 163317 h 6070300"/>
              <a:gd name="connsiteX0" fmla="*/ 1747 w 11817348"/>
              <a:gd name="connsiteY0" fmla="*/ 163317 h 6070300"/>
              <a:gd name="connsiteX1" fmla="*/ 158748 w 11817348"/>
              <a:gd name="connsiteY1" fmla="*/ 1796 h 6070300"/>
              <a:gd name="connsiteX2" fmla="*/ 11660580 w 11817348"/>
              <a:gd name="connsiteY2" fmla="*/ 10444 h 6070300"/>
              <a:gd name="connsiteX3" fmla="*/ 11817348 w 11817348"/>
              <a:gd name="connsiteY3" fmla="*/ 193781 h 6070300"/>
              <a:gd name="connsiteX4" fmla="*/ 5762178 w 11817348"/>
              <a:gd name="connsiteY4" fmla="*/ 6070300 h 6070300"/>
              <a:gd name="connsiteX5" fmla="*/ 1904998 w 11817348"/>
              <a:gd name="connsiteY5" fmla="*/ 6066986 h 6070300"/>
              <a:gd name="connsiteX6" fmla="*/ 8097 w 11817348"/>
              <a:gd name="connsiteY6" fmla="*/ 5496133 h 6070300"/>
              <a:gd name="connsiteX7" fmla="*/ 1747 w 11817348"/>
              <a:gd name="connsiteY7" fmla="*/ 163317 h 6070300"/>
              <a:gd name="connsiteX0" fmla="*/ 1747 w 11771826"/>
              <a:gd name="connsiteY0" fmla="*/ 163317 h 6070300"/>
              <a:gd name="connsiteX1" fmla="*/ 158748 w 11771826"/>
              <a:gd name="connsiteY1" fmla="*/ 1796 h 6070300"/>
              <a:gd name="connsiteX2" fmla="*/ 11660580 w 11771826"/>
              <a:gd name="connsiteY2" fmla="*/ 10444 h 6070300"/>
              <a:gd name="connsiteX3" fmla="*/ 5762178 w 11771826"/>
              <a:gd name="connsiteY3" fmla="*/ 6070300 h 6070300"/>
              <a:gd name="connsiteX4" fmla="*/ 1904998 w 11771826"/>
              <a:gd name="connsiteY4" fmla="*/ 6066986 h 6070300"/>
              <a:gd name="connsiteX5" fmla="*/ 8097 w 11771826"/>
              <a:gd name="connsiteY5" fmla="*/ 5496133 h 6070300"/>
              <a:gd name="connsiteX6" fmla="*/ 1747 w 11771826"/>
              <a:gd name="connsiteY6" fmla="*/ 163317 h 6070300"/>
              <a:gd name="connsiteX0" fmla="*/ 1747 w 11765947"/>
              <a:gd name="connsiteY0" fmla="*/ 163317 h 6070300"/>
              <a:gd name="connsiteX1" fmla="*/ 158748 w 11765947"/>
              <a:gd name="connsiteY1" fmla="*/ 1796 h 6070300"/>
              <a:gd name="connsiteX2" fmla="*/ 11660580 w 11765947"/>
              <a:gd name="connsiteY2" fmla="*/ 10444 h 6070300"/>
              <a:gd name="connsiteX3" fmla="*/ 5762178 w 11765947"/>
              <a:gd name="connsiteY3" fmla="*/ 6070300 h 6070300"/>
              <a:gd name="connsiteX4" fmla="*/ 1904998 w 11765947"/>
              <a:gd name="connsiteY4" fmla="*/ 6066986 h 6070300"/>
              <a:gd name="connsiteX5" fmla="*/ 8097 w 11765947"/>
              <a:gd name="connsiteY5" fmla="*/ 5496133 h 6070300"/>
              <a:gd name="connsiteX6" fmla="*/ 1747 w 11765947"/>
              <a:gd name="connsiteY6" fmla="*/ 163317 h 6070300"/>
              <a:gd name="connsiteX0" fmla="*/ 1747 w 12679266"/>
              <a:gd name="connsiteY0" fmla="*/ 163317 h 6070300"/>
              <a:gd name="connsiteX1" fmla="*/ 158748 w 12679266"/>
              <a:gd name="connsiteY1" fmla="*/ 1796 h 6070300"/>
              <a:gd name="connsiteX2" fmla="*/ 11660580 w 12679266"/>
              <a:gd name="connsiteY2" fmla="*/ 10444 h 6070300"/>
              <a:gd name="connsiteX3" fmla="*/ 5762178 w 12679266"/>
              <a:gd name="connsiteY3" fmla="*/ 6070300 h 6070300"/>
              <a:gd name="connsiteX4" fmla="*/ 1904998 w 12679266"/>
              <a:gd name="connsiteY4" fmla="*/ 6066986 h 6070300"/>
              <a:gd name="connsiteX5" fmla="*/ 8097 w 12679266"/>
              <a:gd name="connsiteY5" fmla="*/ 5496133 h 6070300"/>
              <a:gd name="connsiteX6" fmla="*/ 1747 w 12679266"/>
              <a:gd name="connsiteY6" fmla="*/ 163317 h 6070300"/>
              <a:gd name="connsiteX0" fmla="*/ 1747 w 7662612"/>
              <a:gd name="connsiteY0" fmla="*/ 163317 h 6518320"/>
              <a:gd name="connsiteX1" fmla="*/ 158748 w 7662612"/>
              <a:gd name="connsiteY1" fmla="*/ 1796 h 6518320"/>
              <a:gd name="connsiteX2" fmla="*/ 5821755 w 7662612"/>
              <a:gd name="connsiteY2" fmla="*/ 10444 h 6518320"/>
              <a:gd name="connsiteX3" fmla="*/ 5762178 w 7662612"/>
              <a:gd name="connsiteY3" fmla="*/ 6070300 h 6518320"/>
              <a:gd name="connsiteX4" fmla="*/ 1904998 w 7662612"/>
              <a:gd name="connsiteY4" fmla="*/ 6066986 h 6518320"/>
              <a:gd name="connsiteX5" fmla="*/ 8097 w 7662612"/>
              <a:gd name="connsiteY5" fmla="*/ 5496133 h 6518320"/>
              <a:gd name="connsiteX6" fmla="*/ 1747 w 7662612"/>
              <a:gd name="connsiteY6" fmla="*/ 163317 h 6518320"/>
              <a:gd name="connsiteX0" fmla="*/ 1747 w 7516956"/>
              <a:gd name="connsiteY0" fmla="*/ 163317 h 6518320"/>
              <a:gd name="connsiteX1" fmla="*/ 158748 w 7516956"/>
              <a:gd name="connsiteY1" fmla="*/ 1796 h 6518320"/>
              <a:gd name="connsiteX2" fmla="*/ 5821755 w 7516956"/>
              <a:gd name="connsiteY2" fmla="*/ 10444 h 6518320"/>
              <a:gd name="connsiteX3" fmla="*/ 5762178 w 7516956"/>
              <a:gd name="connsiteY3" fmla="*/ 6070300 h 6518320"/>
              <a:gd name="connsiteX4" fmla="*/ 1904998 w 7516956"/>
              <a:gd name="connsiteY4" fmla="*/ 6066986 h 6518320"/>
              <a:gd name="connsiteX5" fmla="*/ 8097 w 7516956"/>
              <a:gd name="connsiteY5" fmla="*/ 5496133 h 6518320"/>
              <a:gd name="connsiteX6" fmla="*/ 1747 w 7516956"/>
              <a:gd name="connsiteY6" fmla="*/ 163317 h 6518320"/>
              <a:gd name="connsiteX0" fmla="*/ 1747 w 5821755"/>
              <a:gd name="connsiteY0" fmla="*/ 163317 h 6518320"/>
              <a:gd name="connsiteX1" fmla="*/ 158748 w 5821755"/>
              <a:gd name="connsiteY1" fmla="*/ 1796 h 6518320"/>
              <a:gd name="connsiteX2" fmla="*/ 5821755 w 5821755"/>
              <a:gd name="connsiteY2" fmla="*/ 10444 h 6518320"/>
              <a:gd name="connsiteX3" fmla="*/ 5762178 w 5821755"/>
              <a:gd name="connsiteY3" fmla="*/ 6070300 h 6518320"/>
              <a:gd name="connsiteX4" fmla="*/ 1904998 w 5821755"/>
              <a:gd name="connsiteY4" fmla="*/ 6066986 h 6518320"/>
              <a:gd name="connsiteX5" fmla="*/ 8097 w 5821755"/>
              <a:gd name="connsiteY5" fmla="*/ 5496133 h 6518320"/>
              <a:gd name="connsiteX6" fmla="*/ 1747 w 5821755"/>
              <a:gd name="connsiteY6" fmla="*/ 163317 h 651832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92578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492248 w 5821755"/>
              <a:gd name="connsiteY4" fmla="*/ 6066987 h 6070300"/>
              <a:gd name="connsiteX5" fmla="*/ 6510 w 5821755"/>
              <a:gd name="connsiteY5" fmla="*/ 5489023 h 6070300"/>
              <a:gd name="connsiteX6" fmla="*/ 1747 w 5821755"/>
              <a:gd name="connsiteY6" fmla="*/ 163317 h 6070300"/>
              <a:gd name="connsiteX0" fmla="*/ 1747 w 5821755"/>
              <a:gd name="connsiteY0" fmla="*/ 163317 h 6071460"/>
              <a:gd name="connsiteX1" fmla="*/ 158748 w 5821755"/>
              <a:gd name="connsiteY1" fmla="*/ 1796 h 6071460"/>
              <a:gd name="connsiteX2" fmla="*/ 5821755 w 5821755"/>
              <a:gd name="connsiteY2" fmla="*/ 10444 h 6071460"/>
              <a:gd name="connsiteX3" fmla="*/ 5762178 w 5821755"/>
              <a:gd name="connsiteY3" fmla="*/ 6070300 h 6071460"/>
              <a:gd name="connsiteX4" fmla="*/ 1492248 w 5821755"/>
              <a:gd name="connsiteY4" fmla="*/ 6066987 h 6071460"/>
              <a:gd name="connsiteX5" fmla="*/ 6510 w 5821755"/>
              <a:gd name="connsiteY5" fmla="*/ 5489023 h 6071460"/>
              <a:gd name="connsiteX6" fmla="*/ 1747 w 5821755"/>
              <a:gd name="connsiteY6" fmla="*/ 163317 h 6071460"/>
              <a:gd name="connsiteX0" fmla="*/ 1747 w 5821755"/>
              <a:gd name="connsiteY0" fmla="*/ 163317 h 6071641"/>
              <a:gd name="connsiteX1" fmla="*/ 158748 w 5821755"/>
              <a:gd name="connsiteY1" fmla="*/ 1796 h 6071641"/>
              <a:gd name="connsiteX2" fmla="*/ 5821755 w 5821755"/>
              <a:gd name="connsiteY2" fmla="*/ 10444 h 6071641"/>
              <a:gd name="connsiteX3" fmla="*/ 5762178 w 5821755"/>
              <a:gd name="connsiteY3" fmla="*/ 6070300 h 6071641"/>
              <a:gd name="connsiteX4" fmla="*/ 1492248 w 5821755"/>
              <a:gd name="connsiteY4" fmla="*/ 6066987 h 6071641"/>
              <a:gd name="connsiteX5" fmla="*/ 6510 w 5821755"/>
              <a:gd name="connsiteY5" fmla="*/ 5489023 h 6071641"/>
              <a:gd name="connsiteX6" fmla="*/ 1747 w 5821755"/>
              <a:gd name="connsiteY6" fmla="*/ 163317 h 6071641"/>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5210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14448 w 5821755"/>
              <a:gd name="connsiteY4" fmla="*/ 6063434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814565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15180"/>
              <a:gd name="connsiteY0" fmla="*/ 163317 h 6070300"/>
              <a:gd name="connsiteX1" fmla="*/ 158748 w 5815180"/>
              <a:gd name="connsiteY1" fmla="*/ 1796 h 6070300"/>
              <a:gd name="connsiteX2" fmla="*/ 5813817 w 5815180"/>
              <a:gd name="connsiteY2" fmla="*/ 10444 h 6070300"/>
              <a:gd name="connsiteX3" fmla="*/ 5814565 w 5815180"/>
              <a:gd name="connsiteY3" fmla="*/ 6070300 h 6070300"/>
              <a:gd name="connsiteX4" fmla="*/ 1268410 w 5815180"/>
              <a:gd name="connsiteY4" fmla="*/ 6063435 h 6070300"/>
              <a:gd name="connsiteX5" fmla="*/ 6510 w 5815180"/>
              <a:gd name="connsiteY5" fmla="*/ 5489023 h 6070300"/>
              <a:gd name="connsiteX6" fmla="*/ 1747 w 5815180"/>
              <a:gd name="connsiteY6" fmla="*/ 163317 h 6070300"/>
              <a:gd name="connsiteX0" fmla="*/ 428 w 5813861"/>
              <a:gd name="connsiteY0" fmla="*/ 162163 h 6069146"/>
              <a:gd name="connsiteX1" fmla="*/ 157429 w 5813861"/>
              <a:gd name="connsiteY1" fmla="*/ 642 h 6069146"/>
              <a:gd name="connsiteX2" fmla="*/ 5812498 w 5813861"/>
              <a:gd name="connsiteY2" fmla="*/ 9290 h 6069146"/>
              <a:gd name="connsiteX3" fmla="*/ 5813246 w 5813861"/>
              <a:gd name="connsiteY3" fmla="*/ 6069146 h 6069146"/>
              <a:gd name="connsiteX4" fmla="*/ 1267091 w 5813861"/>
              <a:gd name="connsiteY4" fmla="*/ 6062281 h 6069146"/>
              <a:gd name="connsiteX5" fmla="*/ 5191 w 5813861"/>
              <a:gd name="connsiteY5" fmla="*/ 5487869 h 6069146"/>
              <a:gd name="connsiteX6" fmla="*/ 428 w 5813861"/>
              <a:gd name="connsiteY6" fmla="*/ 162163 h 606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861" h="6069146">
                <a:moveTo>
                  <a:pt x="428" y="162163"/>
                </a:moveTo>
                <a:cubicBezTo>
                  <a:pt x="-4388" y="-26184"/>
                  <a:pt x="30483" y="2340"/>
                  <a:pt x="157429" y="642"/>
                </a:cubicBezTo>
                <a:lnTo>
                  <a:pt x="5812498" y="9290"/>
                </a:lnTo>
                <a:cubicBezTo>
                  <a:pt x="5810101" y="2029242"/>
                  <a:pt x="5815643" y="4049194"/>
                  <a:pt x="5813246" y="6069146"/>
                </a:cubicBezTo>
                <a:cubicBezTo>
                  <a:pt x="5084253" y="6060002"/>
                  <a:pt x="2552818" y="6063386"/>
                  <a:pt x="1267091" y="6062281"/>
                </a:cubicBezTo>
                <a:cubicBezTo>
                  <a:pt x="710990" y="6042055"/>
                  <a:pt x="345391" y="5815623"/>
                  <a:pt x="5191" y="5487869"/>
                </a:cubicBezTo>
                <a:cubicBezTo>
                  <a:pt x="6249" y="3268233"/>
                  <a:pt x="-630" y="2381799"/>
                  <a:pt x="428" y="162163"/>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7" name="Platshållare för text 8">
            <a:extLst>
              <a:ext uri="{FF2B5EF4-FFF2-40B4-BE49-F238E27FC236}">
                <a16:creationId xmlns:a16="http://schemas.microsoft.com/office/drawing/2014/main" id="{A0DC9DB3-C6CE-4C03-A72B-856577E20325}"/>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
        <p:nvSpPr>
          <p:cNvPr id="8" name="Platshållare för text 7">
            <a:extLst>
              <a:ext uri="{FF2B5EF4-FFF2-40B4-BE49-F238E27FC236}">
                <a16:creationId xmlns:a16="http://schemas.microsoft.com/office/drawing/2014/main" id="{E83620DD-DA98-4275-991F-5E42BBF29D46}"/>
              </a:ext>
            </a:extLst>
          </p:cNvPr>
          <p:cNvSpPr>
            <a:spLocks noGrp="1"/>
          </p:cNvSpPr>
          <p:nvPr>
            <p:ph type="body" sz="quarter" idx="12" hasCustomPrompt="1"/>
          </p:nvPr>
        </p:nvSpPr>
        <p:spPr>
          <a:xfrm>
            <a:off x="6770688" y="674688"/>
            <a:ext cx="4687887" cy="4325937"/>
          </a:xfrm>
          <a:prstGeom prst="rect">
            <a:avLst/>
          </a:prstGeom>
        </p:spPr>
        <p:txBody>
          <a:bodyPr/>
          <a:lstStyle>
            <a:lvl1pPr marL="0" indent="0">
              <a:lnSpc>
                <a:spcPct val="100000"/>
              </a:lnSpc>
              <a:buFontTx/>
              <a:buNone/>
              <a:defRPr sz="1800"/>
            </a:lvl1pPr>
            <a:lvl2pPr marL="457200" indent="0">
              <a:lnSpc>
                <a:spcPct val="100000"/>
              </a:lnSpc>
              <a:buFontTx/>
              <a:buNone/>
              <a:defRPr sz="1600"/>
            </a:lvl2pPr>
            <a:lvl3pPr marL="914400" indent="0">
              <a:lnSpc>
                <a:spcPct val="100000"/>
              </a:lnSpc>
              <a:buFontTx/>
              <a:buNone/>
              <a:defRPr sz="1400"/>
            </a:lvl3pPr>
            <a:lvl4pPr marL="1371600" indent="0">
              <a:lnSpc>
                <a:spcPct val="100000"/>
              </a:lnSpc>
              <a:buFontTx/>
              <a:buNone/>
              <a:defRPr sz="1200"/>
            </a:lvl4pPr>
            <a:lvl5pPr marL="1828800" indent="0">
              <a:lnSpc>
                <a:spcPct val="100000"/>
              </a:lnSpc>
              <a:buFontTx/>
              <a:buNone/>
              <a:defRPr sz="1000"/>
            </a:lvl5pPr>
          </a:lstStyle>
          <a:p>
            <a:pPr lvl="0"/>
            <a:r>
              <a:rPr lang="sv-SE" dirty="0"/>
              <a:t>Klicka här för att lägga in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7612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6/1/2022</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338255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ruta 7"/>
          <p:cNvSpPr txBox="1"/>
          <p:nvPr userDrawn="1"/>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Tree>
    <p:extLst>
      <p:ext uri="{BB962C8B-B14F-4D97-AF65-F5344CB8AC3E}">
        <p14:creationId xmlns:p14="http://schemas.microsoft.com/office/powerpoint/2010/main" val="398219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5" r:id="rId5"/>
    <p:sldLayoutId id="2147483659" r:id="rId6"/>
    <p:sldLayoutId id="214748366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anhoriga.se/informationsmateria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s://skr.se/skr/tjanster/rapporterochskrifter/publikationer/personcentreradvardisverige.54829.html" TargetMode="External"/><Relationship Id="rId2" Type="http://schemas.openxmlformats.org/officeDocument/2006/relationships/hyperlink" Target="https://www.gu.se/gpcc" TargetMode="Externa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s://www.vardforbundet.se/siteassets/engagemang-och-paverkan/sa-gor-vi-varden-battre/vad-alla-behover-veta-om-personcentrerad-vard.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marie.petersson3@regionkalmar.se" TargetMode="External"/><Relationship Id="rId2" Type="http://schemas.openxmlformats.org/officeDocument/2006/relationships/hyperlink" Target="mailto:camilla.sjoback@regionkalmar.se" TargetMode="External"/><Relationship Id="rId1" Type="http://schemas.openxmlformats.org/officeDocument/2006/relationships/slideLayout" Target="../slideLayouts/slideLayout7.xml"/><Relationship Id="rId4" Type="http://schemas.openxmlformats.org/officeDocument/2006/relationships/hyperlink" Target="https://kompetensportalen.regionkalmar.se/dashboar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686746"/>
          </a:xfrm>
          <a:prstGeom prst="rect">
            <a:avLst/>
          </a:prstGeom>
        </p:spPr>
      </p:pic>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88592" cy="6858000"/>
          </a:xfrm>
          <a:prstGeom prst="rect">
            <a:avLst/>
          </a:prstGeom>
        </p:spPr>
      </p:pic>
      <p:sp>
        <p:nvSpPr>
          <p:cNvPr id="10" name="textruta 9"/>
          <p:cNvSpPr txBox="1"/>
          <p:nvPr/>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
        <p:nvSpPr>
          <p:cNvPr id="11" name="textruta 10"/>
          <p:cNvSpPr txBox="1"/>
          <p:nvPr/>
        </p:nvSpPr>
        <p:spPr>
          <a:xfrm>
            <a:off x="159269" y="2581898"/>
            <a:ext cx="11873462" cy="584775"/>
          </a:xfrm>
          <a:prstGeom prst="rect">
            <a:avLst/>
          </a:prstGeom>
          <a:noFill/>
        </p:spPr>
        <p:txBody>
          <a:bodyPr wrap="square" rtlCol="0">
            <a:spAutoFit/>
          </a:bodyPr>
          <a:lstStyle/>
          <a:p>
            <a:pPr algn="ctr"/>
            <a:r>
              <a:rPr lang="sv-SE" sz="3200" dirty="0">
                <a:solidFill>
                  <a:schemeClr val="bg1"/>
                </a:solidFill>
                <a:latin typeface="Arial" panose="020B0604020202020204" pitchFamily="34" charset="0"/>
                <a:cs typeface="Arial" panose="020B0604020202020204" pitchFamily="34" charset="0"/>
              </a:rPr>
              <a:t>Vägen till ett person- familjecentrerat arbetssätt</a:t>
            </a:r>
          </a:p>
        </p:txBody>
      </p:sp>
    </p:spTree>
    <p:extLst>
      <p:ext uri="{BB962C8B-B14F-4D97-AF65-F5344CB8AC3E}">
        <p14:creationId xmlns:p14="http://schemas.microsoft.com/office/powerpoint/2010/main" val="2928166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48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2A3B2FD-360D-D945-8738-ED4C42E78364}"/>
              </a:ext>
            </a:extLst>
          </p:cNvPr>
          <p:cNvSpPr>
            <a:spLocks noGrp="1"/>
          </p:cNvSpPr>
          <p:nvPr>
            <p:ph type="subTitle" idx="1"/>
          </p:nvPr>
        </p:nvSpPr>
        <p:spPr/>
        <p:txBody>
          <a:bodyPr/>
          <a:lstStyle/>
          <a:p>
            <a:endParaRPr lang="sv-SE"/>
          </a:p>
        </p:txBody>
      </p:sp>
      <p:graphicFrame>
        <p:nvGraphicFramePr>
          <p:cNvPr id="17414" name="Platshållare för innehåll 2">
            <a:extLst>
              <a:ext uri="{FF2B5EF4-FFF2-40B4-BE49-F238E27FC236}">
                <a16:creationId xmlns:a16="http://schemas.microsoft.com/office/drawing/2014/main" id="{722F19CB-E13C-4129-BE13-C7D853258204}"/>
              </a:ext>
            </a:extLst>
          </p:cNvPr>
          <p:cNvGraphicFramePr>
            <a:graphicFrameLocks noGrp="1"/>
          </p:cNvGraphicFramePr>
          <p:nvPr>
            <p:ph idx="4294967295"/>
          </p:nvPr>
        </p:nvGraphicFramePr>
        <p:xfrm>
          <a:off x="361313" y="1166019"/>
          <a:ext cx="10972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ubrik 2">
            <a:extLst>
              <a:ext uri="{FF2B5EF4-FFF2-40B4-BE49-F238E27FC236}">
                <a16:creationId xmlns:a16="http://schemas.microsoft.com/office/drawing/2014/main" id="{6A356EF2-EC90-97CD-91F7-E215032CB483}"/>
              </a:ext>
            </a:extLst>
          </p:cNvPr>
          <p:cNvSpPr txBox="1">
            <a:spLocks/>
          </p:cNvSpPr>
          <p:nvPr/>
        </p:nvSpPr>
        <p:spPr>
          <a:xfrm>
            <a:off x="293196" y="5869693"/>
            <a:ext cx="9521364" cy="724888"/>
          </a:xfrm>
          <a:prstGeom prst="rect">
            <a:avLst/>
          </a:prstGeom>
        </p:spPr>
        <p:txBody>
          <a:bodyPr anchor="t">
            <a:normAutofit/>
          </a:bodyPr>
          <a:lstStyle>
            <a:lvl1pPr algn="l" defTabSz="914400" rtl="0" eaLnBrk="1" latinLnBrk="0" hangingPunct="1">
              <a:lnSpc>
                <a:spcPct val="90000"/>
              </a:lnSpc>
              <a:spcBef>
                <a:spcPct val="0"/>
              </a:spcBef>
              <a:buNone/>
              <a:defRPr sz="2200" kern="1200">
                <a:solidFill>
                  <a:srgbClr val="DB0D15"/>
                </a:solidFill>
                <a:latin typeface="Arial" panose="020B0604020202020204" pitchFamily="34" charset="0"/>
                <a:ea typeface="+mj-ea"/>
                <a:cs typeface="Arial" panose="020B0604020202020204" pitchFamily="34" charset="0"/>
              </a:defRPr>
            </a:lvl1pPr>
          </a:lstStyle>
          <a:p>
            <a:r>
              <a:rPr lang="sv-SE" altLang="sv-SE" sz="2800" dirty="0">
                <a:solidFill>
                  <a:schemeClr val="tx1"/>
                </a:solidFill>
              </a:rPr>
              <a:t>”Sjukdom och diagnos” eller ”hälsa och helhet”</a:t>
            </a:r>
            <a:endParaRPr lang="sv-SE" sz="2800" dirty="0">
              <a:solidFill>
                <a:schemeClr val="tx1"/>
              </a:solidFill>
            </a:endParaRPr>
          </a:p>
        </p:txBody>
      </p:sp>
    </p:spTree>
    <p:extLst>
      <p:ext uri="{BB962C8B-B14F-4D97-AF65-F5344CB8AC3E}">
        <p14:creationId xmlns:p14="http://schemas.microsoft.com/office/powerpoint/2010/main" val="343530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72745" y="1903750"/>
            <a:ext cx="6337721" cy="3535315"/>
          </a:xfrm>
        </p:spPr>
        <p:txBody>
          <a:bodyPr/>
          <a:lstStyle/>
          <a:p>
            <a:pPr lvl="0" algn="l">
              <a:lnSpc>
                <a:spcPct val="105000"/>
              </a:lnSpc>
              <a:spcAft>
                <a:spcPts val="0"/>
              </a:spcAft>
            </a:pPr>
            <a:endParaRPr lang="sv-SE" sz="2000" dirty="0">
              <a:solidFill>
                <a:srgbClr val="DB0D15"/>
              </a:solidFill>
              <a:ea typeface="Calibri" panose="020F0502020204030204" pitchFamily="34" charset="0"/>
            </a:endParaRPr>
          </a:p>
          <a:p>
            <a:pPr marL="342900" lvl="0" indent="-342900" algn="l">
              <a:lnSpc>
                <a:spcPct val="105000"/>
              </a:lnSpc>
              <a:spcAft>
                <a:spcPts val="0"/>
              </a:spcAft>
              <a:buFont typeface="Symbol" panose="05050102010706020507" pitchFamily="18" charset="2"/>
              <a:buChar char=""/>
            </a:pPr>
            <a:endParaRPr lang="sv-SE" sz="2000" dirty="0">
              <a:ea typeface="Calibri" panose="020F0502020204030204" pitchFamily="34" charset="0"/>
            </a:endParaRPr>
          </a:p>
          <a:p>
            <a:endParaRPr lang="en-GB" dirty="0"/>
          </a:p>
        </p:txBody>
      </p:sp>
      <p:sp>
        <p:nvSpPr>
          <p:cNvPr id="2" name="Rubrik 1"/>
          <p:cNvSpPr>
            <a:spLocks noGrp="1"/>
          </p:cNvSpPr>
          <p:nvPr>
            <p:ph type="title"/>
          </p:nvPr>
        </p:nvSpPr>
        <p:spPr/>
        <p:txBody>
          <a:bodyPr>
            <a:noAutofit/>
          </a:bodyPr>
          <a:lstStyle/>
          <a:p>
            <a:r>
              <a:rPr lang="sv-SE" altLang="sv-SE" sz="2800" dirty="0">
                <a:solidFill>
                  <a:schemeClr val="tx1"/>
                </a:solidFill>
              </a:rPr>
              <a:t>Grund för en Nära vård </a:t>
            </a:r>
            <a:br>
              <a:rPr lang="sv-SE" altLang="sv-SE" sz="2800" b="1" dirty="0">
                <a:solidFill>
                  <a:schemeClr val="tx1"/>
                </a:solidFill>
                <a:latin typeface="+mj-lt"/>
              </a:rPr>
            </a:br>
            <a:endParaRPr lang="en-GB" sz="2800" b="1" dirty="0">
              <a:solidFill>
                <a:schemeClr val="tx1"/>
              </a:solidFill>
              <a:latin typeface="+mj-lt"/>
            </a:endParaRPr>
          </a:p>
        </p:txBody>
      </p:sp>
      <p:sp>
        <p:nvSpPr>
          <p:cNvPr id="7" name="Platshållare för innehåll 2">
            <a:extLst>
              <a:ext uri="{FF2B5EF4-FFF2-40B4-BE49-F238E27FC236}">
                <a16:creationId xmlns:a16="http://schemas.microsoft.com/office/drawing/2014/main" id="{BDD53C90-74E2-46AE-B6F7-3DAEDE141648}"/>
              </a:ext>
            </a:extLst>
          </p:cNvPr>
          <p:cNvSpPr txBox="1">
            <a:spLocks/>
          </p:cNvSpPr>
          <p:nvPr/>
        </p:nvSpPr>
        <p:spPr>
          <a:xfrm>
            <a:off x="572745" y="810058"/>
            <a:ext cx="5677076" cy="2861349"/>
          </a:xfrm>
          <a:prstGeom prst="rect">
            <a:avLst/>
          </a:prstGeom>
          <a:solidFill>
            <a:schemeClr val="bg1"/>
          </a:solidFill>
        </p:spPr>
        <p:txBody>
          <a:bodyPr tIns="118800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gn="l"/>
            <a:r>
              <a:rPr lang="sv-SE" dirty="0"/>
              <a:t>Arbetssätt som utgår från individens resurser,  behov och förutsättningar.</a:t>
            </a:r>
          </a:p>
          <a:p>
            <a:pPr marL="457200" indent="-457200" algn="l">
              <a:buFont typeface="Arial" panose="020B0604020202020204" pitchFamily="34" charset="0"/>
              <a:buChar char="•"/>
            </a:pPr>
            <a:endParaRPr lang="sv-SE" dirty="0"/>
          </a:p>
          <a:p>
            <a:pPr algn="l"/>
            <a:r>
              <a:rPr lang="sv-SE" dirty="0"/>
              <a:t>Att se, involvera och anpassa insatserna efter vad som är viktigt för just den personen.</a:t>
            </a:r>
          </a:p>
        </p:txBody>
      </p:sp>
      <p:sp>
        <p:nvSpPr>
          <p:cNvPr id="4" name="AutoShape 2">
            <a:extLst>
              <a:ext uri="{FF2B5EF4-FFF2-40B4-BE49-F238E27FC236}">
                <a16:creationId xmlns:a16="http://schemas.microsoft.com/office/drawing/2014/main" id="{8DF821ED-4054-4E6A-B4EF-58C85B5353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5" name="Bildobjekt 4">
            <a:extLst>
              <a:ext uri="{FF2B5EF4-FFF2-40B4-BE49-F238E27FC236}">
                <a16:creationId xmlns:a16="http://schemas.microsoft.com/office/drawing/2014/main" id="{AEEC5ABF-FC91-416A-B51F-D3AEE2AD7D2F}"/>
              </a:ext>
            </a:extLst>
          </p:cNvPr>
          <p:cNvPicPr>
            <a:picLocks noChangeAspect="1"/>
          </p:cNvPicPr>
          <p:nvPr/>
        </p:nvPicPr>
        <p:blipFill>
          <a:blip r:embed="rId3"/>
          <a:stretch>
            <a:fillRect/>
          </a:stretch>
        </p:blipFill>
        <p:spPr>
          <a:xfrm>
            <a:off x="6490952" y="864874"/>
            <a:ext cx="4408063" cy="2953402"/>
          </a:xfrm>
          <a:prstGeom prst="rect">
            <a:avLst/>
          </a:prstGeom>
        </p:spPr>
      </p:pic>
    </p:spTree>
    <p:extLst>
      <p:ext uri="{BB962C8B-B14F-4D97-AF65-F5344CB8AC3E}">
        <p14:creationId xmlns:p14="http://schemas.microsoft.com/office/powerpoint/2010/main" val="1224808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EFDE2F-34FA-4B48-A294-D46923EFDF85}"/>
              </a:ext>
            </a:extLst>
          </p:cNvPr>
          <p:cNvSpPr>
            <a:spLocks noGrp="1"/>
          </p:cNvSpPr>
          <p:nvPr>
            <p:ph type="title"/>
          </p:nvPr>
        </p:nvSpPr>
        <p:spPr>
          <a:xfrm>
            <a:off x="1703081" y="509244"/>
            <a:ext cx="10488919" cy="495721"/>
          </a:xfrm>
        </p:spPr>
        <p:txBody>
          <a:bodyPr>
            <a:normAutofit/>
          </a:bodyPr>
          <a:lstStyle/>
          <a:p>
            <a:r>
              <a:rPr lang="sv-SE" sz="2800" dirty="0">
                <a:effectLst/>
                <a:latin typeface="Arial" panose="020B0604020202020204" pitchFamily="34" charset="0"/>
                <a:ea typeface="Calibri" panose="020F0502020204030204" pitchFamily="34" charset="0"/>
                <a:cs typeface="Arial" panose="020B0604020202020204" pitchFamily="34" charset="0"/>
              </a:rPr>
              <a:t>VAD ÄR VIKTIGT FÖR DIG?</a:t>
            </a:r>
            <a:endParaRPr lang="sv-SE" sz="2800" dirty="0">
              <a:latin typeface="Arial" panose="020B0604020202020204" pitchFamily="34" charset="0"/>
              <a:cs typeface="Arial" panose="020B0604020202020204" pitchFamily="34" charset="0"/>
            </a:endParaRPr>
          </a:p>
        </p:txBody>
      </p:sp>
      <p:pic>
        <p:nvPicPr>
          <p:cNvPr id="5" name="Platshållare för innehåll 4">
            <a:extLst>
              <a:ext uri="{FF2B5EF4-FFF2-40B4-BE49-F238E27FC236}">
                <a16:creationId xmlns:a16="http://schemas.microsoft.com/office/drawing/2014/main" id="{D84BF4DE-DB6B-46DB-B4E8-A00993B84DEA}"/>
              </a:ext>
            </a:extLst>
          </p:cNvPr>
          <p:cNvPicPr>
            <a:picLocks noGrp="1" noChangeAspect="1"/>
          </p:cNvPicPr>
          <p:nvPr>
            <p:ph idx="1"/>
          </p:nvPr>
        </p:nvPicPr>
        <p:blipFill>
          <a:blip r:embed="rId3"/>
          <a:stretch>
            <a:fillRect/>
          </a:stretch>
        </p:blipFill>
        <p:spPr>
          <a:xfrm>
            <a:off x="9090831" y="292436"/>
            <a:ext cx="2466583" cy="2096596"/>
          </a:xfrm>
          <a:prstGeom prst="rect">
            <a:avLst/>
          </a:prstGeom>
        </p:spPr>
      </p:pic>
      <p:sp>
        <p:nvSpPr>
          <p:cNvPr id="4" name="AutoShape 2">
            <a:extLst>
              <a:ext uri="{FF2B5EF4-FFF2-40B4-BE49-F238E27FC236}">
                <a16:creationId xmlns:a16="http://schemas.microsoft.com/office/drawing/2014/main" id="{E386E1C9-8549-4E74-9FB6-E2020E095B8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6" name="Bildobjekt 5">
            <a:extLst>
              <a:ext uri="{FF2B5EF4-FFF2-40B4-BE49-F238E27FC236}">
                <a16:creationId xmlns:a16="http://schemas.microsoft.com/office/drawing/2014/main" id="{549804FD-3AF5-43E9-BC1A-2947B3CE0FD8}"/>
              </a:ext>
            </a:extLst>
          </p:cNvPr>
          <p:cNvPicPr>
            <a:picLocks noChangeAspect="1"/>
          </p:cNvPicPr>
          <p:nvPr/>
        </p:nvPicPr>
        <p:blipFill>
          <a:blip r:embed="rId4"/>
          <a:stretch>
            <a:fillRect/>
          </a:stretch>
        </p:blipFill>
        <p:spPr>
          <a:xfrm>
            <a:off x="9635361" y="3276599"/>
            <a:ext cx="2084724" cy="1987437"/>
          </a:xfrm>
          <a:prstGeom prst="rect">
            <a:avLst/>
          </a:prstGeom>
        </p:spPr>
      </p:pic>
      <p:pic>
        <p:nvPicPr>
          <p:cNvPr id="7" name="Bildobjekt 6">
            <a:extLst>
              <a:ext uri="{FF2B5EF4-FFF2-40B4-BE49-F238E27FC236}">
                <a16:creationId xmlns:a16="http://schemas.microsoft.com/office/drawing/2014/main" id="{9D543F59-FA88-4092-AE7E-BDBC5684E77D}"/>
              </a:ext>
            </a:extLst>
          </p:cNvPr>
          <p:cNvPicPr>
            <a:picLocks noChangeAspect="1"/>
          </p:cNvPicPr>
          <p:nvPr/>
        </p:nvPicPr>
        <p:blipFill>
          <a:blip r:embed="rId5"/>
          <a:stretch>
            <a:fillRect/>
          </a:stretch>
        </p:blipFill>
        <p:spPr>
          <a:xfrm>
            <a:off x="6947540" y="2073026"/>
            <a:ext cx="2857500" cy="1962150"/>
          </a:xfrm>
          <a:prstGeom prst="rect">
            <a:avLst/>
          </a:prstGeom>
        </p:spPr>
      </p:pic>
      <p:pic>
        <p:nvPicPr>
          <p:cNvPr id="8" name="Bildobjekt 7">
            <a:extLst>
              <a:ext uri="{FF2B5EF4-FFF2-40B4-BE49-F238E27FC236}">
                <a16:creationId xmlns:a16="http://schemas.microsoft.com/office/drawing/2014/main" id="{0415AE17-BF9B-437F-8849-598477C55C51}"/>
              </a:ext>
            </a:extLst>
          </p:cNvPr>
          <p:cNvPicPr>
            <a:picLocks noChangeAspect="1"/>
          </p:cNvPicPr>
          <p:nvPr/>
        </p:nvPicPr>
        <p:blipFill>
          <a:blip r:embed="rId6"/>
          <a:stretch>
            <a:fillRect/>
          </a:stretch>
        </p:blipFill>
        <p:spPr>
          <a:xfrm>
            <a:off x="1158551" y="1542701"/>
            <a:ext cx="5212970" cy="3467797"/>
          </a:xfrm>
          <a:prstGeom prst="rect">
            <a:avLst/>
          </a:prstGeom>
        </p:spPr>
      </p:pic>
    </p:spTree>
    <p:extLst>
      <p:ext uri="{BB962C8B-B14F-4D97-AF65-F5344CB8AC3E}">
        <p14:creationId xmlns:p14="http://schemas.microsoft.com/office/powerpoint/2010/main" val="4212296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63538" y="46802"/>
            <a:ext cx="9530571" cy="5439066"/>
          </a:xfrm>
        </p:spPr>
        <p:txBody>
          <a:bodyPr/>
          <a:lstStyle/>
          <a:p>
            <a:pPr lvl="0" algn="l">
              <a:lnSpc>
                <a:spcPct val="105000"/>
              </a:lnSpc>
              <a:spcAft>
                <a:spcPts val="0"/>
              </a:spcAft>
            </a:pPr>
            <a:endParaRPr lang="sv-SE" sz="2000" dirty="0">
              <a:solidFill>
                <a:srgbClr val="DB0D15"/>
              </a:solidFill>
              <a:ea typeface="Calibri" panose="020F0502020204030204" pitchFamily="34" charset="0"/>
            </a:endParaRPr>
          </a:p>
          <a:p>
            <a:pPr marL="342900" lvl="0" indent="-342900" algn="l">
              <a:lnSpc>
                <a:spcPct val="105000"/>
              </a:lnSpc>
              <a:spcAft>
                <a:spcPts val="0"/>
              </a:spcAft>
              <a:buFont typeface="Symbol" panose="05050102010706020507" pitchFamily="18" charset="2"/>
              <a:buChar char=""/>
            </a:pPr>
            <a:endParaRPr lang="sv-SE" sz="2000" dirty="0">
              <a:ea typeface="Calibri" panose="020F0502020204030204" pitchFamily="34" charset="0"/>
            </a:endParaRPr>
          </a:p>
          <a:p>
            <a:pPr marL="342900" lvl="0" indent="-342900" algn="l">
              <a:lnSpc>
                <a:spcPct val="105000"/>
              </a:lnSpc>
              <a:spcAft>
                <a:spcPts val="0"/>
              </a:spcAft>
              <a:buFont typeface="Symbol" panose="05050102010706020507" pitchFamily="18" charset="2"/>
              <a:buChar char=""/>
            </a:pPr>
            <a:r>
              <a:rPr lang="sv-SE" sz="2000" dirty="0">
                <a:ea typeface="Calibri" panose="020F0502020204030204" pitchFamily="34" charset="0"/>
              </a:rPr>
              <a:t>Vi skapar utrymme för personen att dela med sig av sin livsberättelse </a:t>
            </a:r>
          </a:p>
          <a:p>
            <a:pPr marL="342900" lvl="0" indent="-342900" algn="l">
              <a:lnSpc>
                <a:spcPct val="105000"/>
              </a:lnSpc>
              <a:spcAft>
                <a:spcPts val="1200"/>
              </a:spcAft>
              <a:buFont typeface="Symbol" panose="05050102010706020507" pitchFamily="18" charset="2"/>
              <a:buChar char=""/>
            </a:pPr>
            <a:r>
              <a:rPr lang="sv-SE" sz="2000" dirty="0">
                <a:ea typeface="Calibri" panose="020F0502020204030204" pitchFamily="34" charset="0"/>
              </a:rPr>
              <a:t>Vi ger personen och dennes närstående stöd att stärka det som är friskt och      tar tillvara styrkor och förmågor </a:t>
            </a:r>
          </a:p>
          <a:p>
            <a:pPr marL="342900" lvl="0" indent="-342900" algn="l">
              <a:lnSpc>
                <a:spcPct val="105000"/>
              </a:lnSpc>
              <a:spcAft>
                <a:spcPts val="1200"/>
              </a:spcAft>
              <a:buFont typeface="Symbol" panose="05050102010706020507" pitchFamily="18" charset="2"/>
              <a:buChar char=""/>
            </a:pPr>
            <a:r>
              <a:rPr lang="sv-SE" sz="2000" dirty="0">
                <a:ea typeface="Calibri" panose="020F0502020204030204" pitchFamily="34" charset="0"/>
              </a:rPr>
              <a:t>Vi planerar, dokumenterar och följer upp mål tillsammans med personen och närstående</a:t>
            </a:r>
          </a:p>
          <a:p>
            <a:pPr marL="342900" lvl="0" indent="-342900" algn="l">
              <a:lnSpc>
                <a:spcPct val="105000"/>
              </a:lnSpc>
              <a:spcAft>
                <a:spcPts val="0"/>
              </a:spcAft>
              <a:buFont typeface="Symbol" panose="05050102010706020507" pitchFamily="18" charset="2"/>
              <a:buChar char=""/>
            </a:pPr>
            <a:r>
              <a:rPr lang="sv-SE" sz="2000" dirty="0">
                <a:ea typeface="Calibri" panose="020F0502020204030204" pitchFamily="34" charset="0"/>
              </a:rPr>
              <a:t>Vi ger möjlighet att medverka i förbättringsarbete och verksamhetsutveckling på enheten</a:t>
            </a:r>
          </a:p>
          <a:p>
            <a:endParaRPr lang="en-GB" dirty="0"/>
          </a:p>
        </p:txBody>
      </p:sp>
      <p:sp>
        <p:nvSpPr>
          <p:cNvPr id="2" name="Rubrik 1"/>
          <p:cNvSpPr>
            <a:spLocks noGrp="1"/>
          </p:cNvSpPr>
          <p:nvPr>
            <p:ph type="title"/>
          </p:nvPr>
        </p:nvSpPr>
        <p:spPr>
          <a:xfrm>
            <a:off x="293195" y="5869693"/>
            <a:ext cx="10434905" cy="724888"/>
          </a:xfrm>
        </p:spPr>
        <p:txBody>
          <a:bodyPr>
            <a:noAutofit/>
          </a:bodyPr>
          <a:lstStyle/>
          <a:p>
            <a:r>
              <a:rPr lang="sv-SE" sz="2800" dirty="0">
                <a:solidFill>
                  <a:schemeClr val="tx1"/>
                </a:solidFill>
                <a:ea typeface="Calibri" panose="020F0502020204030204" pitchFamily="34" charset="0"/>
              </a:rPr>
              <a:t>Tillsammans för ett mer person och familjecentrerat arbetssätt</a:t>
            </a:r>
            <a:r>
              <a:rPr lang="sv-SE" altLang="sv-SE" sz="2800" dirty="0">
                <a:solidFill>
                  <a:schemeClr val="tx1"/>
                </a:solidFill>
              </a:rPr>
              <a:t>s </a:t>
            </a:r>
            <a:br>
              <a:rPr lang="sv-SE" altLang="sv-SE" sz="2800" dirty="0">
                <a:solidFill>
                  <a:schemeClr val="tx1"/>
                </a:solidFill>
              </a:rPr>
            </a:br>
            <a:endParaRPr lang="en-GB" sz="2800" dirty="0">
              <a:solidFill>
                <a:schemeClr val="tx1"/>
              </a:solidFill>
            </a:endParaRPr>
          </a:p>
        </p:txBody>
      </p:sp>
      <p:pic>
        <p:nvPicPr>
          <p:cNvPr id="4" name="Platshållare för innehåll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802"/>
            <a:ext cx="3438659" cy="1811436"/>
          </a:xfrm>
          <a:prstGeom prst="rect">
            <a:avLst/>
          </a:prstGeom>
          <a:solidFill>
            <a:schemeClr val="bg1"/>
          </a:solidFill>
        </p:spPr>
      </p:pic>
      <p:pic>
        <p:nvPicPr>
          <p:cNvPr id="6" name="Bildobjekt 5" descr="En bild som visar text&#10;&#10;Automatiskt genererad beskrivning">
            <a:extLst>
              <a:ext uri="{FF2B5EF4-FFF2-40B4-BE49-F238E27FC236}">
                <a16:creationId xmlns:a16="http://schemas.microsoft.com/office/drawing/2014/main" id="{CD478DA8-CE76-4D36-B10A-478C7EF0E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2209" y="46802"/>
            <a:ext cx="2271002" cy="2747913"/>
          </a:xfrm>
          <a:prstGeom prst="rect">
            <a:avLst/>
          </a:prstGeom>
        </p:spPr>
      </p:pic>
    </p:spTree>
    <p:extLst>
      <p:ext uri="{BB962C8B-B14F-4D97-AF65-F5344CB8AC3E}">
        <p14:creationId xmlns:p14="http://schemas.microsoft.com/office/powerpoint/2010/main" val="2051373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409B402F-9819-4E9D-9845-BFC6EB681F0C}"/>
              </a:ext>
            </a:extLst>
          </p:cNvPr>
          <p:cNvSpPr>
            <a:spLocks noGrp="1"/>
          </p:cNvSpPr>
          <p:nvPr>
            <p:ph type="body" sz="quarter" idx="11"/>
          </p:nvPr>
        </p:nvSpPr>
        <p:spPr/>
        <p:txBody>
          <a:bodyPr/>
          <a:lstStyle/>
          <a:p>
            <a:endParaRPr lang="sv-SE"/>
          </a:p>
        </p:txBody>
      </p:sp>
      <p:sp>
        <p:nvSpPr>
          <p:cNvPr id="8" name="Rubrik 1">
            <a:extLst>
              <a:ext uri="{FF2B5EF4-FFF2-40B4-BE49-F238E27FC236}">
                <a16:creationId xmlns:a16="http://schemas.microsoft.com/office/drawing/2014/main" id="{66B45BF5-EEF4-4BC3-ADDB-1DC35DFEE9BE}"/>
              </a:ext>
            </a:extLst>
          </p:cNvPr>
          <p:cNvSpPr>
            <a:spLocks noGrp="1"/>
          </p:cNvSpPr>
          <p:nvPr>
            <p:ph type="title"/>
          </p:nvPr>
        </p:nvSpPr>
        <p:spPr>
          <a:xfrm>
            <a:off x="413610" y="5884136"/>
            <a:ext cx="9553575" cy="487362"/>
          </a:xfrm>
        </p:spPr>
        <p:txBody>
          <a:bodyPr>
            <a:normAutofit/>
          </a:bodyPr>
          <a:lstStyle/>
          <a:p>
            <a:r>
              <a:rPr lang="sv-SE" sz="2800" dirty="0">
                <a:solidFill>
                  <a:schemeClr val="tx1"/>
                </a:solidFill>
              </a:rPr>
              <a:t>Kompetensutveckling</a:t>
            </a:r>
          </a:p>
        </p:txBody>
      </p:sp>
      <p:sp>
        <p:nvSpPr>
          <p:cNvPr id="10" name="textruta 9">
            <a:extLst>
              <a:ext uri="{FF2B5EF4-FFF2-40B4-BE49-F238E27FC236}">
                <a16:creationId xmlns:a16="http://schemas.microsoft.com/office/drawing/2014/main" id="{6DB050D6-6761-46B6-B052-3F3CF480CAC4}"/>
              </a:ext>
            </a:extLst>
          </p:cNvPr>
          <p:cNvSpPr txBox="1"/>
          <p:nvPr/>
        </p:nvSpPr>
        <p:spPr>
          <a:xfrm>
            <a:off x="639046" y="1091346"/>
            <a:ext cx="9553575" cy="3714991"/>
          </a:xfrm>
          <a:prstGeom prst="rect">
            <a:avLst/>
          </a:prstGeom>
          <a:noFill/>
        </p:spPr>
        <p:txBody>
          <a:bodyPr wrap="square">
            <a:spAutoFit/>
          </a:bodyPr>
          <a:lstStyle/>
          <a:p>
            <a:pPr>
              <a:lnSpc>
                <a:spcPct val="107000"/>
              </a:lnSpc>
              <a:spcAft>
                <a:spcPts val="800"/>
              </a:spcAft>
            </a:pPr>
            <a:r>
              <a:rPr lang="sv-SE" sz="2400" dirty="0">
                <a:latin typeface="Arial" panose="020B0604020202020204" pitchFamily="34" charset="0"/>
                <a:cs typeface="Arial" panose="020B0604020202020204" pitchFamily="34" charset="0"/>
              </a:rPr>
              <a:t>Studiecirkel med fem teman</a:t>
            </a:r>
            <a:r>
              <a:rPr lang="sv-SE" sz="24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sv-SE" sz="2400" dirty="0">
                <a:effectLst/>
                <a:latin typeface="Arial" panose="020B0604020202020204" pitchFamily="34" charset="0"/>
                <a:ea typeface="Calibri" panose="020F0502020204030204" pitchFamily="34" charset="0"/>
                <a:cs typeface="Arial" panose="020B0604020202020204" pitchFamily="34" charset="0"/>
              </a:rPr>
              <a:t>Framtidens vård, Berättelsen, Partnerskapet, </a:t>
            </a:r>
          </a:p>
          <a:p>
            <a:pPr>
              <a:lnSpc>
                <a:spcPct val="107000"/>
              </a:lnSpc>
              <a:spcAft>
                <a:spcPts val="800"/>
              </a:spcAft>
            </a:pPr>
            <a:r>
              <a:rPr lang="sv-SE" sz="2400" dirty="0">
                <a:effectLst/>
                <a:latin typeface="Arial" panose="020B0604020202020204" pitchFamily="34" charset="0"/>
                <a:ea typeface="Calibri" panose="020F0502020204030204" pitchFamily="34" charset="0"/>
                <a:cs typeface="Arial" panose="020B0604020202020204" pitchFamily="34" charset="0"/>
              </a:rPr>
              <a:t>Sammanhanget, Ledarskapet. </a:t>
            </a:r>
          </a:p>
          <a:p>
            <a:pPr>
              <a:lnSpc>
                <a:spcPct val="107000"/>
              </a:lnSpc>
              <a:spcAft>
                <a:spcPts val="800"/>
              </a:spcAft>
            </a:pPr>
            <a:r>
              <a:rPr lang="sv-SE" sz="24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sv-SE" sz="2400" dirty="0">
                <a:latin typeface="Arial" panose="020B0604020202020204" pitchFamily="34" charset="0"/>
                <a:cs typeface="Arial" panose="020B0604020202020204" pitchFamily="34" charset="0"/>
              </a:rPr>
              <a:t>Esther </a:t>
            </a:r>
            <a:r>
              <a:rPr lang="sv-SE" sz="2400" dirty="0" err="1">
                <a:latin typeface="Arial" panose="020B0604020202020204" pitchFamily="34" charset="0"/>
                <a:cs typeface="Arial" panose="020B0604020202020204" pitchFamily="34" charset="0"/>
              </a:rPr>
              <a:t>Simlab</a:t>
            </a:r>
            <a:r>
              <a:rPr lang="sv-SE" sz="2400" dirty="0">
                <a:latin typeface="Arial" panose="020B0604020202020204" pitchFamily="34" charset="0"/>
                <a:cs typeface="Arial" panose="020B0604020202020204" pitchFamily="34" charset="0"/>
              </a:rPr>
              <a:t>” Patienter och anhöriga deltar i scenarioövningar och simuleringar. Ex SIP, vårdplanering, utskrivningssamtal</a:t>
            </a:r>
          </a:p>
          <a:p>
            <a:endParaRPr lang="sv-SE" sz="2400" dirty="0">
              <a:latin typeface="Arial" panose="020B0604020202020204" pitchFamily="34" charset="0"/>
              <a:cs typeface="Arial" panose="020B0604020202020204" pitchFamily="34" charset="0"/>
            </a:endParaRPr>
          </a:p>
          <a:p>
            <a:r>
              <a:rPr lang="sv-SE" sz="2400" dirty="0">
                <a:latin typeface="Arial" panose="020B0604020202020204" pitchFamily="34" charset="0"/>
                <a:cs typeface="Arial" panose="020B0604020202020204" pitchFamily="34" charset="0"/>
              </a:rPr>
              <a:t>Intressebanken</a:t>
            </a:r>
          </a:p>
        </p:txBody>
      </p:sp>
      <p:pic>
        <p:nvPicPr>
          <p:cNvPr id="2" name="Bildobjekt 1">
            <a:extLst>
              <a:ext uri="{FF2B5EF4-FFF2-40B4-BE49-F238E27FC236}">
                <a16:creationId xmlns:a16="http://schemas.microsoft.com/office/drawing/2014/main" id="{55E01668-3FB4-4B9D-A7E0-8CEFFE0002FC}"/>
              </a:ext>
            </a:extLst>
          </p:cNvPr>
          <p:cNvPicPr>
            <a:picLocks noChangeAspect="1"/>
          </p:cNvPicPr>
          <p:nvPr/>
        </p:nvPicPr>
        <p:blipFill>
          <a:blip r:embed="rId3"/>
          <a:stretch>
            <a:fillRect/>
          </a:stretch>
        </p:blipFill>
        <p:spPr>
          <a:xfrm>
            <a:off x="7453985" y="13547"/>
            <a:ext cx="4098969" cy="2896605"/>
          </a:xfrm>
          <a:prstGeom prst="rect">
            <a:avLst/>
          </a:prstGeom>
        </p:spPr>
      </p:pic>
    </p:spTree>
    <p:extLst>
      <p:ext uri="{BB962C8B-B14F-4D97-AF65-F5344CB8AC3E}">
        <p14:creationId xmlns:p14="http://schemas.microsoft.com/office/powerpoint/2010/main" val="137893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2BBE03-1826-4B8C-84E8-A3132E7383B2}"/>
              </a:ext>
            </a:extLst>
          </p:cNvPr>
          <p:cNvSpPr>
            <a:spLocks noGrp="1"/>
          </p:cNvSpPr>
          <p:nvPr>
            <p:ph type="title"/>
          </p:nvPr>
        </p:nvSpPr>
        <p:spPr>
          <a:xfrm>
            <a:off x="1068496" y="479686"/>
            <a:ext cx="10608842" cy="760718"/>
          </a:xfrm>
        </p:spPr>
        <p:txBody>
          <a:bodyPr>
            <a:noAutofit/>
          </a:bodyPr>
          <a:lstStyle/>
          <a:p>
            <a:r>
              <a:rPr lang="sv-SE" sz="2800" dirty="0">
                <a:latin typeface="Arial" panose="020B0604020202020204" pitchFamily="34" charset="0"/>
                <a:cs typeface="Arial" panose="020B0604020202020204" pitchFamily="34" charset="0"/>
              </a:rPr>
              <a:t>Nationellt kompetenscentrum anhöriga NKA 2021:4</a:t>
            </a:r>
          </a:p>
        </p:txBody>
      </p:sp>
      <p:sp>
        <p:nvSpPr>
          <p:cNvPr id="9" name="Content Placeholder 8">
            <a:extLst>
              <a:ext uri="{FF2B5EF4-FFF2-40B4-BE49-F238E27FC236}">
                <a16:creationId xmlns:a16="http://schemas.microsoft.com/office/drawing/2014/main" id="{B9E6D155-5F38-C46E-4D01-E1D8DFA26BA9}"/>
              </a:ext>
            </a:extLst>
          </p:cNvPr>
          <p:cNvSpPr>
            <a:spLocks noGrp="1"/>
          </p:cNvSpPr>
          <p:nvPr>
            <p:ph idx="1"/>
          </p:nvPr>
        </p:nvSpPr>
        <p:spPr>
          <a:xfrm>
            <a:off x="1060663" y="1794138"/>
            <a:ext cx="5312254" cy="2861349"/>
          </a:xfrm>
        </p:spPr>
        <p:txBody>
          <a:bodyPr>
            <a:normAutofit/>
          </a:bodyPr>
          <a:lstStyle/>
          <a:p>
            <a:r>
              <a:rPr lang="en-US" sz="2400" dirty="0">
                <a:latin typeface="Arial" panose="020B0604020202020204" pitchFamily="34" charset="0"/>
                <a:cs typeface="Arial" panose="020B0604020202020204" pitchFamily="34" charset="0"/>
              </a:rPr>
              <a:t>Regeringen har tagit beslut om en nationell anhörigstrategi</a:t>
            </a:r>
          </a:p>
          <a:p>
            <a:endParaRPr lang="en-US" sz="2400" dirty="0">
              <a:latin typeface="Arial" panose="020B0604020202020204" pitchFamily="34" charset="0"/>
              <a:cs typeface="Arial" panose="020B0604020202020204" pitchFamily="34" charset="0"/>
            </a:endParaRPr>
          </a:p>
          <a:p>
            <a:r>
              <a:rPr lang="sv-SE" sz="2400" dirty="0">
                <a:latin typeface="Arial" panose="020B0604020202020204" pitchFamily="34" charset="0"/>
                <a:cs typeface="Arial" panose="020B0604020202020204" pitchFamily="34" charset="0"/>
              </a:rPr>
              <a:t>Foldern finns att ladda ner på Nka:s webbplats: </a:t>
            </a:r>
            <a:r>
              <a:rPr lang="sv-SE" sz="2400" dirty="0">
                <a:latin typeface="Arial" panose="020B0604020202020204" pitchFamily="34" charset="0"/>
                <a:cs typeface="Arial" panose="020B0604020202020204" pitchFamily="34" charset="0"/>
                <a:hlinkClick r:id="rId3"/>
              </a:rPr>
              <a:t>https://anhoriga.se/informationsmaterial</a:t>
            </a:r>
            <a:r>
              <a:rPr lang="sv-SE"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5" name="Platshållare för innehåll 4">
            <a:extLst>
              <a:ext uri="{FF2B5EF4-FFF2-40B4-BE49-F238E27FC236}">
                <a16:creationId xmlns:a16="http://schemas.microsoft.com/office/drawing/2014/main" id="{0A7E7473-89AF-4E8B-934D-E0F442DB306F}"/>
              </a:ext>
            </a:extLst>
          </p:cNvPr>
          <p:cNvPicPr>
            <a:picLocks noChangeAspect="1"/>
          </p:cNvPicPr>
          <p:nvPr/>
        </p:nvPicPr>
        <p:blipFill>
          <a:blip r:embed="rId4"/>
          <a:stretch>
            <a:fillRect/>
          </a:stretch>
        </p:blipFill>
        <p:spPr>
          <a:xfrm>
            <a:off x="8401005" y="1240403"/>
            <a:ext cx="2933127" cy="4281938"/>
          </a:xfrm>
          <a:prstGeom prst="rect">
            <a:avLst/>
          </a:prstGeom>
        </p:spPr>
      </p:pic>
    </p:spTree>
    <p:extLst>
      <p:ext uri="{BB962C8B-B14F-4D97-AF65-F5344CB8AC3E}">
        <p14:creationId xmlns:p14="http://schemas.microsoft.com/office/powerpoint/2010/main" val="3445467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EC5BBA-AF26-4467-9EBF-6F131BD03829}"/>
              </a:ext>
            </a:extLst>
          </p:cNvPr>
          <p:cNvSpPr>
            <a:spLocks noGrp="1"/>
          </p:cNvSpPr>
          <p:nvPr>
            <p:ph type="title"/>
          </p:nvPr>
        </p:nvSpPr>
        <p:spPr>
          <a:xfrm>
            <a:off x="1193086" y="370114"/>
            <a:ext cx="9749734" cy="829099"/>
          </a:xfrm>
        </p:spPr>
        <p:txBody>
          <a:bodyPr>
            <a:normAutofit fontScale="90000"/>
          </a:bodyPr>
          <a:lstStyle/>
          <a:p>
            <a:r>
              <a:rPr lang="sv-SE" sz="3300" dirty="0"/>
              <a:t>Var hittar jag information om personcentrerad vård?</a:t>
            </a:r>
            <a:br>
              <a:rPr lang="sv-SE" sz="3300" dirty="0"/>
            </a:br>
            <a:endParaRPr lang="sv-SE" sz="3300" dirty="0"/>
          </a:p>
        </p:txBody>
      </p:sp>
      <p:sp>
        <p:nvSpPr>
          <p:cNvPr id="3" name="Platshållare för innehåll 2">
            <a:extLst>
              <a:ext uri="{FF2B5EF4-FFF2-40B4-BE49-F238E27FC236}">
                <a16:creationId xmlns:a16="http://schemas.microsoft.com/office/drawing/2014/main" id="{72843583-24D6-4B75-922C-CC1CA1F841CD}"/>
              </a:ext>
            </a:extLst>
          </p:cNvPr>
          <p:cNvSpPr>
            <a:spLocks noGrp="1"/>
          </p:cNvSpPr>
          <p:nvPr>
            <p:ph idx="1"/>
          </p:nvPr>
        </p:nvSpPr>
        <p:spPr>
          <a:xfrm>
            <a:off x="1193088" y="1889760"/>
            <a:ext cx="5642427" cy="4023360"/>
          </a:xfrm>
        </p:spPr>
        <p:txBody>
          <a:bodyPr>
            <a:normAutofit/>
          </a:bodyPr>
          <a:lstStyle/>
          <a:p>
            <a:pPr>
              <a:lnSpc>
                <a:spcPct val="100000"/>
              </a:lnSpc>
            </a:pPr>
            <a:r>
              <a:rPr lang="sv-SE" sz="1600" dirty="0"/>
              <a:t>Centrum för personcentrerad vård – GPCC         Göteborg universitet  </a:t>
            </a:r>
            <a:r>
              <a:rPr lang="sv-SE" sz="1600" dirty="0">
                <a:hlinkClick r:id="rId2"/>
              </a:rPr>
              <a:t>https://www.gu.se/gpcc</a:t>
            </a:r>
            <a:endParaRPr lang="sv-SE" sz="1600" dirty="0"/>
          </a:p>
          <a:p>
            <a:pPr>
              <a:lnSpc>
                <a:spcPct val="100000"/>
              </a:lnSpc>
            </a:pPr>
            <a:r>
              <a:rPr lang="sv-SE" sz="1600" dirty="0"/>
              <a:t>Sveriges Kommuner och Regioner SKR </a:t>
            </a:r>
            <a:r>
              <a:rPr lang="sv-SE" sz="1600" dirty="0">
                <a:hlinkClick r:id="rId3"/>
              </a:rPr>
              <a:t>https://skr.se/skr/tjanster/rapporterochskrifter/publikationer/personcentreradvardisverige.54829.html</a:t>
            </a:r>
            <a:r>
              <a:rPr lang="sv-SE" sz="1600" dirty="0"/>
              <a:t> </a:t>
            </a:r>
          </a:p>
          <a:p>
            <a:pPr>
              <a:lnSpc>
                <a:spcPct val="100000"/>
              </a:lnSpc>
            </a:pPr>
            <a:r>
              <a:rPr lang="sv-SE" sz="1600" dirty="0"/>
              <a:t>Vårdförbundet </a:t>
            </a:r>
            <a:r>
              <a:rPr lang="sv-SE" sz="1600" dirty="0">
                <a:hlinkClick r:id="rId4"/>
              </a:rPr>
              <a:t>https://www.vardforbundet.se/siteassets/engagemang-och-paverkan/sa-gor-vi-varden-battre/vad-alla-behover-veta-om-personcentrerad-vard.pdf</a:t>
            </a:r>
            <a:r>
              <a:rPr lang="sv-SE" sz="1600" dirty="0"/>
              <a:t> </a:t>
            </a:r>
          </a:p>
          <a:p>
            <a:pPr marL="0" indent="0">
              <a:lnSpc>
                <a:spcPct val="100000"/>
              </a:lnSpc>
              <a:buNone/>
            </a:pPr>
            <a:endParaRPr lang="sv-SE" sz="1600" dirty="0"/>
          </a:p>
          <a:p>
            <a:pPr marL="0" indent="0">
              <a:lnSpc>
                <a:spcPct val="100000"/>
              </a:lnSpc>
              <a:buNone/>
            </a:pPr>
            <a:endParaRPr lang="sv-SE" sz="1600" dirty="0"/>
          </a:p>
          <a:p>
            <a:pPr>
              <a:lnSpc>
                <a:spcPct val="100000"/>
              </a:lnSpc>
            </a:pPr>
            <a:endParaRPr lang="sv-SE" dirty="0"/>
          </a:p>
          <a:p>
            <a:pPr>
              <a:lnSpc>
                <a:spcPct val="100000"/>
              </a:lnSpc>
            </a:pPr>
            <a:endParaRPr lang="sv-SE" sz="1600" dirty="0"/>
          </a:p>
        </p:txBody>
      </p:sp>
      <p:pic>
        <p:nvPicPr>
          <p:cNvPr id="7" name="Bildobjekt 6">
            <a:extLst>
              <a:ext uri="{FF2B5EF4-FFF2-40B4-BE49-F238E27FC236}">
                <a16:creationId xmlns:a16="http://schemas.microsoft.com/office/drawing/2014/main" id="{FCBE1470-4465-4FA2-AC94-5B0FB9AA88C3}"/>
              </a:ext>
            </a:extLst>
          </p:cNvPr>
          <p:cNvPicPr>
            <a:picLocks noChangeAspect="1"/>
          </p:cNvPicPr>
          <p:nvPr/>
        </p:nvPicPr>
        <p:blipFill>
          <a:blip r:embed="rId5"/>
          <a:stretch>
            <a:fillRect/>
          </a:stretch>
        </p:blipFill>
        <p:spPr>
          <a:xfrm>
            <a:off x="8731433" y="1519237"/>
            <a:ext cx="2701615" cy="3819525"/>
          </a:xfrm>
          <a:prstGeom prst="rect">
            <a:avLst/>
          </a:prstGeom>
        </p:spPr>
      </p:pic>
    </p:spTree>
    <p:extLst>
      <p:ext uri="{BB962C8B-B14F-4D97-AF65-F5344CB8AC3E}">
        <p14:creationId xmlns:p14="http://schemas.microsoft.com/office/powerpoint/2010/main" val="1296084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EC5BBA-AF26-4467-9EBF-6F131BD03829}"/>
              </a:ext>
            </a:extLst>
          </p:cNvPr>
          <p:cNvSpPr>
            <a:spLocks noGrp="1"/>
          </p:cNvSpPr>
          <p:nvPr>
            <p:ph type="title"/>
          </p:nvPr>
        </p:nvSpPr>
        <p:spPr>
          <a:xfrm>
            <a:off x="1193086" y="370114"/>
            <a:ext cx="9749734" cy="829099"/>
          </a:xfrm>
        </p:spPr>
        <p:txBody>
          <a:bodyPr>
            <a:normAutofit/>
          </a:bodyPr>
          <a:lstStyle/>
          <a:p>
            <a:r>
              <a:rPr lang="sv-SE" sz="3300" dirty="0"/>
              <a:t>Kontaktuppgifter</a:t>
            </a:r>
          </a:p>
        </p:txBody>
      </p:sp>
      <p:sp>
        <p:nvSpPr>
          <p:cNvPr id="3" name="Platshållare för innehåll 2">
            <a:extLst>
              <a:ext uri="{FF2B5EF4-FFF2-40B4-BE49-F238E27FC236}">
                <a16:creationId xmlns:a16="http://schemas.microsoft.com/office/drawing/2014/main" id="{72843583-24D6-4B75-922C-CC1CA1F841CD}"/>
              </a:ext>
            </a:extLst>
          </p:cNvPr>
          <p:cNvSpPr>
            <a:spLocks noGrp="1"/>
          </p:cNvSpPr>
          <p:nvPr>
            <p:ph idx="1"/>
          </p:nvPr>
        </p:nvSpPr>
        <p:spPr>
          <a:xfrm>
            <a:off x="1193088" y="1889760"/>
            <a:ext cx="8280696" cy="4023360"/>
          </a:xfrm>
        </p:spPr>
        <p:txBody>
          <a:bodyPr>
            <a:normAutofit/>
          </a:bodyPr>
          <a:lstStyle/>
          <a:p>
            <a:pPr marL="0" indent="0">
              <a:lnSpc>
                <a:spcPct val="100000"/>
              </a:lnSpc>
              <a:buNone/>
            </a:pPr>
            <a:r>
              <a:rPr lang="sv-SE" sz="2000" dirty="0"/>
              <a:t>Camilla Ed Sjöbäck  </a:t>
            </a:r>
            <a:r>
              <a:rPr lang="sv-SE" sz="2000" dirty="0">
                <a:hlinkClick r:id="rId2"/>
              </a:rPr>
              <a:t>camilla.sjoback@regionkalmar.se</a:t>
            </a:r>
            <a:endParaRPr lang="sv-SE" sz="2000" dirty="0"/>
          </a:p>
          <a:p>
            <a:pPr marL="0" indent="0">
              <a:lnSpc>
                <a:spcPct val="100000"/>
              </a:lnSpc>
              <a:buNone/>
            </a:pPr>
            <a:r>
              <a:rPr lang="sv-SE" sz="2000" dirty="0"/>
              <a:t>Sjuksköterska, studiecirkelledare</a:t>
            </a:r>
          </a:p>
          <a:p>
            <a:pPr marL="0" indent="0">
              <a:lnSpc>
                <a:spcPct val="100000"/>
              </a:lnSpc>
              <a:buNone/>
            </a:pPr>
            <a:endParaRPr lang="sv-SE" sz="2000" dirty="0"/>
          </a:p>
          <a:p>
            <a:pPr marL="0" indent="0">
              <a:lnSpc>
                <a:spcPct val="100000"/>
              </a:lnSpc>
              <a:buNone/>
            </a:pPr>
            <a:r>
              <a:rPr lang="sv-SE" sz="2000" dirty="0"/>
              <a:t>Marie Åberg Petersson </a:t>
            </a:r>
            <a:r>
              <a:rPr lang="sv-SE" sz="2000" dirty="0">
                <a:hlinkClick r:id="rId3"/>
              </a:rPr>
              <a:t>marie.petersson3@regionkalmar.se</a:t>
            </a:r>
            <a:endParaRPr lang="sv-SE" sz="2000" dirty="0"/>
          </a:p>
          <a:p>
            <a:pPr marL="0" indent="0">
              <a:lnSpc>
                <a:spcPct val="100000"/>
              </a:lnSpc>
              <a:buNone/>
            </a:pPr>
            <a:r>
              <a:rPr lang="sv-SE" sz="2000" dirty="0"/>
              <a:t>Chef Kliniskt träningscentrum  Region Kalmar län</a:t>
            </a:r>
          </a:p>
          <a:p>
            <a:pPr marL="0" indent="0">
              <a:lnSpc>
                <a:spcPct val="100000"/>
              </a:lnSpc>
              <a:buNone/>
            </a:pPr>
            <a:endParaRPr lang="sv-SE" sz="2000" dirty="0"/>
          </a:p>
          <a:p>
            <a:pPr marL="0" indent="0">
              <a:lnSpc>
                <a:spcPct val="100000"/>
              </a:lnSpc>
              <a:buNone/>
            </a:pPr>
            <a:endParaRPr lang="sv-SE" sz="2000" dirty="0"/>
          </a:p>
          <a:p>
            <a:pPr marL="0" indent="0">
              <a:lnSpc>
                <a:spcPct val="100000"/>
              </a:lnSpc>
              <a:buNone/>
            </a:pPr>
            <a:r>
              <a:rPr lang="sv-SE" sz="2000" u="sng" dirty="0">
                <a:solidFill>
                  <a:srgbClr val="0563C1"/>
                </a:solidFill>
                <a:effectLst/>
                <a:latin typeface="Calibri" panose="020F0502020204030204" pitchFamily="34" charset="0"/>
                <a:ea typeface="Calibri" panose="020F0502020204030204" pitchFamily="34" charset="0"/>
                <a:hlinkClick r:id="rId4"/>
              </a:rPr>
              <a:t>https://kompetensportalen.regionkalmar.se/dashboard</a:t>
            </a:r>
            <a:endParaRPr lang="sv-SE" sz="2000" dirty="0">
              <a:effectLst/>
              <a:latin typeface="Calibri" panose="020F0502020204030204" pitchFamily="34" charset="0"/>
              <a:ea typeface="Calibri" panose="020F0502020204030204" pitchFamily="34" charset="0"/>
            </a:endParaRPr>
          </a:p>
          <a:p>
            <a:pPr marL="0" indent="0">
              <a:lnSpc>
                <a:spcPct val="100000"/>
              </a:lnSpc>
              <a:buNone/>
            </a:pPr>
            <a:endParaRPr lang="sv-SE" sz="1600" dirty="0"/>
          </a:p>
          <a:p>
            <a:pPr>
              <a:lnSpc>
                <a:spcPct val="100000"/>
              </a:lnSpc>
            </a:pPr>
            <a:endParaRPr lang="sv-SE" dirty="0"/>
          </a:p>
          <a:p>
            <a:pPr>
              <a:lnSpc>
                <a:spcPct val="100000"/>
              </a:lnSpc>
            </a:pPr>
            <a:endParaRPr lang="sv-SE" sz="1600" dirty="0"/>
          </a:p>
        </p:txBody>
      </p:sp>
    </p:spTree>
    <p:extLst>
      <p:ext uri="{BB962C8B-B14F-4D97-AF65-F5344CB8AC3E}">
        <p14:creationId xmlns:p14="http://schemas.microsoft.com/office/powerpoint/2010/main" val="137636522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CE9DE1E-AD07-4FB7-98F2-A0E72F3D2470}" vid="{D65B802F-A76F-495B-A831-238D422FEF7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PPT_mall_RegionKalmarlän</Template>
  <TotalTime>1061</TotalTime>
  <Words>598</Words>
  <Application>Microsoft Office PowerPoint</Application>
  <PresentationFormat>Bredbild</PresentationFormat>
  <Paragraphs>71</Paragraphs>
  <Slides>10</Slides>
  <Notes>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10</vt:i4>
      </vt:variant>
    </vt:vector>
  </HeadingPairs>
  <TitlesOfParts>
    <vt:vector size="16" baseType="lpstr">
      <vt:lpstr>Arial</vt:lpstr>
      <vt:lpstr>Calibri</vt:lpstr>
      <vt:lpstr>Calibri Light</vt:lpstr>
      <vt:lpstr>Symbol</vt:lpstr>
      <vt:lpstr>Wingdings</vt:lpstr>
      <vt:lpstr>Office-tema</vt:lpstr>
      <vt:lpstr>PowerPoint-presentation</vt:lpstr>
      <vt:lpstr>PowerPoint-presentation</vt:lpstr>
      <vt:lpstr>Grund för en Nära vård  </vt:lpstr>
      <vt:lpstr>VAD ÄR VIKTIGT FÖR DIG?</vt:lpstr>
      <vt:lpstr>Tillsammans för ett mer person och familjecentrerat arbetssätts  </vt:lpstr>
      <vt:lpstr>Kompetensutveckling</vt:lpstr>
      <vt:lpstr>Nationellt kompetenscentrum anhöriga NKA 2021:4</vt:lpstr>
      <vt:lpstr>Var hittar jag information om personcentrerad vård? </vt:lpstr>
      <vt:lpstr>Kontaktuppgifter</vt:lpstr>
      <vt:lpstr>PowerPoint-presentation</vt:lpstr>
    </vt:vector>
  </TitlesOfParts>
  <Company>Landstinget i Kalmar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Katarina Nilsson</dc:creator>
  <cp:lastModifiedBy>Kristina Dahlberg</cp:lastModifiedBy>
  <cp:revision>96</cp:revision>
  <cp:lastPrinted>2022-05-31T09:33:41Z</cp:lastPrinted>
  <dcterms:created xsi:type="dcterms:W3CDTF">2019-01-25T10:19:01Z</dcterms:created>
  <dcterms:modified xsi:type="dcterms:W3CDTF">2022-06-01T07:00:02Z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592d99-4413-49ee-9551-0670efc4da27_Enabled">
    <vt:lpwstr>true</vt:lpwstr>
  </property>
  <property fmtid="{D5CDD505-2E9C-101B-9397-08002B2CF9AE}" pid="3" name="MSIP_Label_64592d99-4413-49ee-9551-0670efc4da27_SetDate">
    <vt:lpwstr>2022-06-01T06:59:59Z</vt:lpwstr>
  </property>
  <property fmtid="{D5CDD505-2E9C-101B-9397-08002B2CF9AE}" pid="4" name="MSIP_Label_64592d99-4413-49ee-9551-0670efc4da27_Method">
    <vt:lpwstr>Standard</vt:lpwstr>
  </property>
  <property fmtid="{D5CDD505-2E9C-101B-9397-08002B2CF9AE}" pid="5" name="MSIP_Label_64592d99-4413-49ee-9551-0670efc4da27_Name">
    <vt:lpwstr>Klass 1 - öppet</vt:lpwstr>
  </property>
  <property fmtid="{D5CDD505-2E9C-101B-9397-08002B2CF9AE}" pid="6" name="MSIP_Label_64592d99-4413-49ee-9551-0670efc4da27_SiteId">
    <vt:lpwstr>687e1b58-fbe3-4cfb-98bc-58f2496d274c</vt:lpwstr>
  </property>
  <property fmtid="{D5CDD505-2E9C-101B-9397-08002B2CF9AE}" pid="7" name="MSIP_Label_64592d99-4413-49ee-9551-0670efc4da27_ActionId">
    <vt:lpwstr>ddcad756-d977-409f-9111-a77334889ddf</vt:lpwstr>
  </property>
  <property fmtid="{D5CDD505-2E9C-101B-9397-08002B2CF9AE}" pid="8" name="MSIP_Label_64592d99-4413-49ee-9551-0670efc4da27_ContentBits">
    <vt:lpwstr>0</vt:lpwstr>
  </property>
</Properties>
</file>