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8" r:id="rId3"/>
    <p:sldId id="277" r:id="rId4"/>
    <p:sldId id="279" r:id="rId5"/>
    <p:sldId id="274" r:id="rId6"/>
    <p:sldId id="269" r:id="rId7"/>
    <p:sldId id="273" r:id="rId8"/>
    <p:sldId id="270" r:id="rId9"/>
    <p:sldId id="276" r:id="rId10"/>
    <p:sldId id="258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0D15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75" autoAdjust="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nlig tex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377217" y="374277"/>
            <a:ext cx="11223100" cy="113033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xmlns="" id="{5B3E5ED0-B940-429B-B70C-B1B3B7A7C7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68157" y="1631850"/>
            <a:ext cx="8402637" cy="334140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1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xmlns="" id="{2C92496B-EEA1-4395-81D1-FF36C8DEBFA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197023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sid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du behöver hela satsytan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xmlns="" id="{E4990DEF-B8AA-49A6-8D03-6D3B9291E5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00838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4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helbild</a:t>
            </a:r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xmlns="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7326" y="177657"/>
            <a:ext cx="11822785" cy="5418298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785"/>
              <a:gd name="connsiteY0" fmla="*/ 163317 h 6069854"/>
              <a:gd name="connsiteX1" fmla="*/ 158748 w 11822785"/>
              <a:gd name="connsiteY1" fmla="*/ 1796 h 6069854"/>
              <a:gd name="connsiteX2" fmla="*/ 11660580 w 11822785"/>
              <a:gd name="connsiteY2" fmla="*/ 10444 h 6069854"/>
              <a:gd name="connsiteX3" fmla="*/ 11817348 w 11822785"/>
              <a:gd name="connsiteY3" fmla="*/ 193781 h 6069854"/>
              <a:gd name="connsiteX4" fmla="*/ 11820523 w 11822785"/>
              <a:gd name="connsiteY4" fmla="*/ 1121689 h 6069854"/>
              <a:gd name="connsiteX5" fmla="*/ 11810553 w 11822785"/>
              <a:gd name="connsiteY5" fmla="*/ 6064966 h 6069854"/>
              <a:gd name="connsiteX6" fmla="*/ 1904998 w 11822785"/>
              <a:gd name="connsiteY6" fmla="*/ 6066986 h 6069854"/>
              <a:gd name="connsiteX7" fmla="*/ 8097 w 11822785"/>
              <a:gd name="connsiteY7" fmla="*/ 5496133 h 6069854"/>
              <a:gd name="connsiteX8" fmla="*/ 1747 w 11822785"/>
              <a:gd name="connsiteY8" fmla="*/ 163317 h 6069854"/>
              <a:gd name="connsiteX0" fmla="*/ 1747 w 11822785"/>
              <a:gd name="connsiteY0" fmla="*/ 163317 h 6071616"/>
              <a:gd name="connsiteX1" fmla="*/ 158748 w 11822785"/>
              <a:gd name="connsiteY1" fmla="*/ 1796 h 6071616"/>
              <a:gd name="connsiteX2" fmla="*/ 11660580 w 11822785"/>
              <a:gd name="connsiteY2" fmla="*/ 10444 h 6071616"/>
              <a:gd name="connsiteX3" fmla="*/ 11817348 w 11822785"/>
              <a:gd name="connsiteY3" fmla="*/ 193781 h 6071616"/>
              <a:gd name="connsiteX4" fmla="*/ 11820523 w 11822785"/>
              <a:gd name="connsiteY4" fmla="*/ 1121689 h 6071616"/>
              <a:gd name="connsiteX5" fmla="*/ 11810553 w 11822785"/>
              <a:gd name="connsiteY5" fmla="*/ 6064966 h 6071616"/>
              <a:gd name="connsiteX6" fmla="*/ 1527173 w 11822785"/>
              <a:gd name="connsiteY6" fmla="*/ 6068764 h 6071616"/>
              <a:gd name="connsiteX7" fmla="*/ 8097 w 11822785"/>
              <a:gd name="connsiteY7" fmla="*/ 5496133 h 6071616"/>
              <a:gd name="connsiteX8" fmla="*/ 1747 w 11822785"/>
              <a:gd name="connsiteY8" fmla="*/ 163317 h 6071616"/>
              <a:gd name="connsiteX0" fmla="*/ 1747 w 11822785"/>
              <a:gd name="connsiteY0" fmla="*/ 163317 h 6072159"/>
              <a:gd name="connsiteX1" fmla="*/ 158748 w 11822785"/>
              <a:gd name="connsiteY1" fmla="*/ 1796 h 6072159"/>
              <a:gd name="connsiteX2" fmla="*/ 11660580 w 11822785"/>
              <a:gd name="connsiteY2" fmla="*/ 10444 h 6072159"/>
              <a:gd name="connsiteX3" fmla="*/ 11817348 w 11822785"/>
              <a:gd name="connsiteY3" fmla="*/ 193781 h 6072159"/>
              <a:gd name="connsiteX4" fmla="*/ 11820523 w 11822785"/>
              <a:gd name="connsiteY4" fmla="*/ 1121689 h 6072159"/>
              <a:gd name="connsiteX5" fmla="*/ 11810553 w 11822785"/>
              <a:gd name="connsiteY5" fmla="*/ 6064966 h 6072159"/>
              <a:gd name="connsiteX6" fmla="*/ 1527173 w 11822785"/>
              <a:gd name="connsiteY6" fmla="*/ 6068764 h 6072159"/>
              <a:gd name="connsiteX7" fmla="*/ 8097 w 11822785"/>
              <a:gd name="connsiteY7" fmla="*/ 5496133 h 6072159"/>
              <a:gd name="connsiteX8" fmla="*/ 1747 w 11822785"/>
              <a:gd name="connsiteY8" fmla="*/ 163317 h 6072159"/>
              <a:gd name="connsiteX0" fmla="*/ 1747 w 11822785"/>
              <a:gd name="connsiteY0" fmla="*/ 163317 h 6072036"/>
              <a:gd name="connsiteX1" fmla="*/ 158748 w 11822785"/>
              <a:gd name="connsiteY1" fmla="*/ 1796 h 6072036"/>
              <a:gd name="connsiteX2" fmla="*/ 11660580 w 11822785"/>
              <a:gd name="connsiteY2" fmla="*/ 10444 h 6072036"/>
              <a:gd name="connsiteX3" fmla="*/ 11817348 w 11822785"/>
              <a:gd name="connsiteY3" fmla="*/ 193781 h 6072036"/>
              <a:gd name="connsiteX4" fmla="*/ 11820523 w 11822785"/>
              <a:gd name="connsiteY4" fmla="*/ 1121689 h 6072036"/>
              <a:gd name="connsiteX5" fmla="*/ 11810553 w 11822785"/>
              <a:gd name="connsiteY5" fmla="*/ 6064966 h 6072036"/>
              <a:gd name="connsiteX6" fmla="*/ 1527173 w 11822785"/>
              <a:gd name="connsiteY6" fmla="*/ 6068764 h 6072036"/>
              <a:gd name="connsiteX7" fmla="*/ 8097 w 11822785"/>
              <a:gd name="connsiteY7" fmla="*/ 5483690 h 6072036"/>
              <a:gd name="connsiteX8" fmla="*/ 1747 w 11822785"/>
              <a:gd name="connsiteY8" fmla="*/ 163317 h 6072036"/>
              <a:gd name="connsiteX0" fmla="*/ 1747 w 11822785"/>
              <a:gd name="connsiteY0" fmla="*/ 163317 h 6071507"/>
              <a:gd name="connsiteX1" fmla="*/ 158748 w 11822785"/>
              <a:gd name="connsiteY1" fmla="*/ 1796 h 6071507"/>
              <a:gd name="connsiteX2" fmla="*/ 11660580 w 11822785"/>
              <a:gd name="connsiteY2" fmla="*/ 10444 h 6071507"/>
              <a:gd name="connsiteX3" fmla="*/ 11817348 w 11822785"/>
              <a:gd name="connsiteY3" fmla="*/ 193781 h 6071507"/>
              <a:gd name="connsiteX4" fmla="*/ 11820523 w 11822785"/>
              <a:gd name="connsiteY4" fmla="*/ 1121689 h 6071507"/>
              <a:gd name="connsiteX5" fmla="*/ 11810553 w 11822785"/>
              <a:gd name="connsiteY5" fmla="*/ 6064966 h 6071507"/>
              <a:gd name="connsiteX6" fmla="*/ 1527173 w 11822785"/>
              <a:gd name="connsiteY6" fmla="*/ 6068764 h 6071507"/>
              <a:gd name="connsiteX7" fmla="*/ 8097 w 11822785"/>
              <a:gd name="connsiteY7" fmla="*/ 5483690 h 6071507"/>
              <a:gd name="connsiteX8" fmla="*/ 1747 w 11822785"/>
              <a:gd name="connsiteY8" fmla="*/ 163317 h 6071507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527173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417636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68782"/>
              <a:gd name="connsiteX1" fmla="*/ 158748 w 11822785"/>
              <a:gd name="connsiteY1" fmla="*/ 1796 h 6068782"/>
              <a:gd name="connsiteX2" fmla="*/ 11660580 w 11822785"/>
              <a:gd name="connsiteY2" fmla="*/ 10444 h 6068782"/>
              <a:gd name="connsiteX3" fmla="*/ 11817348 w 11822785"/>
              <a:gd name="connsiteY3" fmla="*/ 193781 h 6068782"/>
              <a:gd name="connsiteX4" fmla="*/ 11820523 w 11822785"/>
              <a:gd name="connsiteY4" fmla="*/ 1121689 h 6068782"/>
              <a:gd name="connsiteX5" fmla="*/ 11810553 w 11822785"/>
              <a:gd name="connsiteY5" fmla="*/ 6064966 h 6068782"/>
              <a:gd name="connsiteX6" fmla="*/ 1417636 w 11822785"/>
              <a:gd name="connsiteY6" fmla="*/ 6068764 h 6068782"/>
              <a:gd name="connsiteX7" fmla="*/ 8097 w 11822785"/>
              <a:gd name="connsiteY7" fmla="*/ 5483690 h 6068782"/>
              <a:gd name="connsiteX8" fmla="*/ 1747 w 11822785"/>
              <a:gd name="connsiteY8" fmla="*/ 163317 h 6068782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17348 w 11822785"/>
              <a:gd name="connsiteY3" fmla="*/ 192142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20523 w 11822785"/>
              <a:gd name="connsiteY3" fmla="*/ 192143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22785" h="6067143">
                <a:moveTo>
                  <a:pt x="1747" y="161678"/>
                </a:moveTo>
                <a:cubicBezTo>
                  <a:pt x="-9419" y="-21337"/>
                  <a:pt x="31802" y="1855"/>
                  <a:pt x="158748" y="157"/>
                </a:cubicBezTo>
                <a:lnTo>
                  <a:pt x="11660580" y="8805"/>
                </a:lnTo>
                <a:cubicBezTo>
                  <a:pt x="11839967" y="5251"/>
                  <a:pt x="11816091" y="10491"/>
                  <a:pt x="11820523" y="192143"/>
                </a:cubicBezTo>
                <a:cubicBezTo>
                  <a:pt x="11821780" y="388017"/>
                  <a:pt x="11821656" y="162850"/>
                  <a:pt x="11820523" y="1120050"/>
                </a:cubicBezTo>
                <a:cubicBezTo>
                  <a:pt x="11828585" y="1709622"/>
                  <a:pt x="11812670" y="4906106"/>
                  <a:pt x="11810553" y="6063327"/>
                </a:cubicBezTo>
                <a:lnTo>
                  <a:pt x="1417636" y="6067125"/>
                </a:lnTo>
                <a:cubicBezTo>
                  <a:pt x="644049" y="6070006"/>
                  <a:pt x="243522" y="5731592"/>
                  <a:pt x="8097" y="5482051"/>
                </a:cubicBezTo>
                <a:cubicBezTo>
                  <a:pt x="9155" y="3262415"/>
                  <a:pt x="689" y="2381314"/>
                  <a:pt x="1747" y="161678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</a:t>
            </a:r>
          </a:p>
          <a:p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xmlns="" id="{E622E4C8-152B-42E0-8E3F-85BC4C913B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21666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med text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</a:t>
            </a:r>
            <a:r>
              <a:rPr lang="sv-SE" dirty="0" err="1"/>
              <a:t>halvbild</a:t>
            </a:r>
            <a:endParaRPr lang="sv-SE" dirty="0"/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xmlns="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8644" y="177224"/>
            <a:ext cx="5813861" cy="5420085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213"/>
              <a:gd name="connsiteY0" fmla="*/ 163317 h 6070300"/>
              <a:gd name="connsiteX1" fmla="*/ 158748 w 11822213"/>
              <a:gd name="connsiteY1" fmla="*/ 1796 h 6070300"/>
              <a:gd name="connsiteX2" fmla="*/ 11660580 w 11822213"/>
              <a:gd name="connsiteY2" fmla="*/ 10444 h 6070300"/>
              <a:gd name="connsiteX3" fmla="*/ 11817348 w 11822213"/>
              <a:gd name="connsiteY3" fmla="*/ 193781 h 6070300"/>
              <a:gd name="connsiteX4" fmla="*/ 11820523 w 11822213"/>
              <a:gd name="connsiteY4" fmla="*/ 1121689 h 6070300"/>
              <a:gd name="connsiteX5" fmla="*/ 5762178 w 11822213"/>
              <a:gd name="connsiteY5" fmla="*/ 6070300 h 6070300"/>
              <a:gd name="connsiteX6" fmla="*/ 1904998 w 11822213"/>
              <a:gd name="connsiteY6" fmla="*/ 6066986 h 6070300"/>
              <a:gd name="connsiteX7" fmla="*/ 8097 w 11822213"/>
              <a:gd name="connsiteY7" fmla="*/ 5496133 h 6070300"/>
              <a:gd name="connsiteX8" fmla="*/ 1747 w 11822213"/>
              <a:gd name="connsiteY8" fmla="*/ 163317 h 6070300"/>
              <a:gd name="connsiteX0" fmla="*/ 1747 w 11817348"/>
              <a:gd name="connsiteY0" fmla="*/ 163317 h 6070300"/>
              <a:gd name="connsiteX1" fmla="*/ 158748 w 11817348"/>
              <a:gd name="connsiteY1" fmla="*/ 1796 h 6070300"/>
              <a:gd name="connsiteX2" fmla="*/ 11660580 w 11817348"/>
              <a:gd name="connsiteY2" fmla="*/ 10444 h 6070300"/>
              <a:gd name="connsiteX3" fmla="*/ 11817348 w 11817348"/>
              <a:gd name="connsiteY3" fmla="*/ 193781 h 6070300"/>
              <a:gd name="connsiteX4" fmla="*/ 5762178 w 11817348"/>
              <a:gd name="connsiteY4" fmla="*/ 6070300 h 6070300"/>
              <a:gd name="connsiteX5" fmla="*/ 1904998 w 11817348"/>
              <a:gd name="connsiteY5" fmla="*/ 6066986 h 6070300"/>
              <a:gd name="connsiteX6" fmla="*/ 8097 w 11817348"/>
              <a:gd name="connsiteY6" fmla="*/ 5496133 h 6070300"/>
              <a:gd name="connsiteX7" fmla="*/ 1747 w 11817348"/>
              <a:gd name="connsiteY7" fmla="*/ 163317 h 6070300"/>
              <a:gd name="connsiteX0" fmla="*/ 1747 w 11771826"/>
              <a:gd name="connsiteY0" fmla="*/ 163317 h 6070300"/>
              <a:gd name="connsiteX1" fmla="*/ 158748 w 11771826"/>
              <a:gd name="connsiteY1" fmla="*/ 1796 h 6070300"/>
              <a:gd name="connsiteX2" fmla="*/ 11660580 w 11771826"/>
              <a:gd name="connsiteY2" fmla="*/ 10444 h 6070300"/>
              <a:gd name="connsiteX3" fmla="*/ 5762178 w 11771826"/>
              <a:gd name="connsiteY3" fmla="*/ 6070300 h 6070300"/>
              <a:gd name="connsiteX4" fmla="*/ 1904998 w 11771826"/>
              <a:gd name="connsiteY4" fmla="*/ 6066986 h 6070300"/>
              <a:gd name="connsiteX5" fmla="*/ 8097 w 11771826"/>
              <a:gd name="connsiteY5" fmla="*/ 5496133 h 6070300"/>
              <a:gd name="connsiteX6" fmla="*/ 1747 w 11771826"/>
              <a:gd name="connsiteY6" fmla="*/ 163317 h 6070300"/>
              <a:gd name="connsiteX0" fmla="*/ 1747 w 11765947"/>
              <a:gd name="connsiteY0" fmla="*/ 163317 h 6070300"/>
              <a:gd name="connsiteX1" fmla="*/ 158748 w 11765947"/>
              <a:gd name="connsiteY1" fmla="*/ 1796 h 6070300"/>
              <a:gd name="connsiteX2" fmla="*/ 11660580 w 11765947"/>
              <a:gd name="connsiteY2" fmla="*/ 10444 h 6070300"/>
              <a:gd name="connsiteX3" fmla="*/ 5762178 w 11765947"/>
              <a:gd name="connsiteY3" fmla="*/ 6070300 h 6070300"/>
              <a:gd name="connsiteX4" fmla="*/ 1904998 w 11765947"/>
              <a:gd name="connsiteY4" fmla="*/ 6066986 h 6070300"/>
              <a:gd name="connsiteX5" fmla="*/ 8097 w 11765947"/>
              <a:gd name="connsiteY5" fmla="*/ 5496133 h 6070300"/>
              <a:gd name="connsiteX6" fmla="*/ 1747 w 11765947"/>
              <a:gd name="connsiteY6" fmla="*/ 163317 h 6070300"/>
              <a:gd name="connsiteX0" fmla="*/ 1747 w 12679266"/>
              <a:gd name="connsiteY0" fmla="*/ 163317 h 6070300"/>
              <a:gd name="connsiteX1" fmla="*/ 158748 w 12679266"/>
              <a:gd name="connsiteY1" fmla="*/ 1796 h 6070300"/>
              <a:gd name="connsiteX2" fmla="*/ 11660580 w 12679266"/>
              <a:gd name="connsiteY2" fmla="*/ 10444 h 6070300"/>
              <a:gd name="connsiteX3" fmla="*/ 5762178 w 12679266"/>
              <a:gd name="connsiteY3" fmla="*/ 6070300 h 6070300"/>
              <a:gd name="connsiteX4" fmla="*/ 1904998 w 12679266"/>
              <a:gd name="connsiteY4" fmla="*/ 6066986 h 6070300"/>
              <a:gd name="connsiteX5" fmla="*/ 8097 w 12679266"/>
              <a:gd name="connsiteY5" fmla="*/ 5496133 h 6070300"/>
              <a:gd name="connsiteX6" fmla="*/ 1747 w 12679266"/>
              <a:gd name="connsiteY6" fmla="*/ 163317 h 6070300"/>
              <a:gd name="connsiteX0" fmla="*/ 1747 w 7662612"/>
              <a:gd name="connsiteY0" fmla="*/ 163317 h 6518320"/>
              <a:gd name="connsiteX1" fmla="*/ 158748 w 7662612"/>
              <a:gd name="connsiteY1" fmla="*/ 1796 h 6518320"/>
              <a:gd name="connsiteX2" fmla="*/ 5821755 w 7662612"/>
              <a:gd name="connsiteY2" fmla="*/ 10444 h 6518320"/>
              <a:gd name="connsiteX3" fmla="*/ 5762178 w 7662612"/>
              <a:gd name="connsiteY3" fmla="*/ 6070300 h 6518320"/>
              <a:gd name="connsiteX4" fmla="*/ 1904998 w 7662612"/>
              <a:gd name="connsiteY4" fmla="*/ 6066986 h 6518320"/>
              <a:gd name="connsiteX5" fmla="*/ 8097 w 7662612"/>
              <a:gd name="connsiteY5" fmla="*/ 5496133 h 6518320"/>
              <a:gd name="connsiteX6" fmla="*/ 1747 w 7662612"/>
              <a:gd name="connsiteY6" fmla="*/ 163317 h 6518320"/>
              <a:gd name="connsiteX0" fmla="*/ 1747 w 7516956"/>
              <a:gd name="connsiteY0" fmla="*/ 163317 h 6518320"/>
              <a:gd name="connsiteX1" fmla="*/ 158748 w 7516956"/>
              <a:gd name="connsiteY1" fmla="*/ 1796 h 6518320"/>
              <a:gd name="connsiteX2" fmla="*/ 5821755 w 7516956"/>
              <a:gd name="connsiteY2" fmla="*/ 10444 h 6518320"/>
              <a:gd name="connsiteX3" fmla="*/ 5762178 w 7516956"/>
              <a:gd name="connsiteY3" fmla="*/ 6070300 h 6518320"/>
              <a:gd name="connsiteX4" fmla="*/ 1904998 w 7516956"/>
              <a:gd name="connsiteY4" fmla="*/ 6066986 h 6518320"/>
              <a:gd name="connsiteX5" fmla="*/ 8097 w 7516956"/>
              <a:gd name="connsiteY5" fmla="*/ 5496133 h 6518320"/>
              <a:gd name="connsiteX6" fmla="*/ 1747 w 7516956"/>
              <a:gd name="connsiteY6" fmla="*/ 163317 h 6518320"/>
              <a:gd name="connsiteX0" fmla="*/ 1747 w 5821755"/>
              <a:gd name="connsiteY0" fmla="*/ 163317 h 6518320"/>
              <a:gd name="connsiteX1" fmla="*/ 158748 w 5821755"/>
              <a:gd name="connsiteY1" fmla="*/ 1796 h 6518320"/>
              <a:gd name="connsiteX2" fmla="*/ 5821755 w 5821755"/>
              <a:gd name="connsiteY2" fmla="*/ 10444 h 6518320"/>
              <a:gd name="connsiteX3" fmla="*/ 5762178 w 5821755"/>
              <a:gd name="connsiteY3" fmla="*/ 6070300 h 6518320"/>
              <a:gd name="connsiteX4" fmla="*/ 1904998 w 5821755"/>
              <a:gd name="connsiteY4" fmla="*/ 6066986 h 6518320"/>
              <a:gd name="connsiteX5" fmla="*/ 8097 w 5821755"/>
              <a:gd name="connsiteY5" fmla="*/ 5496133 h 6518320"/>
              <a:gd name="connsiteX6" fmla="*/ 1747 w 5821755"/>
              <a:gd name="connsiteY6" fmla="*/ 163317 h 651832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92578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492248 w 5821755"/>
              <a:gd name="connsiteY4" fmla="*/ 6066987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1460"/>
              <a:gd name="connsiteX1" fmla="*/ 158748 w 5821755"/>
              <a:gd name="connsiteY1" fmla="*/ 1796 h 6071460"/>
              <a:gd name="connsiteX2" fmla="*/ 5821755 w 5821755"/>
              <a:gd name="connsiteY2" fmla="*/ 10444 h 6071460"/>
              <a:gd name="connsiteX3" fmla="*/ 5762178 w 5821755"/>
              <a:gd name="connsiteY3" fmla="*/ 6070300 h 6071460"/>
              <a:gd name="connsiteX4" fmla="*/ 1492248 w 5821755"/>
              <a:gd name="connsiteY4" fmla="*/ 6066987 h 6071460"/>
              <a:gd name="connsiteX5" fmla="*/ 6510 w 5821755"/>
              <a:gd name="connsiteY5" fmla="*/ 5489023 h 6071460"/>
              <a:gd name="connsiteX6" fmla="*/ 1747 w 5821755"/>
              <a:gd name="connsiteY6" fmla="*/ 163317 h 6071460"/>
              <a:gd name="connsiteX0" fmla="*/ 1747 w 5821755"/>
              <a:gd name="connsiteY0" fmla="*/ 163317 h 6071641"/>
              <a:gd name="connsiteX1" fmla="*/ 158748 w 5821755"/>
              <a:gd name="connsiteY1" fmla="*/ 1796 h 6071641"/>
              <a:gd name="connsiteX2" fmla="*/ 5821755 w 5821755"/>
              <a:gd name="connsiteY2" fmla="*/ 10444 h 6071641"/>
              <a:gd name="connsiteX3" fmla="*/ 5762178 w 5821755"/>
              <a:gd name="connsiteY3" fmla="*/ 6070300 h 6071641"/>
              <a:gd name="connsiteX4" fmla="*/ 1492248 w 5821755"/>
              <a:gd name="connsiteY4" fmla="*/ 6066987 h 6071641"/>
              <a:gd name="connsiteX5" fmla="*/ 6510 w 5821755"/>
              <a:gd name="connsiteY5" fmla="*/ 5489023 h 6071641"/>
              <a:gd name="connsiteX6" fmla="*/ 1747 w 5821755"/>
              <a:gd name="connsiteY6" fmla="*/ 163317 h 6071641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5210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14448 w 5821755"/>
              <a:gd name="connsiteY4" fmla="*/ 6063434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814565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15180"/>
              <a:gd name="connsiteY0" fmla="*/ 163317 h 6070300"/>
              <a:gd name="connsiteX1" fmla="*/ 158748 w 5815180"/>
              <a:gd name="connsiteY1" fmla="*/ 1796 h 6070300"/>
              <a:gd name="connsiteX2" fmla="*/ 5813817 w 5815180"/>
              <a:gd name="connsiteY2" fmla="*/ 10444 h 6070300"/>
              <a:gd name="connsiteX3" fmla="*/ 5814565 w 5815180"/>
              <a:gd name="connsiteY3" fmla="*/ 6070300 h 6070300"/>
              <a:gd name="connsiteX4" fmla="*/ 1268410 w 5815180"/>
              <a:gd name="connsiteY4" fmla="*/ 6063435 h 6070300"/>
              <a:gd name="connsiteX5" fmla="*/ 6510 w 5815180"/>
              <a:gd name="connsiteY5" fmla="*/ 5489023 h 6070300"/>
              <a:gd name="connsiteX6" fmla="*/ 1747 w 5815180"/>
              <a:gd name="connsiteY6" fmla="*/ 163317 h 6070300"/>
              <a:gd name="connsiteX0" fmla="*/ 428 w 5813861"/>
              <a:gd name="connsiteY0" fmla="*/ 162163 h 6069146"/>
              <a:gd name="connsiteX1" fmla="*/ 157429 w 5813861"/>
              <a:gd name="connsiteY1" fmla="*/ 642 h 6069146"/>
              <a:gd name="connsiteX2" fmla="*/ 5812498 w 5813861"/>
              <a:gd name="connsiteY2" fmla="*/ 9290 h 6069146"/>
              <a:gd name="connsiteX3" fmla="*/ 5813246 w 5813861"/>
              <a:gd name="connsiteY3" fmla="*/ 6069146 h 6069146"/>
              <a:gd name="connsiteX4" fmla="*/ 1267091 w 5813861"/>
              <a:gd name="connsiteY4" fmla="*/ 6062281 h 6069146"/>
              <a:gd name="connsiteX5" fmla="*/ 5191 w 5813861"/>
              <a:gd name="connsiteY5" fmla="*/ 5487869 h 6069146"/>
              <a:gd name="connsiteX6" fmla="*/ 428 w 5813861"/>
              <a:gd name="connsiteY6" fmla="*/ 162163 h 606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3861" h="6069146">
                <a:moveTo>
                  <a:pt x="428" y="162163"/>
                </a:moveTo>
                <a:cubicBezTo>
                  <a:pt x="-4388" y="-26184"/>
                  <a:pt x="30483" y="2340"/>
                  <a:pt x="157429" y="642"/>
                </a:cubicBezTo>
                <a:lnTo>
                  <a:pt x="5812498" y="9290"/>
                </a:lnTo>
                <a:cubicBezTo>
                  <a:pt x="5810101" y="2029242"/>
                  <a:pt x="5815643" y="4049194"/>
                  <a:pt x="5813246" y="6069146"/>
                </a:cubicBezTo>
                <a:cubicBezTo>
                  <a:pt x="5084253" y="6060002"/>
                  <a:pt x="2552818" y="6063386"/>
                  <a:pt x="1267091" y="6062281"/>
                </a:cubicBezTo>
                <a:cubicBezTo>
                  <a:pt x="710990" y="6042055"/>
                  <a:pt x="345391" y="5815623"/>
                  <a:pt x="5191" y="5487869"/>
                </a:cubicBezTo>
                <a:cubicBezTo>
                  <a:pt x="6249" y="3268233"/>
                  <a:pt x="-630" y="2381799"/>
                  <a:pt x="428" y="162163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                   </a:t>
            </a:r>
          </a:p>
          <a:p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xmlns="" id="{A0DC9DB3-C6CE-4C03-A72B-856577E203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xmlns="" id="{E83620DD-DA98-4275-991F-5E42BBF29D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70688" y="674688"/>
            <a:ext cx="4687887" cy="43259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0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5739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77960" y="371181"/>
            <a:ext cx="10975839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1325619" y="1825623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ct val="100000"/>
              </a:lnSpc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lnSpc>
                <a:spcPct val="100000"/>
              </a:lnSpc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lnSpc>
                <a:spcPct val="100000"/>
              </a:lnSpc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lnSpc>
                <a:spcPct val="100000"/>
              </a:lnSpc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sz="half" idx="10" hasCustomPrompt="1"/>
          </p:nvPr>
        </p:nvSpPr>
        <p:spPr>
          <a:xfrm>
            <a:off x="6196536" y="1825622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xmlns="" id="{23365A08-A021-49CA-9229-23403CDB4B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88653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52162" y="584067"/>
            <a:ext cx="10474907" cy="4361352"/>
          </a:xfrm>
          <a:prstGeom prst="rect">
            <a:avLst/>
          </a:prstGeom>
          <a:solidFill>
            <a:schemeClr val="bg1"/>
          </a:solidFill>
        </p:spPr>
        <p:txBody>
          <a:bodyPr tIns="1188000" anchor="t"/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ikonerna för att infoga tabeller, video, </a:t>
            </a:r>
            <a:r>
              <a:rPr lang="sv-SE"/>
              <a:t>smartart </a:t>
            </a:r>
            <a:r>
              <a:rPr lang="sv-SE" dirty="0"/>
              <a:t>och diagram</a:t>
            </a:r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21364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 baseline="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man använder helsidesdiagram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xmlns="" id="{B3F58145-C7E7-4CD0-B68A-C3A5BA02C89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423719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73" y="143622"/>
            <a:ext cx="11887200" cy="655105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239" y="3279035"/>
            <a:ext cx="2453344" cy="149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02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ruta 7"/>
          <p:cNvSpPr txBox="1"/>
          <p:nvPr userDrawn="1"/>
        </p:nvSpPr>
        <p:spPr>
          <a:xfrm>
            <a:off x="319358" y="6356397"/>
            <a:ext cx="11977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regionkalmar.se  |</a:t>
            </a:r>
          </a:p>
        </p:txBody>
      </p:sp>
    </p:spTree>
    <p:extLst>
      <p:ext uri="{BB962C8B-B14F-4D97-AF65-F5344CB8AC3E}">
        <p14:creationId xmlns:p14="http://schemas.microsoft.com/office/powerpoint/2010/main" val="398219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2" r:id="rId5"/>
    <p:sldLayoutId id="2147483651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3">
            <a:extLst>
              <a:ext uri="{FF2B5EF4-FFF2-40B4-BE49-F238E27FC236}">
                <a16:creationId xmlns:a16="http://schemas.microsoft.com/office/drawing/2014/main" xmlns="" id="{7C8D61F4-E00F-4884-9D43-0CF394555E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8" b="8218"/>
          <a:stretch>
            <a:fillRect/>
          </a:stretch>
        </p:blipFill>
        <p:spPr>
          <a:xfrm>
            <a:off x="187326" y="172870"/>
            <a:ext cx="11822785" cy="541829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E6DA4644-5D73-4851-B8A5-D89E45A239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xmlns="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87326" y="2729140"/>
            <a:ext cx="11822785" cy="59380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3200" smtClean="0">
                <a:solidFill>
                  <a:schemeClr val="bg1"/>
                </a:solidFill>
              </a:rPr>
              <a:t>Hemsjukvård barn 0-18 år </a:t>
            </a:r>
            <a:endParaRPr lang="sv-S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310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48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Vart började vi? 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0D33F3D0-D3FC-426B-B61D-CDE877132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5735" y="1060350"/>
            <a:ext cx="8402637" cy="334140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Fått en utbildning i projekt och förbättringsarbete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Patientresor – Hur ser patientens väg ut från att de lämnar hemmet till att de kommer tillbaka?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Första omgången intervjuades barn som får infusioner regelbundet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Andra gången var det barn som kom till sjukhuset för mindre procedurer som provtagning.  </a:t>
            </a:r>
          </a:p>
          <a:p>
            <a:pPr lvl="1"/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Varit i kontakt med hemsjukvården i Jönköping, Växjö och delvis </a:t>
            </a:r>
            <a:r>
              <a:rPr lang="sv-SE" dirty="0" err="1" smtClean="0"/>
              <a:t>neovaggan</a:t>
            </a: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Tagit fram kriterier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Jobbat med balanserade mått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149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5313716-F23A-4D1F-B692-6B75654AF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960" y="371182"/>
            <a:ext cx="10975839" cy="703640"/>
          </a:xfrm>
        </p:spPr>
        <p:txBody>
          <a:bodyPr/>
          <a:lstStyle/>
          <a:p>
            <a:r>
              <a:rPr lang="sv-SE" dirty="0" smtClean="0"/>
              <a:t>Vilka kriterier har vi utgått ifrån? 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7513A0BB-E3FD-4400-971A-E49DC9B9B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7960" y="915402"/>
            <a:ext cx="7551013" cy="405664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Regelbunden </a:t>
            </a:r>
            <a:r>
              <a:rPr lang="sv-SE" dirty="0"/>
              <a:t>planerad åtgärd.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Patienten måste bo i vårt upptagningsområde, dvs i södra Kalmar län + Mönsterås och Högsby.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Patienter som vi själva kan ta hand om där kommunen inte behöver involveras.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Barn med regelbunden planerad provtagning (kapillär/venös) varannan vecka eller oftare.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Barn med regelbundna omläggningar eller andra procedurer som kan göras i hemmet. T.ex. Sondsättning, sondomläggning, vitalparametrar.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Hembesök till barn i palliativ vård. </a:t>
            </a:r>
            <a:br>
              <a:rPr lang="sv-SE" dirty="0"/>
            </a:br>
            <a:endParaRPr lang="sv-SE" dirty="0"/>
          </a:p>
          <a:p>
            <a:endParaRPr lang="sv-SE" sz="110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95E6E578-5E70-4BE5-A3E8-F1BA5D893F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689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1017" y="1375719"/>
            <a:ext cx="6697740" cy="2682619"/>
          </a:xfrm>
        </p:spPr>
        <p:txBody>
          <a:bodyPr>
            <a:normAutofit/>
          </a:bodyPr>
          <a:lstStyle/>
          <a:p>
            <a:pPr algn="ctr"/>
            <a:r>
              <a:rPr lang="sv-SE" sz="5400" dirty="0" smtClean="0"/>
              <a:t>Vad visade utvärderingen? </a:t>
            </a:r>
            <a:endParaRPr lang="sv-SE" sz="5400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272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I projektbeskrivningen förväntade vi oss följande nyttor med hemsjukvård: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0D33F3D0-D3FC-426B-B61D-CDE877132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87448" y="1219958"/>
            <a:ext cx="8402637" cy="3341406"/>
          </a:xfrm>
        </p:spPr>
        <p:txBody>
          <a:bodyPr/>
          <a:lstStyle/>
          <a:p>
            <a:r>
              <a:rPr lang="sv-SE" dirty="0" smtClean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En </a:t>
            </a:r>
            <a:r>
              <a:rPr lang="sv-SE" dirty="0"/>
              <a:t>enklare vardag genom att sjukvården tar sig till familjen istället för att familjen måste ta sig till oss.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Underlätta/främja en normal skolgång för barn med kroniska sjukdomar.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Ökad livskvalité för både barn och anhöriga som får vara i sin hemmiljö. 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4413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7513A0BB-E3FD-4400-971A-E49DC9B9B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65873" y="794951"/>
            <a:ext cx="3583874" cy="3892163"/>
          </a:xfrm>
        </p:spPr>
        <p:txBody>
          <a:bodyPr/>
          <a:lstStyle/>
          <a:p>
            <a:r>
              <a:rPr lang="sv-SE" dirty="0">
                <a:solidFill>
                  <a:srgbClr val="DB0D15"/>
                </a:solidFill>
              </a:rPr>
              <a:t>Syskon: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Mindre barnvakt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Harmoniska föräldrar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Mindre restid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Ingen påverkan 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95E6E578-5E70-4BE5-A3E8-F1BA5D893F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xmlns="" id="{7513A0BB-E3FD-4400-971A-E49DC9B9B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0883" y="794953"/>
            <a:ext cx="3583874" cy="3892163"/>
          </a:xfrm>
        </p:spPr>
        <p:txBody>
          <a:bodyPr/>
          <a:lstStyle/>
          <a:p>
            <a:r>
              <a:rPr lang="sv-SE" dirty="0">
                <a:solidFill>
                  <a:srgbClr val="DB0D15"/>
                </a:solidFill>
              </a:rPr>
              <a:t>Barn: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Mer tid i skolan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Skönt att slippa restiden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Skönt att slippa sjukhusmiljön</a:t>
            </a:r>
            <a:endParaRPr lang="sv-SE" dirty="0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xmlns="" id="{7513A0BB-E3FD-4400-971A-E49DC9B9B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6179" y="794952"/>
            <a:ext cx="3583874" cy="3892163"/>
          </a:xfrm>
        </p:spPr>
        <p:txBody>
          <a:bodyPr/>
          <a:lstStyle/>
          <a:p>
            <a:r>
              <a:rPr lang="sv-SE" dirty="0">
                <a:solidFill>
                  <a:srgbClr val="DB0D15"/>
                </a:solidFill>
              </a:rPr>
              <a:t>Föräldrar: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Mindre ledighet/</a:t>
            </a:r>
            <a:r>
              <a:rPr lang="sv-SE" dirty="0" err="1" smtClean="0"/>
              <a:t>vab</a:t>
            </a: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Mindre logistik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Sparar 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Sparar energi, lindrar stress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Mindre restid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Mindre kostnader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263692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A54A855-10B4-42A2-B598-F5D8DADED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409B402F-9819-4E9D-9845-BFC6EB681F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xmlns="" id="{8EE165D9-4128-4EE1-87EB-5FE4BC981E75}"/>
              </a:ext>
            </a:extLst>
          </p:cNvPr>
          <p:cNvSpPr txBox="1">
            <a:spLocks/>
          </p:cNvSpPr>
          <p:nvPr/>
        </p:nvSpPr>
        <p:spPr>
          <a:xfrm>
            <a:off x="377217" y="374277"/>
            <a:ext cx="11223100" cy="113033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Personal: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650789" y="1252151"/>
            <a:ext cx="102561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Personalens utvärdering genomsyras av genomgående positiva upplevelser. </a:t>
            </a:r>
            <a:endParaRPr lang="sv-SE" dirty="0" smtClean="0"/>
          </a:p>
          <a:p>
            <a:pPr marL="285750" indent="-285750">
              <a:buFontTx/>
              <a:buChar char="-"/>
            </a:pPr>
            <a:r>
              <a:rPr lang="sv-SE" dirty="0" smtClean="0"/>
              <a:t>Det </a:t>
            </a:r>
            <a:r>
              <a:rPr lang="sv-SE" dirty="0"/>
              <a:t>är lärorikt att möta barnen och familjerna i sin </a:t>
            </a:r>
            <a:r>
              <a:rPr lang="sv-SE" dirty="0" smtClean="0"/>
              <a:t>hemmiljö,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Personalen </a:t>
            </a:r>
            <a:r>
              <a:rPr lang="sv-SE" dirty="0"/>
              <a:t>känner tydligt att man gör något som är väldigt uppskattat. </a:t>
            </a:r>
            <a:endParaRPr lang="sv-SE" dirty="0" smtClean="0"/>
          </a:p>
          <a:p>
            <a:pPr marL="285750" indent="-285750">
              <a:buFontTx/>
              <a:buChar char="-"/>
            </a:pPr>
            <a:r>
              <a:rPr lang="sv-SE" dirty="0" smtClean="0"/>
              <a:t>Personalen </a:t>
            </a:r>
            <a:r>
              <a:rPr lang="sv-SE" dirty="0"/>
              <a:t>känner sig genomgående trygg i sin </a:t>
            </a:r>
            <a:r>
              <a:rPr lang="sv-SE"/>
              <a:t>arbetsroll</a:t>
            </a:r>
            <a:r>
              <a:rPr lang="sv-SE" smtClean="0"/>
              <a:t>.</a:t>
            </a:r>
            <a:br>
              <a:rPr lang="sv-SE" smtClean="0"/>
            </a:br>
            <a:r>
              <a:rPr lang="sv-SE" smtClean="0"/>
              <a:t> </a:t>
            </a:r>
            <a:endParaRPr lang="sv-SE" dirty="0" smtClean="0"/>
          </a:p>
          <a:p>
            <a:r>
              <a:rPr lang="sv-SE" dirty="0" smtClean="0"/>
              <a:t>Utmaningen: </a:t>
            </a:r>
            <a:endParaRPr lang="sv-SE" dirty="0"/>
          </a:p>
          <a:p>
            <a:pPr marL="285750" indent="-285750">
              <a:buFontTx/>
              <a:buChar char="-"/>
            </a:pPr>
            <a:r>
              <a:rPr lang="sv-SE" dirty="0" smtClean="0"/>
              <a:t>Bemanning </a:t>
            </a:r>
            <a:r>
              <a:rPr lang="sv-SE" dirty="0"/>
              <a:t>som är anpassad för verksamhetens </a:t>
            </a:r>
            <a:r>
              <a:rPr lang="sv-SE" dirty="0" smtClean="0"/>
              <a:t>behov</a:t>
            </a:r>
          </a:p>
          <a:p>
            <a:pPr marL="285750" indent="-285750">
              <a:buFontTx/>
              <a:buChar char="-"/>
            </a:pPr>
            <a:r>
              <a:rPr lang="sv-SE" dirty="0"/>
              <a:t>E</a:t>
            </a:r>
            <a:r>
              <a:rPr lang="sv-SE" dirty="0" smtClean="0"/>
              <a:t>n </a:t>
            </a:r>
            <a:r>
              <a:rPr lang="sv-SE" dirty="0"/>
              <a:t>fungerande schemastruktur där det finns utrymme för flexibilitet. </a:t>
            </a:r>
          </a:p>
        </p:txBody>
      </p:sp>
    </p:spTree>
    <p:extLst>
      <p:ext uri="{BB962C8B-B14F-4D97-AF65-F5344CB8AC3E}">
        <p14:creationId xmlns:p14="http://schemas.microsoft.com/office/powerpoint/2010/main" val="137893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BAEF68AC-6EF0-42B0-A587-AF206B384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63E06D2F-52CD-4666-A419-0D87FB13807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xmlns="" id="{8EE165D9-4128-4EE1-87EB-5FE4BC981E75}"/>
              </a:ext>
            </a:extLst>
          </p:cNvPr>
          <p:cNvSpPr txBox="1">
            <a:spLocks/>
          </p:cNvSpPr>
          <p:nvPr/>
        </p:nvSpPr>
        <p:spPr>
          <a:xfrm>
            <a:off x="377217" y="374277"/>
            <a:ext cx="11223100" cy="113033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Förslag på förbättringar: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593124" y="1309816"/>
            <a:ext cx="4357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Familjer: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Sett förbättringar över 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Bättre uppkoppling för personalen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5511835" y="1309816"/>
            <a:ext cx="48850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Personal: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Fler dagar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Se över kriterierna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Habiliteringsbarnen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Egen bil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Bättre uppkoppling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7693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Framtiden: 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0D33F3D0-D3FC-426B-B61D-CDE877132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7767" y="1170531"/>
            <a:ext cx="8402637" cy="3341406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Att erbjuda hemsjukvård mer än två dagar/vecka – i bäst fall 5 dagar/vecka.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Att inkludera barnen på habiliteringen.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Att lekterapin blir en del av hemsjukvården.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Att ha en läkare som är knuten till verksamheten.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Att ha tillgång till egen bil med anpassad utrustning, t.ex. lustgas.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Att gå relevant utbildning, t.ex. avancerad hemsjukvård. </a:t>
            </a:r>
          </a:p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2889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gion Kalmar län">
      <a:dk1>
        <a:sysClr val="windowText" lastClr="000000"/>
      </a:dk1>
      <a:lt1>
        <a:sysClr val="window" lastClr="FFFFFF"/>
      </a:lt1>
      <a:dk2>
        <a:srgbClr val="757070"/>
      </a:dk2>
      <a:lt2>
        <a:srgbClr val="E7E6E6"/>
      </a:lt2>
      <a:accent1>
        <a:srgbClr val="FFCD00"/>
      </a:accent1>
      <a:accent2>
        <a:srgbClr val="DB0D15"/>
      </a:accent2>
      <a:accent3>
        <a:srgbClr val="B6ADA5"/>
      </a:accent3>
      <a:accent4>
        <a:srgbClr val="000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8A24378-3847-4504-9AC8-75210D6EE2C6}" vid="{B95858A7-A334-4826-8877-DE7814140C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PPT_mall_RegionKalmarlän</Template>
  <TotalTime>121</TotalTime>
  <Words>346</Words>
  <Application>Microsoft Office PowerPoint</Application>
  <PresentationFormat>Bredbild</PresentationFormat>
  <Paragraphs>66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2" baseType="lpstr">
      <vt:lpstr>Arial</vt:lpstr>
      <vt:lpstr>Office-tema</vt:lpstr>
      <vt:lpstr>PowerPoint-presentation</vt:lpstr>
      <vt:lpstr>Vart började vi? </vt:lpstr>
      <vt:lpstr>Vilka kriterier har vi utgått ifrån? </vt:lpstr>
      <vt:lpstr>Vad visade utvärderingen? </vt:lpstr>
      <vt:lpstr>I projektbeskrivningen förväntade vi oss följande nyttor med hemsjukvård: </vt:lpstr>
      <vt:lpstr>PowerPoint-presentation</vt:lpstr>
      <vt:lpstr>PowerPoint-presentation</vt:lpstr>
      <vt:lpstr>PowerPoint-presentation</vt:lpstr>
      <vt:lpstr>Framtiden: </vt:lpstr>
      <vt:lpstr>PowerPoint-presentation</vt:lpstr>
    </vt:vector>
  </TitlesOfParts>
  <Company>Landstinget i Kalmar län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Josefine Fridell</dc:creator>
  <cp:lastModifiedBy>Frida Juliusson</cp:lastModifiedBy>
  <cp:revision>12</cp:revision>
  <dcterms:created xsi:type="dcterms:W3CDTF">2022-06-01T06:18:16Z</dcterms:created>
  <dcterms:modified xsi:type="dcterms:W3CDTF">2022-10-20T13:39:43Z</dcterms:modified>
</cp:coreProperties>
</file>