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6" r:id="rId3"/>
    <p:sldId id="281" r:id="rId4"/>
    <p:sldId id="285" r:id="rId5"/>
    <p:sldId id="286" r:id="rId6"/>
    <p:sldId id="289" r:id="rId7"/>
    <p:sldId id="283" r:id="rId8"/>
    <p:sldId id="25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395" autoAdjust="0"/>
  </p:normalViewPr>
  <p:slideViewPr>
    <p:cSldViewPr snapToGrid="0">
      <p:cViewPr varScale="1">
        <p:scale>
          <a:sx n="40" d="100"/>
          <a:sy n="40" d="100"/>
        </p:scale>
        <p:origin x="1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2800-5E1A-4F75-B47F-620A14CB92B5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0788-8AFB-403E-AE68-F3BBB2510F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1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Presentation av mig och Digital Vårdutveckling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C0788-8AFB-403E-AE68-F3BBB2510F3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Integrerat i Cosmic. Kan användas i andra miljöer men är anpassad och supporteras för Cosmic. </a:t>
            </a:r>
          </a:p>
          <a:p>
            <a:r>
              <a:rPr lang="sv-SE" dirty="0"/>
              <a:t>Används i kombination med övriga dokumentationsverktyg så som mus och tangentbord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F9EF-6371-43A5-AD46-87FE8C26EA6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34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Pilot våren 2022. Explorativ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F9EF-6371-43A5-AD46-87FE8C26EA6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68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Potentiella nyttor med taligenkänning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Mindre att läsa igenom vid signering efter transkribering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r>
              <a:rPr lang="sv-SE" dirty="0"/>
              <a:t>Men nyttorna faller i många fall inte ut utan förändrade arbetssätt.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00D76-41E5-498E-8A29-0818AD93367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57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Övergripande nivå</a:t>
            </a:r>
          </a:p>
          <a:p>
            <a:pPr marL="17145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Värt att investera?</a:t>
            </a:r>
          </a:p>
          <a:p>
            <a:pPr marL="628650" lvl="1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Ja, nyttokalkyl gjord avseende Site-licens och avtalsförslag från leverantör granskas</a:t>
            </a:r>
          </a:p>
          <a:p>
            <a:pPr marL="17145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Övergripande uppföljning av nyttorealisering</a:t>
            </a:r>
          </a:p>
          <a:p>
            <a:pPr marL="17145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Vad behöver standardiseras övergripande?</a:t>
            </a:r>
          </a:p>
          <a:p>
            <a:pPr marL="628650" lvl="1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Exempel hur delegera arbetsuppgifter till annan profession, fördel om man arbetar mot flera verksamheter</a:t>
            </a:r>
          </a:p>
          <a:p>
            <a:pPr marL="628650" lvl="1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Utbildningsmaterial</a:t>
            </a:r>
          </a:p>
          <a:p>
            <a:pPr marL="628650" lvl="1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Kommunikationsmaterial</a:t>
            </a:r>
          </a:p>
          <a:p>
            <a:pPr marL="171450" lvl="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Styrande principer. Vem har ansvar för journalinformationen?</a:t>
            </a:r>
          </a:p>
          <a:p>
            <a:pPr marL="171450" lvl="0" indent="-171450">
              <a:buFontTx/>
              <a:buChar char="-"/>
            </a:pPr>
            <a:endParaRPr lang="sv-SE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marL="0" indent="0">
              <a:buFontTx/>
              <a:buNone/>
            </a:pPr>
            <a:endParaRPr lang="sv-SE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Verksamhetsnivå/Enhetsnivå</a:t>
            </a:r>
          </a:p>
          <a:p>
            <a:pPr marL="0" indent="0">
              <a:buFontTx/>
              <a:buNone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Riskbedömning /-hantering</a:t>
            </a:r>
          </a:p>
          <a:p>
            <a:pPr marL="17145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Standardisera dokumentationsflöden/rutiner</a:t>
            </a:r>
          </a:p>
          <a:p>
            <a:pPr marL="171450" indent="-171450">
              <a:buFontTx/>
              <a:buChar char="-"/>
            </a:pPr>
            <a:endParaRPr lang="sv-SE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C0788-8AFB-403E-AE68-F3BBB2510F3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14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Det finns olikheter att ta hänsyn till vad gäller både personer och verksamheter. </a:t>
            </a:r>
          </a:p>
          <a:p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Det kommer behövas individuella anpassningar. Taligenkänningsprofilen blir bättre när man lär den aktivt.</a:t>
            </a:r>
          </a:p>
          <a:p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Alla kan inte använda TIK, men betydligt fler än många förväntar sig.</a:t>
            </a:r>
          </a:p>
          <a:p>
            <a:endParaRPr lang="sv-SE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Verksamheter har olika utmaningar vad gäller kostnader, resurser/tid och kvalitet.</a:t>
            </a:r>
          </a:p>
          <a:p>
            <a:pPr marL="17145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Följa upp arbetssätt</a:t>
            </a:r>
          </a:p>
          <a:p>
            <a:pPr marL="171450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Plan för nyttorealisering. </a:t>
            </a:r>
          </a:p>
          <a:p>
            <a:pPr marL="628650" lvl="1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Vad gör man med frigjord tid?</a:t>
            </a:r>
          </a:p>
          <a:p>
            <a:pPr marL="628650" lvl="1" indent="-171450">
              <a:buFontTx/>
              <a:buChar char="-"/>
            </a:pPr>
            <a:r>
              <a:rPr lang="sv-S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Vem gör vad på enheten?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C0788-8AFB-403E-AE68-F3BBB2510F3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27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svarar Taligenkänning mot frågan varför vi ska ställa om till Nära Vård?</a:t>
            </a:r>
          </a:p>
          <a:p>
            <a:r>
              <a:rPr lang="sv-SE" dirty="0"/>
              <a:t>Större behov ska mötas av med färre resurser. Effektivare arbetssätt. Rätt kvalitet.</a:t>
            </a:r>
          </a:p>
          <a:p>
            <a:r>
              <a:rPr lang="sv-SE" dirty="0"/>
              <a:t>Tillgång till information möjliggör större delaktighet.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CC0A0-101B-415F-89A6-F115079041E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46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2023-11-21, Ragnar Styrbjörn, Enhetschef Digital Vårdutveckling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729140"/>
            <a:ext cx="11822785" cy="59380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2800" dirty="0">
                <a:solidFill>
                  <a:schemeClr val="bg1"/>
                </a:solidFill>
              </a:rPr>
              <a:t>Region Kalmar län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Taligenkänning – Nära Vård?</a:t>
            </a: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taligenkänning – hur funkar det?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357D8CC9-548B-4375-90F2-E598B3050681}"/>
              </a:ext>
            </a:extLst>
          </p:cNvPr>
          <p:cNvGrpSpPr/>
          <p:nvPr/>
        </p:nvGrpSpPr>
        <p:grpSpPr>
          <a:xfrm>
            <a:off x="5354024" y="1504608"/>
            <a:ext cx="5539094" cy="3277814"/>
            <a:chOff x="1165058" y="1316731"/>
            <a:chExt cx="5539094" cy="3277814"/>
          </a:xfrm>
        </p:grpSpPr>
        <p:pic>
          <p:nvPicPr>
            <p:cNvPr id="20" name="Bildobjekt 19" descr="En bild som visar text&#10;&#10;Automatiskt genererad beskrivning">
              <a:extLst>
                <a:ext uri="{FF2B5EF4-FFF2-40B4-BE49-F238E27FC236}">
                  <a16:creationId xmlns:a16="http://schemas.microsoft.com/office/drawing/2014/main" id="{3BD9F39E-A453-4BA3-832F-9AFEB04F8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5058" y="1942451"/>
              <a:ext cx="1724635" cy="2006642"/>
            </a:xfrm>
            <a:prstGeom prst="rect">
              <a:avLst/>
            </a:prstGeom>
          </p:spPr>
        </p:pic>
        <p:sp>
          <p:nvSpPr>
            <p:cNvPr id="14" name="Pil: höger 13">
              <a:extLst>
                <a:ext uri="{FF2B5EF4-FFF2-40B4-BE49-F238E27FC236}">
                  <a16:creationId xmlns:a16="http://schemas.microsoft.com/office/drawing/2014/main" id="{E8435D31-5DAE-4F30-84D2-7AD7663FEEB8}"/>
                </a:ext>
              </a:extLst>
            </p:cNvPr>
            <p:cNvSpPr/>
            <p:nvPr/>
          </p:nvSpPr>
          <p:spPr>
            <a:xfrm>
              <a:off x="2584663" y="2497635"/>
              <a:ext cx="574373" cy="276893"/>
            </a:xfrm>
            <a:prstGeom prst="rightArrow">
              <a:avLst/>
            </a:prstGeom>
            <a:solidFill>
              <a:srgbClr val="DB0D15"/>
            </a:solidFill>
            <a:ln>
              <a:solidFill>
                <a:srgbClr val="DB0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72FE5A9E-A53B-4003-B6DB-B734D9B63171}"/>
                </a:ext>
              </a:extLst>
            </p:cNvPr>
            <p:cNvGrpSpPr/>
            <p:nvPr/>
          </p:nvGrpSpPr>
          <p:grpSpPr>
            <a:xfrm>
              <a:off x="3214296" y="2107537"/>
              <a:ext cx="1787313" cy="1301824"/>
              <a:chOff x="3173967" y="2060543"/>
              <a:chExt cx="1787313" cy="1301824"/>
            </a:xfrm>
          </p:grpSpPr>
          <p:sp>
            <p:nvSpPr>
              <p:cNvPr id="49" name="Rektangel: rundade hörn 48">
                <a:extLst>
                  <a:ext uri="{FF2B5EF4-FFF2-40B4-BE49-F238E27FC236}">
                    <a16:creationId xmlns:a16="http://schemas.microsoft.com/office/drawing/2014/main" id="{5DA09A25-63AA-4218-8E65-282E74E6137C}"/>
                  </a:ext>
                </a:extLst>
              </p:cNvPr>
              <p:cNvSpPr/>
              <p:nvPr/>
            </p:nvSpPr>
            <p:spPr>
              <a:xfrm>
                <a:off x="3275579" y="2060543"/>
                <a:ext cx="1607626" cy="13018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B0D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1" name="Bild 10" descr="Kugghjul med hel fyllning">
                <a:extLst>
                  <a:ext uri="{FF2B5EF4-FFF2-40B4-BE49-F238E27FC236}">
                    <a16:creationId xmlns:a16="http://schemas.microsoft.com/office/drawing/2014/main" id="{235E5BFC-4270-4E56-AE79-070ABB34D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73967" y="2130576"/>
                <a:ext cx="1159767" cy="1159767"/>
              </a:xfrm>
              <a:prstGeom prst="rect">
                <a:avLst/>
              </a:prstGeom>
            </p:spPr>
          </p:pic>
          <p:pic>
            <p:nvPicPr>
              <p:cNvPr id="16" name="Bild 15" descr="Fjärrstyrning kontur">
                <a:extLst>
                  <a:ext uri="{FF2B5EF4-FFF2-40B4-BE49-F238E27FC236}">
                    <a16:creationId xmlns:a16="http://schemas.microsoft.com/office/drawing/2014/main" id="{E6662B2A-6213-4C08-A4D4-4F158D4F3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09411" y="2149895"/>
                <a:ext cx="1051869" cy="1051869"/>
              </a:xfrm>
              <a:prstGeom prst="rect">
                <a:avLst/>
              </a:prstGeom>
            </p:spPr>
          </p:pic>
        </p:grpSp>
        <p:pic>
          <p:nvPicPr>
            <p:cNvPr id="22" name="Bild 21" descr="Dokument kontur">
              <a:extLst>
                <a:ext uri="{FF2B5EF4-FFF2-40B4-BE49-F238E27FC236}">
                  <a16:creationId xmlns:a16="http://schemas.microsoft.com/office/drawing/2014/main" id="{3F42E6F9-C0E8-46A3-8819-4256959C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44383" y="2060543"/>
              <a:ext cx="1159768" cy="1159768"/>
            </a:xfrm>
            <a:prstGeom prst="rect">
              <a:avLst/>
            </a:prstGeom>
          </p:spPr>
        </p:pic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220F50DA-E65C-4352-9582-D33AC8475780}"/>
                </a:ext>
              </a:extLst>
            </p:cNvPr>
            <p:cNvSpPr txBox="1"/>
            <p:nvPr/>
          </p:nvSpPr>
          <p:spPr>
            <a:xfrm>
              <a:off x="1565275" y="1316731"/>
              <a:ext cx="940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Tal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8D8564A2-C1B8-4CA5-816E-D83CC2FFA97C}"/>
                </a:ext>
              </a:extLst>
            </p:cNvPr>
            <p:cNvSpPr txBox="1"/>
            <p:nvPr/>
          </p:nvSpPr>
          <p:spPr>
            <a:xfrm>
              <a:off x="3275579" y="1335331"/>
              <a:ext cx="1813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Taligenkänning</a:t>
              </a: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109DD892-9D5A-42D5-86CF-9E852BC3101A}"/>
                </a:ext>
              </a:extLst>
            </p:cNvPr>
            <p:cNvSpPr txBox="1"/>
            <p:nvPr/>
          </p:nvSpPr>
          <p:spPr>
            <a:xfrm>
              <a:off x="5485996" y="1342930"/>
              <a:ext cx="1218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Färdig text</a:t>
              </a:r>
            </a:p>
          </p:txBody>
        </p:sp>
        <p:sp>
          <p:nvSpPr>
            <p:cNvPr id="27" name="Pil: höger 26">
              <a:extLst>
                <a:ext uri="{FF2B5EF4-FFF2-40B4-BE49-F238E27FC236}">
                  <a16:creationId xmlns:a16="http://schemas.microsoft.com/office/drawing/2014/main" id="{C8A0F7FB-890D-4728-B6FF-D2AAFD2476D2}"/>
                </a:ext>
              </a:extLst>
            </p:cNvPr>
            <p:cNvSpPr/>
            <p:nvPr/>
          </p:nvSpPr>
          <p:spPr>
            <a:xfrm>
              <a:off x="5058649" y="2497634"/>
              <a:ext cx="574373" cy="276893"/>
            </a:xfrm>
            <a:prstGeom prst="rightArrow">
              <a:avLst/>
            </a:prstGeom>
            <a:solidFill>
              <a:srgbClr val="DB0D15"/>
            </a:solidFill>
            <a:ln>
              <a:solidFill>
                <a:srgbClr val="DB0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9" name="Rak koppling 28">
              <a:extLst>
                <a:ext uri="{FF2B5EF4-FFF2-40B4-BE49-F238E27FC236}">
                  <a16:creationId xmlns:a16="http://schemas.microsoft.com/office/drawing/2014/main" id="{FB93AC32-8004-44CB-B5F1-5465F3EB705E}"/>
                </a:ext>
              </a:extLst>
            </p:cNvPr>
            <p:cNvCxnSpPr>
              <a:cxnSpLocks/>
            </p:cNvCxnSpPr>
            <p:nvPr/>
          </p:nvCxnSpPr>
          <p:spPr>
            <a:xfrm>
              <a:off x="1565275" y="1672377"/>
              <a:ext cx="5049170" cy="7248"/>
            </a:xfrm>
            <a:prstGeom prst="line">
              <a:avLst/>
            </a:prstGeom>
            <a:ln w="19050">
              <a:solidFill>
                <a:srgbClr val="DB0D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koppling 31">
              <a:extLst>
                <a:ext uri="{FF2B5EF4-FFF2-40B4-BE49-F238E27FC236}">
                  <a16:creationId xmlns:a16="http://schemas.microsoft.com/office/drawing/2014/main" id="{263A2A2C-0A3C-4D61-A484-4CF4200D633B}"/>
                </a:ext>
              </a:extLst>
            </p:cNvPr>
            <p:cNvCxnSpPr>
              <a:cxnSpLocks/>
            </p:cNvCxnSpPr>
            <p:nvPr/>
          </p:nvCxnSpPr>
          <p:spPr>
            <a:xfrm>
              <a:off x="1794617" y="1672377"/>
              <a:ext cx="0" cy="108000"/>
            </a:xfrm>
            <a:prstGeom prst="line">
              <a:avLst/>
            </a:prstGeom>
            <a:ln w="19050">
              <a:solidFill>
                <a:srgbClr val="DB0D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koppling 34">
              <a:extLst>
                <a:ext uri="{FF2B5EF4-FFF2-40B4-BE49-F238E27FC236}">
                  <a16:creationId xmlns:a16="http://schemas.microsoft.com/office/drawing/2014/main" id="{F6EFADB8-CFE0-490A-A1EC-4BE52ED1D19A}"/>
                </a:ext>
              </a:extLst>
            </p:cNvPr>
            <p:cNvCxnSpPr>
              <a:cxnSpLocks/>
            </p:cNvCxnSpPr>
            <p:nvPr/>
          </p:nvCxnSpPr>
          <p:spPr>
            <a:xfrm>
              <a:off x="3998008" y="1681484"/>
              <a:ext cx="0" cy="108000"/>
            </a:xfrm>
            <a:prstGeom prst="line">
              <a:avLst/>
            </a:prstGeom>
            <a:ln w="19050">
              <a:solidFill>
                <a:srgbClr val="DB0D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koppling 35">
              <a:extLst>
                <a:ext uri="{FF2B5EF4-FFF2-40B4-BE49-F238E27FC236}">
                  <a16:creationId xmlns:a16="http://schemas.microsoft.com/office/drawing/2014/main" id="{87918757-1C1C-4CC7-94CD-3965479EFD9A}"/>
                </a:ext>
              </a:extLst>
            </p:cNvPr>
            <p:cNvCxnSpPr>
              <a:cxnSpLocks/>
            </p:cNvCxnSpPr>
            <p:nvPr/>
          </p:nvCxnSpPr>
          <p:spPr>
            <a:xfrm>
              <a:off x="6110741" y="1679625"/>
              <a:ext cx="0" cy="108000"/>
            </a:xfrm>
            <a:prstGeom prst="line">
              <a:avLst/>
            </a:prstGeom>
            <a:ln w="19050">
              <a:solidFill>
                <a:srgbClr val="DB0D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ktangel: rundade hörn 45">
              <a:extLst>
                <a:ext uri="{FF2B5EF4-FFF2-40B4-BE49-F238E27FC236}">
                  <a16:creationId xmlns:a16="http://schemas.microsoft.com/office/drawing/2014/main" id="{71E003F6-7044-48EB-A835-C4D6D2A646EB}"/>
                </a:ext>
              </a:extLst>
            </p:cNvPr>
            <p:cNvSpPr/>
            <p:nvPr/>
          </p:nvSpPr>
          <p:spPr>
            <a:xfrm>
              <a:off x="2263298" y="4067166"/>
              <a:ext cx="1222223" cy="522666"/>
            </a:xfrm>
            <a:prstGeom prst="roundRect">
              <a:avLst/>
            </a:prstGeom>
            <a:solidFill>
              <a:srgbClr val="DB0D15"/>
            </a:solidFill>
            <a:ln>
              <a:solidFill>
                <a:srgbClr val="DB0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Röstprofil</a:t>
              </a:r>
            </a:p>
          </p:txBody>
        </p:sp>
        <p:sp>
          <p:nvSpPr>
            <p:cNvPr id="47" name="Rektangel: rundade hörn 46">
              <a:extLst>
                <a:ext uri="{FF2B5EF4-FFF2-40B4-BE49-F238E27FC236}">
                  <a16:creationId xmlns:a16="http://schemas.microsoft.com/office/drawing/2014/main" id="{88CAE542-85FD-4E86-B38F-50B8BDE61631}"/>
                </a:ext>
              </a:extLst>
            </p:cNvPr>
            <p:cNvSpPr/>
            <p:nvPr/>
          </p:nvSpPr>
          <p:spPr>
            <a:xfrm>
              <a:off x="3600011" y="4070427"/>
              <a:ext cx="1222223" cy="522666"/>
            </a:xfrm>
            <a:prstGeom prst="roundRect">
              <a:avLst/>
            </a:prstGeom>
            <a:solidFill>
              <a:srgbClr val="DB0D15"/>
            </a:solidFill>
            <a:ln>
              <a:solidFill>
                <a:srgbClr val="DB0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Ordbok</a:t>
              </a:r>
            </a:p>
          </p:txBody>
        </p:sp>
        <p:sp>
          <p:nvSpPr>
            <p:cNvPr id="48" name="Rektangel: rundade hörn 47">
              <a:extLst>
                <a:ext uri="{FF2B5EF4-FFF2-40B4-BE49-F238E27FC236}">
                  <a16:creationId xmlns:a16="http://schemas.microsoft.com/office/drawing/2014/main" id="{9AD125F3-AC9D-4AC1-A0AB-B909CFE02C76}"/>
                </a:ext>
              </a:extLst>
            </p:cNvPr>
            <p:cNvSpPr/>
            <p:nvPr/>
          </p:nvSpPr>
          <p:spPr>
            <a:xfrm>
              <a:off x="4936724" y="4071879"/>
              <a:ext cx="1222223" cy="522666"/>
            </a:xfrm>
            <a:prstGeom prst="roundRect">
              <a:avLst/>
            </a:prstGeom>
            <a:solidFill>
              <a:srgbClr val="DB0D15"/>
            </a:solidFill>
            <a:ln>
              <a:solidFill>
                <a:srgbClr val="DB0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Språkmodell</a:t>
              </a:r>
            </a:p>
          </p:txBody>
        </p:sp>
        <p:cxnSp>
          <p:nvCxnSpPr>
            <p:cNvPr id="52" name="Rak koppling 51">
              <a:extLst>
                <a:ext uri="{FF2B5EF4-FFF2-40B4-BE49-F238E27FC236}">
                  <a16:creationId xmlns:a16="http://schemas.microsoft.com/office/drawing/2014/main" id="{ABE2B084-155A-4A2B-9F52-A8863AA68C0F}"/>
                </a:ext>
              </a:extLst>
            </p:cNvPr>
            <p:cNvCxnSpPr/>
            <p:nvPr/>
          </p:nvCxnSpPr>
          <p:spPr>
            <a:xfrm>
              <a:off x="4124131" y="3429000"/>
              <a:ext cx="0" cy="520093"/>
            </a:xfrm>
            <a:prstGeom prst="line">
              <a:avLst/>
            </a:prstGeom>
            <a:ln w="28575">
              <a:solidFill>
                <a:srgbClr val="DB0D1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937233A4-8413-43A6-8E0A-FE994556F5CD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45" y="3945117"/>
              <a:ext cx="3750096" cy="22638"/>
            </a:xfrm>
            <a:prstGeom prst="line">
              <a:avLst/>
            </a:prstGeom>
            <a:ln w="28575">
              <a:solidFill>
                <a:srgbClr val="DB0D1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ruta 29">
            <a:extLst>
              <a:ext uri="{FF2B5EF4-FFF2-40B4-BE49-F238E27FC236}">
                <a16:creationId xmlns:a16="http://schemas.microsoft.com/office/drawing/2014/main" id="{16E45E83-B21F-4808-A5E2-E025CC175B34}"/>
              </a:ext>
            </a:extLst>
          </p:cNvPr>
          <p:cNvSpPr txBox="1"/>
          <p:nvPr/>
        </p:nvSpPr>
        <p:spPr>
          <a:xfrm>
            <a:off x="848203" y="1386976"/>
            <a:ext cx="39928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333333"/>
                </a:solidFill>
                <a:effectLst/>
                <a:latin typeface="+mj-lt"/>
              </a:rPr>
              <a:t>Taligenkänning är ett program som översätter tal till text.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+mj-lt"/>
              </a:rPr>
            </a:br>
            <a:endParaRPr lang="sv-SE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dirty="0">
                <a:solidFill>
                  <a:srgbClr val="333333"/>
                </a:solidFill>
                <a:effectLst/>
                <a:latin typeface="+mj-lt"/>
              </a:rPr>
              <a:t>Du använder din röst för att producera text istället för att skriva med tangentbordet.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333333"/>
                </a:solidFill>
                <a:latin typeface="+mj-lt"/>
              </a:rPr>
              <a:t>Din taligenkänningsprofil är personlig och lär sig hur du använder och uttalar orden. </a:t>
            </a:r>
            <a:br>
              <a:rPr lang="nb-NO" sz="1800" dirty="0">
                <a:solidFill>
                  <a:srgbClr val="333333"/>
                </a:solidFill>
                <a:latin typeface="+mj-lt"/>
              </a:rPr>
            </a:br>
            <a:endParaRPr lang="nb-NO" sz="1800" dirty="0">
              <a:solidFill>
                <a:srgbClr val="333333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333333"/>
                </a:solidFill>
                <a:latin typeface="+mj-lt"/>
              </a:rPr>
              <a:t>L</a:t>
            </a:r>
            <a:r>
              <a:rPr lang="sv-SE" sz="1800" dirty="0">
                <a:solidFill>
                  <a:srgbClr val="333333"/>
                </a:solidFill>
                <a:latin typeface="+mj-lt"/>
              </a:rPr>
              <a:t>icens och utrustning krävs.</a:t>
            </a:r>
            <a:endParaRPr lang="nb-NO" sz="1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149E2-9C7D-4369-9930-09CDD3AA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10" y="5871294"/>
            <a:ext cx="9554189" cy="486704"/>
          </a:xfrm>
        </p:spPr>
        <p:txBody>
          <a:bodyPr/>
          <a:lstStyle/>
          <a:p>
            <a:r>
              <a:rPr lang="sv-SE" dirty="0"/>
              <a:t>Erfarenheter från pilotprojektet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38504E-709B-423D-AAA9-CB6E4DB5E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ratbubbla: rektangel med rundade hörn 5">
            <a:extLst>
              <a:ext uri="{FF2B5EF4-FFF2-40B4-BE49-F238E27FC236}">
                <a16:creationId xmlns:a16="http://schemas.microsoft.com/office/drawing/2014/main" id="{940E10E8-666F-454F-8D1C-2251F3333BC8}"/>
              </a:ext>
            </a:extLst>
          </p:cNvPr>
          <p:cNvSpPr/>
          <p:nvPr/>
        </p:nvSpPr>
        <p:spPr>
          <a:xfrm>
            <a:off x="302010" y="235354"/>
            <a:ext cx="2217054" cy="153610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Snabbare dokumentation samt tillgång till journalanteckning.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F260CBB8-128B-4907-9335-DA35D5725DC2}"/>
              </a:ext>
            </a:extLst>
          </p:cNvPr>
          <p:cNvSpPr/>
          <p:nvPr/>
        </p:nvSpPr>
        <p:spPr>
          <a:xfrm>
            <a:off x="841803" y="2120922"/>
            <a:ext cx="1677261" cy="1352786"/>
          </a:xfrm>
          <a:prstGeom prst="wedgeRoundRectCallout">
            <a:avLst>
              <a:gd name="adj1" fmla="val -16692"/>
              <a:gd name="adj2" fmla="val 61644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Bättre ergonomi.</a:t>
            </a:r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609AC03D-FCD8-436C-80BC-F3C8147D6D16}"/>
              </a:ext>
            </a:extLst>
          </p:cNvPr>
          <p:cNvSpPr/>
          <p:nvPr/>
        </p:nvSpPr>
        <p:spPr>
          <a:xfrm>
            <a:off x="2716192" y="230529"/>
            <a:ext cx="2654460" cy="153610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Snabbare hantering av efterföljande åtgärder, t.ex. utskick av remiss.</a:t>
            </a:r>
            <a:endParaRPr lang="sv-SE" i="0" u="none" strike="sngStrike" kern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ratbubbla: rektangel med rundade hörn 8">
            <a:extLst>
              <a:ext uri="{FF2B5EF4-FFF2-40B4-BE49-F238E27FC236}">
                <a16:creationId xmlns:a16="http://schemas.microsoft.com/office/drawing/2014/main" id="{367C399E-B9AB-43C6-B92A-AB9D1ED0C12C}"/>
              </a:ext>
            </a:extLst>
          </p:cNvPr>
          <p:cNvSpPr/>
          <p:nvPr/>
        </p:nvSpPr>
        <p:spPr>
          <a:xfrm>
            <a:off x="2750200" y="2093838"/>
            <a:ext cx="2217054" cy="153610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Bättre språklig kvalitet och färre upprepningar.</a:t>
            </a:r>
          </a:p>
        </p:txBody>
      </p:sp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id="{E4792745-1D28-412E-B6DD-498043D9DE5A}"/>
              </a:ext>
            </a:extLst>
          </p:cNvPr>
          <p:cNvSpPr/>
          <p:nvPr/>
        </p:nvSpPr>
        <p:spPr>
          <a:xfrm>
            <a:off x="302010" y="3823168"/>
            <a:ext cx="2126093" cy="1101997"/>
          </a:xfrm>
          <a:prstGeom prst="wedgeRoundRectCallout">
            <a:avLst>
              <a:gd name="adj1" fmla="val 41230"/>
              <a:gd name="adj2" fmla="val 7720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Mer strukturerad dokumentation.</a:t>
            </a:r>
          </a:p>
        </p:txBody>
      </p:sp>
      <p:sp>
        <p:nvSpPr>
          <p:cNvPr id="11" name="Pratbubbla: rektangel med rundade hörn 10">
            <a:extLst>
              <a:ext uri="{FF2B5EF4-FFF2-40B4-BE49-F238E27FC236}">
                <a16:creationId xmlns:a16="http://schemas.microsoft.com/office/drawing/2014/main" id="{4A9A428F-9989-485C-A001-22570AD4C0F5}"/>
              </a:ext>
            </a:extLst>
          </p:cNvPr>
          <p:cNvSpPr/>
          <p:nvPr/>
        </p:nvSpPr>
        <p:spPr>
          <a:xfrm>
            <a:off x="2716192" y="4094748"/>
            <a:ext cx="2126093" cy="1101997"/>
          </a:xfrm>
          <a:prstGeom prst="wedgeRoundRectCallout">
            <a:avLst>
              <a:gd name="adj1" fmla="val 41230"/>
              <a:gd name="adj2" fmla="val 7720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Ökad patientsäkerhet.</a:t>
            </a:r>
          </a:p>
        </p:txBody>
      </p:sp>
      <p:sp>
        <p:nvSpPr>
          <p:cNvPr id="12" name="Pratbubbla: rektangel med rundade hörn 11">
            <a:extLst>
              <a:ext uri="{FF2B5EF4-FFF2-40B4-BE49-F238E27FC236}">
                <a16:creationId xmlns:a16="http://schemas.microsoft.com/office/drawing/2014/main" id="{A3CB183E-D94B-4BEF-B2C4-FF740AA9D25B}"/>
              </a:ext>
            </a:extLst>
          </p:cNvPr>
          <p:cNvSpPr/>
          <p:nvPr/>
        </p:nvSpPr>
        <p:spPr>
          <a:xfrm>
            <a:off x="6049164" y="243625"/>
            <a:ext cx="2321439" cy="153610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Tar tid att korrigera innan profilen är upplärd.</a:t>
            </a:r>
          </a:p>
        </p:txBody>
      </p:sp>
      <p:sp>
        <p:nvSpPr>
          <p:cNvPr id="13" name="Pratbubbla: rektangel med rundade hörn 12">
            <a:extLst>
              <a:ext uri="{FF2B5EF4-FFF2-40B4-BE49-F238E27FC236}">
                <a16:creationId xmlns:a16="http://schemas.microsoft.com/office/drawing/2014/main" id="{D9A224F9-030E-4115-ADE9-F98631ABDECB}"/>
              </a:ext>
            </a:extLst>
          </p:cNvPr>
          <p:cNvSpPr/>
          <p:nvPr/>
        </p:nvSpPr>
        <p:spPr>
          <a:xfrm>
            <a:off x="5371366" y="2120922"/>
            <a:ext cx="2321439" cy="1101997"/>
          </a:xfrm>
          <a:prstGeom prst="wedgeRoundRectCallout">
            <a:avLst>
              <a:gd name="adj1" fmla="val -48598"/>
              <a:gd name="adj2" fmla="val 8875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Kan kräva lokalanpassningar.</a:t>
            </a:r>
          </a:p>
        </p:txBody>
      </p:sp>
      <p:sp>
        <p:nvSpPr>
          <p:cNvPr id="14" name="Pratbubbla: rektangel med rundade hörn 13">
            <a:extLst>
              <a:ext uri="{FF2B5EF4-FFF2-40B4-BE49-F238E27FC236}">
                <a16:creationId xmlns:a16="http://schemas.microsoft.com/office/drawing/2014/main" id="{BC4E027C-4944-4008-A2A5-4B148A799F1B}"/>
              </a:ext>
            </a:extLst>
          </p:cNvPr>
          <p:cNvSpPr/>
          <p:nvPr/>
        </p:nvSpPr>
        <p:spPr>
          <a:xfrm>
            <a:off x="5370652" y="3823168"/>
            <a:ext cx="2126093" cy="1101997"/>
          </a:xfrm>
          <a:prstGeom prst="wedgeRoundRectCallout">
            <a:avLst>
              <a:gd name="adj1" fmla="val 5843"/>
              <a:gd name="adj2" fmla="val 8245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Språklig journalkvalitet försämras.</a:t>
            </a:r>
          </a:p>
        </p:txBody>
      </p:sp>
      <p:sp>
        <p:nvSpPr>
          <p:cNvPr id="15" name="Pratbubbla: rektangel med rundade hörn 14">
            <a:extLst>
              <a:ext uri="{FF2B5EF4-FFF2-40B4-BE49-F238E27FC236}">
                <a16:creationId xmlns:a16="http://schemas.microsoft.com/office/drawing/2014/main" id="{BC305D2B-894B-4A0F-928A-A03CB36577B2}"/>
              </a:ext>
            </a:extLst>
          </p:cNvPr>
          <p:cNvSpPr/>
          <p:nvPr/>
        </p:nvSpPr>
        <p:spPr>
          <a:xfrm>
            <a:off x="8737387" y="230529"/>
            <a:ext cx="2654460" cy="1549204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Utbildning i TIK och de delar av journal-systemet som behövs är ett måste.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Pratbubbla: rektangel med rundade hörn 15">
            <a:extLst>
              <a:ext uri="{FF2B5EF4-FFF2-40B4-BE49-F238E27FC236}">
                <a16:creationId xmlns:a16="http://schemas.microsoft.com/office/drawing/2014/main" id="{4E76A288-15C6-494E-BFE3-8EFDD30B0510}"/>
              </a:ext>
            </a:extLst>
          </p:cNvPr>
          <p:cNvSpPr/>
          <p:nvPr/>
        </p:nvSpPr>
        <p:spPr>
          <a:xfrm>
            <a:off x="8123571" y="2120922"/>
            <a:ext cx="2321439" cy="153610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Rutiner behöver ses över eller justeras.</a:t>
            </a:r>
          </a:p>
        </p:txBody>
      </p:sp>
      <p:sp>
        <p:nvSpPr>
          <p:cNvPr id="17" name="Pratbubbla: rektangel med rundade hörn 16">
            <a:extLst>
              <a:ext uri="{FF2B5EF4-FFF2-40B4-BE49-F238E27FC236}">
                <a16:creationId xmlns:a16="http://schemas.microsoft.com/office/drawing/2014/main" id="{DF69C9AC-6BE4-4119-B9E7-AA731D2AAB10}"/>
              </a:ext>
            </a:extLst>
          </p:cNvPr>
          <p:cNvSpPr/>
          <p:nvPr/>
        </p:nvSpPr>
        <p:spPr>
          <a:xfrm>
            <a:off x="9278574" y="3823168"/>
            <a:ext cx="2321439" cy="141769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Tar till en början längre tid att göra en anteckning.</a:t>
            </a:r>
          </a:p>
        </p:txBody>
      </p:sp>
    </p:spTree>
    <p:extLst>
      <p:ext uri="{BB962C8B-B14F-4D97-AF65-F5344CB8AC3E}">
        <p14:creationId xmlns:p14="http://schemas.microsoft.com/office/powerpoint/2010/main" val="33609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645A4F3B-1A42-4EBD-9EAA-33C7A657589E}"/>
              </a:ext>
            </a:extLst>
          </p:cNvPr>
          <p:cNvCxnSpPr>
            <a:cxnSpLocks/>
          </p:cNvCxnSpPr>
          <p:nvPr/>
        </p:nvCxnSpPr>
        <p:spPr>
          <a:xfrm>
            <a:off x="1635369" y="1443515"/>
            <a:ext cx="0" cy="4169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 49">
            <a:extLst>
              <a:ext uri="{FF2B5EF4-FFF2-40B4-BE49-F238E27FC236}">
                <a16:creationId xmlns:a16="http://schemas.microsoft.com/office/drawing/2014/main" id="{1DB9432C-748D-4BC2-B8C0-266982D84D3B}"/>
              </a:ext>
            </a:extLst>
          </p:cNvPr>
          <p:cNvGrpSpPr/>
          <p:nvPr/>
        </p:nvGrpSpPr>
        <p:grpSpPr>
          <a:xfrm>
            <a:off x="950245" y="445259"/>
            <a:ext cx="10192171" cy="4494908"/>
            <a:chOff x="-233806" y="1614079"/>
            <a:chExt cx="10192171" cy="4494908"/>
          </a:xfrm>
        </p:grpSpPr>
        <p:sp>
          <p:nvSpPr>
            <p:cNvPr id="51" name="Ellips 50">
              <a:extLst>
                <a:ext uri="{FF2B5EF4-FFF2-40B4-BE49-F238E27FC236}">
                  <a16:creationId xmlns:a16="http://schemas.microsoft.com/office/drawing/2014/main" id="{717A4F81-EFC6-41A7-946F-85E257E7C401}"/>
                </a:ext>
              </a:extLst>
            </p:cNvPr>
            <p:cNvSpPr/>
            <p:nvPr/>
          </p:nvSpPr>
          <p:spPr>
            <a:xfrm>
              <a:off x="2483737" y="3408987"/>
              <a:ext cx="2700000" cy="2700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EED95CBF-FF53-4CA5-BB8C-499A7DD04FC9}"/>
                </a:ext>
              </a:extLst>
            </p:cNvPr>
            <p:cNvSpPr/>
            <p:nvPr/>
          </p:nvSpPr>
          <p:spPr>
            <a:xfrm>
              <a:off x="2573737" y="3498987"/>
              <a:ext cx="2520000" cy="252000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Ellips 53">
              <a:extLst>
                <a:ext uri="{FF2B5EF4-FFF2-40B4-BE49-F238E27FC236}">
                  <a16:creationId xmlns:a16="http://schemas.microsoft.com/office/drawing/2014/main" id="{9CECEFA9-BDFF-46FB-910A-26069B537371}"/>
                </a:ext>
              </a:extLst>
            </p:cNvPr>
            <p:cNvSpPr/>
            <p:nvPr/>
          </p:nvSpPr>
          <p:spPr>
            <a:xfrm>
              <a:off x="7258365" y="2935809"/>
              <a:ext cx="2700000" cy="2700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lips 54">
              <a:extLst>
                <a:ext uri="{FF2B5EF4-FFF2-40B4-BE49-F238E27FC236}">
                  <a16:creationId xmlns:a16="http://schemas.microsoft.com/office/drawing/2014/main" id="{5A2755BE-3F14-4F36-A36A-6560105FEBFE}"/>
                </a:ext>
              </a:extLst>
            </p:cNvPr>
            <p:cNvSpPr/>
            <p:nvPr/>
          </p:nvSpPr>
          <p:spPr>
            <a:xfrm>
              <a:off x="7348365" y="3024456"/>
              <a:ext cx="2520000" cy="252000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Ellips 55">
              <a:extLst>
                <a:ext uri="{FF2B5EF4-FFF2-40B4-BE49-F238E27FC236}">
                  <a16:creationId xmlns:a16="http://schemas.microsoft.com/office/drawing/2014/main" id="{4C0B443C-FF6B-4FE8-B89A-40DD4B15DA5F}"/>
                </a:ext>
              </a:extLst>
            </p:cNvPr>
            <p:cNvSpPr/>
            <p:nvPr/>
          </p:nvSpPr>
          <p:spPr>
            <a:xfrm>
              <a:off x="4708322" y="1614079"/>
              <a:ext cx="2700000" cy="2700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24322D32-1B73-4796-9356-D80DA84520A4}"/>
                </a:ext>
              </a:extLst>
            </p:cNvPr>
            <p:cNvSpPr/>
            <p:nvPr/>
          </p:nvSpPr>
          <p:spPr>
            <a:xfrm>
              <a:off x="4804786" y="1704079"/>
              <a:ext cx="2520000" cy="2520000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Ellips 59">
              <a:extLst>
                <a:ext uri="{FF2B5EF4-FFF2-40B4-BE49-F238E27FC236}">
                  <a16:creationId xmlns:a16="http://schemas.microsoft.com/office/drawing/2014/main" id="{98BE954C-BE25-4CF0-A5FD-653D33C0DA9B}"/>
                </a:ext>
              </a:extLst>
            </p:cNvPr>
            <p:cNvSpPr/>
            <p:nvPr/>
          </p:nvSpPr>
          <p:spPr>
            <a:xfrm>
              <a:off x="-233806" y="2659100"/>
              <a:ext cx="2700000" cy="2700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Ellips 61">
              <a:extLst>
                <a:ext uri="{FF2B5EF4-FFF2-40B4-BE49-F238E27FC236}">
                  <a16:creationId xmlns:a16="http://schemas.microsoft.com/office/drawing/2014/main" id="{AA996522-35F3-4FF1-86F3-654FA37F93D8}"/>
                </a:ext>
              </a:extLst>
            </p:cNvPr>
            <p:cNvSpPr/>
            <p:nvPr/>
          </p:nvSpPr>
          <p:spPr>
            <a:xfrm>
              <a:off x="-143806" y="2740365"/>
              <a:ext cx="2520000" cy="2520000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14F59AE6-25F1-48BB-BB45-9507CE6B86EF}"/>
                </a:ext>
              </a:extLst>
            </p:cNvPr>
            <p:cNvSpPr/>
            <p:nvPr/>
          </p:nvSpPr>
          <p:spPr>
            <a:xfrm>
              <a:off x="2032000" y="2915160"/>
              <a:ext cx="2887878" cy="939605"/>
            </a:xfrm>
            <a:custGeom>
              <a:avLst/>
              <a:gdLst>
                <a:gd name="connsiteX0" fmla="*/ 0 w 2887878"/>
                <a:gd name="connsiteY0" fmla="*/ 0 h 939605"/>
                <a:gd name="connsiteX1" fmla="*/ 2887878 w 2887878"/>
                <a:gd name="connsiteY1" fmla="*/ 0 h 939605"/>
                <a:gd name="connsiteX2" fmla="*/ 2887878 w 2887878"/>
                <a:gd name="connsiteY2" fmla="*/ 939605 h 939605"/>
                <a:gd name="connsiteX3" fmla="*/ 0 w 2887878"/>
                <a:gd name="connsiteY3" fmla="*/ 939605 h 939605"/>
                <a:gd name="connsiteX4" fmla="*/ 0 w 2887878"/>
                <a:gd name="connsiteY4" fmla="*/ 0 h 93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878" h="939605">
                  <a:moveTo>
                    <a:pt x="0" y="0"/>
                  </a:moveTo>
                  <a:lnTo>
                    <a:pt x="2887878" y="0"/>
                  </a:lnTo>
                  <a:lnTo>
                    <a:pt x="2887878" y="939605"/>
                  </a:lnTo>
                  <a:lnTo>
                    <a:pt x="0" y="939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0" tIns="81280" rIns="81280" bIns="8128" numCol="1" spcCol="1270" anchor="b" anchorCtr="0">
              <a:noAutofit/>
            </a:bodyPr>
            <a:lstStyle/>
            <a:p>
              <a:pPr marL="0" lvl="0" indent="0" algn="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400" kern="1200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983DADD4-689F-4980-BAF3-A6E91A95AF0E}"/>
                </a:ext>
              </a:extLst>
            </p:cNvPr>
            <p:cNvSpPr/>
            <p:nvPr/>
          </p:nvSpPr>
          <p:spPr>
            <a:xfrm>
              <a:off x="6968073" y="2787346"/>
              <a:ext cx="2887878" cy="1167816"/>
            </a:xfrm>
            <a:custGeom>
              <a:avLst/>
              <a:gdLst>
                <a:gd name="connsiteX0" fmla="*/ 0 w 2887878"/>
                <a:gd name="connsiteY0" fmla="*/ 0 h 1167816"/>
                <a:gd name="connsiteX1" fmla="*/ 2887878 w 2887878"/>
                <a:gd name="connsiteY1" fmla="*/ 0 h 1167816"/>
                <a:gd name="connsiteX2" fmla="*/ 2887878 w 2887878"/>
                <a:gd name="connsiteY2" fmla="*/ 1167816 h 1167816"/>
                <a:gd name="connsiteX3" fmla="*/ 0 w 2887878"/>
                <a:gd name="connsiteY3" fmla="*/ 1167816 h 1167816"/>
                <a:gd name="connsiteX4" fmla="*/ 0 w 2887878"/>
                <a:gd name="connsiteY4" fmla="*/ 0 h 116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878" h="1167816">
                  <a:moveTo>
                    <a:pt x="0" y="0"/>
                  </a:moveTo>
                  <a:lnTo>
                    <a:pt x="2887878" y="0"/>
                  </a:lnTo>
                  <a:lnTo>
                    <a:pt x="2887878" y="1167816"/>
                  </a:lnTo>
                  <a:lnTo>
                    <a:pt x="0" y="1167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6500" kern="1200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7448B1C5-CF21-4A5C-90F0-3352414DD563}"/>
                </a:ext>
              </a:extLst>
            </p:cNvPr>
            <p:cNvSpPr/>
            <p:nvPr/>
          </p:nvSpPr>
          <p:spPr>
            <a:xfrm>
              <a:off x="6912863" y="1738585"/>
              <a:ext cx="2887878" cy="807739"/>
            </a:xfrm>
            <a:custGeom>
              <a:avLst/>
              <a:gdLst>
                <a:gd name="connsiteX0" fmla="*/ 0 w 2887878"/>
                <a:gd name="connsiteY0" fmla="*/ 0 h 807739"/>
                <a:gd name="connsiteX1" fmla="*/ 2887878 w 2887878"/>
                <a:gd name="connsiteY1" fmla="*/ 0 h 807739"/>
                <a:gd name="connsiteX2" fmla="*/ 2887878 w 2887878"/>
                <a:gd name="connsiteY2" fmla="*/ 807739 h 807739"/>
                <a:gd name="connsiteX3" fmla="*/ 0 w 2887878"/>
                <a:gd name="connsiteY3" fmla="*/ 807739 h 807739"/>
                <a:gd name="connsiteX4" fmla="*/ 0 w 2887878"/>
                <a:gd name="connsiteY4" fmla="*/ 0 h 8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878" h="807739">
                  <a:moveTo>
                    <a:pt x="0" y="0"/>
                  </a:moveTo>
                  <a:lnTo>
                    <a:pt x="2887878" y="0"/>
                  </a:lnTo>
                  <a:lnTo>
                    <a:pt x="2887878" y="807739"/>
                  </a:lnTo>
                  <a:lnTo>
                    <a:pt x="0" y="8077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5100" kern="120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33" y="5897046"/>
            <a:ext cx="5649104" cy="587463"/>
          </a:xfrm>
        </p:spPr>
        <p:txBody>
          <a:bodyPr/>
          <a:lstStyle/>
          <a:p>
            <a:r>
              <a:rPr lang="sv-SE" dirty="0"/>
              <a:t>Varför taligenkänning?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8B51B69-3428-4DCF-B753-76449E33CE06}"/>
              </a:ext>
            </a:extLst>
          </p:cNvPr>
          <p:cNvSpPr txBox="1"/>
          <p:nvPr/>
        </p:nvSpPr>
        <p:spPr>
          <a:xfrm>
            <a:off x="6112125" y="4285367"/>
            <a:ext cx="3541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Ökad tillgänglighet för patienten</a:t>
            </a:r>
          </a:p>
          <a:p>
            <a:r>
              <a:rPr lang="sv-SE" sz="1400" dirty="0"/>
              <a:t>Journalanteckningarna blir inskrivna direkt i journalen, vilket är bra både för personal och patienter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8B234A0-A0DB-4787-8EB2-C7F80E006558}"/>
              </a:ext>
            </a:extLst>
          </p:cNvPr>
          <p:cNvSpPr txBox="1"/>
          <p:nvPr/>
        </p:nvSpPr>
        <p:spPr>
          <a:xfrm>
            <a:off x="922969" y="4270980"/>
            <a:ext cx="34565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i="0" dirty="0">
                <a:effectLst/>
                <a:latin typeface="+mj-lt"/>
              </a:rPr>
              <a:t>Ergonomiska fördelar</a:t>
            </a:r>
          </a:p>
          <a:p>
            <a:r>
              <a:rPr lang="sv-SE" sz="1400" b="0" i="0" dirty="0">
                <a:effectLst/>
                <a:latin typeface="+mj-lt"/>
              </a:rPr>
              <a:t>Genom att använda taligenkänning istället för att skriva förbättras ergonomin på arbetsplatsen, rörligheten ökar då arbetsställning kan varieras.</a:t>
            </a:r>
            <a:endParaRPr lang="sv-SE" sz="1400" dirty="0">
              <a:latin typeface="+mj-lt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7FF8E71-39D6-4A8A-B87A-4CCC4DDF4EE6}"/>
              </a:ext>
            </a:extLst>
          </p:cNvPr>
          <p:cNvSpPr txBox="1"/>
          <p:nvPr/>
        </p:nvSpPr>
        <p:spPr>
          <a:xfrm>
            <a:off x="369630" y="407216"/>
            <a:ext cx="4402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i="0" dirty="0">
                <a:effectLst/>
                <a:latin typeface="+mj-lt"/>
              </a:rPr>
              <a:t>Frigjord tid</a:t>
            </a:r>
            <a:endParaRPr lang="sv-SE" sz="1400" b="1" i="0" strike="sngStrike" dirty="0">
              <a:effectLst/>
              <a:latin typeface="+mj-lt"/>
            </a:endParaRPr>
          </a:p>
          <a:p>
            <a:r>
              <a:rPr lang="sv-SE" sz="1400" b="0" i="0" dirty="0">
                <a:effectLst/>
                <a:latin typeface="+mj-lt"/>
              </a:rPr>
              <a:t>Dokumentationstiden och diktatköerna minskar. Verktyget avlastar de medicinska sekreterarna som kan göra andra uppgifter.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1C89FEB-38B5-4D7A-B672-DA7F144278AE}"/>
              </a:ext>
            </a:extLst>
          </p:cNvPr>
          <p:cNvSpPr txBox="1"/>
          <p:nvPr/>
        </p:nvSpPr>
        <p:spPr>
          <a:xfrm>
            <a:off x="8558129" y="514729"/>
            <a:ext cx="35163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Ökad patientsäkerhet</a:t>
            </a:r>
          </a:p>
          <a:p>
            <a:r>
              <a:rPr lang="sv-SE" sz="1400" dirty="0"/>
              <a:t>Anteckningarna blir snabbt tillgängliga för alla runt patienten.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65BAF600-ECEC-4AD4-9166-D6DC5F60A4C6}"/>
              </a:ext>
            </a:extLst>
          </p:cNvPr>
          <p:cNvCxnSpPr>
            <a:cxnSpLocks/>
          </p:cNvCxnSpPr>
          <p:nvPr/>
        </p:nvCxnSpPr>
        <p:spPr>
          <a:xfrm>
            <a:off x="475861" y="1443515"/>
            <a:ext cx="115950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A9784622-977D-4A77-8281-D67861E2DF57}"/>
              </a:ext>
            </a:extLst>
          </p:cNvPr>
          <p:cNvCxnSpPr>
            <a:cxnSpLocks/>
          </p:cNvCxnSpPr>
          <p:nvPr/>
        </p:nvCxnSpPr>
        <p:spPr>
          <a:xfrm>
            <a:off x="1017875" y="5477855"/>
            <a:ext cx="399991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FF9AE4F3-6AD9-486A-B8F4-C31CC3EEDED4}"/>
              </a:ext>
            </a:extLst>
          </p:cNvPr>
          <p:cNvCxnSpPr>
            <a:cxnSpLocks/>
          </p:cNvCxnSpPr>
          <p:nvPr/>
        </p:nvCxnSpPr>
        <p:spPr>
          <a:xfrm>
            <a:off x="5017788" y="4897164"/>
            <a:ext cx="0" cy="58069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BA1C3459-D004-4AFD-8D58-2479A8A298D4}"/>
              </a:ext>
            </a:extLst>
          </p:cNvPr>
          <p:cNvCxnSpPr>
            <a:cxnSpLocks/>
          </p:cNvCxnSpPr>
          <p:nvPr/>
        </p:nvCxnSpPr>
        <p:spPr>
          <a:xfrm>
            <a:off x="8519111" y="1330849"/>
            <a:ext cx="346304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1750721E-1569-4451-8A81-63441ED8C3FC}"/>
              </a:ext>
            </a:extLst>
          </p:cNvPr>
          <p:cNvCxnSpPr>
            <a:cxnSpLocks/>
          </p:cNvCxnSpPr>
          <p:nvPr/>
        </p:nvCxnSpPr>
        <p:spPr>
          <a:xfrm>
            <a:off x="5748655" y="5467581"/>
            <a:ext cx="401113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2F7F9F90-CD3D-40C0-932C-0034C52E4C11}"/>
              </a:ext>
            </a:extLst>
          </p:cNvPr>
          <p:cNvCxnSpPr>
            <a:cxnSpLocks/>
          </p:cNvCxnSpPr>
          <p:nvPr/>
        </p:nvCxnSpPr>
        <p:spPr>
          <a:xfrm>
            <a:off x="9759793" y="4466989"/>
            <a:ext cx="0" cy="99031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6028076D-8A4F-5B29-24F6-5F04DF44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Förändrade arbetssätt - Standardisera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690E07B-D1F1-B8B8-E325-29E5E8965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E358ADC-F369-AB64-734F-E9FEB18C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0" y="344848"/>
            <a:ext cx="3896004" cy="478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7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6028076D-8A4F-5B29-24F6-5F04DF44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Förändrade arbetssätt - individualisera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690E07B-D1F1-B8B8-E325-29E5E8965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E358ADC-F369-AB64-734F-E9FEB18C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0" y="397100"/>
            <a:ext cx="3896004" cy="478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2" descr="Föreningskraft - Är påväg hem från en härlig dag i Göteborg :D. Bilden  tycker jag visar så bra att rättvist inte alltid behöver betyda likadant  för alla. För hur sjutton ska alla">
            <a:extLst>
              <a:ext uri="{FF2B5EF4-FFF2-40B4-BE49-F238E27FC236}">
                <a16:creationId xmlns:a16="http://schemas.microsoft.com/office/drawing/2014/main" id="{2E842629-5CA6-D60C-9753-6894A666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1100874"/>
            <a:ext cx="6726085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7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48E833F-6EBE-13A3-074A-537960EF60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5" name="Bildobjekt 4" descr="En bild som visar varför vi ställer om till nära vård: färre ska försörja fler, förändrade behov, digitalisering förändrar beteenden, jämlik hälsa.&#10;">
            <a:extLst>
              <a:ext uri="{FF2B5EF4-FFF2-40B4-BE49-F238E27FC236}">
                <a16:creationId xmlns:a16="http://schemas.microsoft.com/office/drawing/2014/main" id="{8D96C5C5-F28A-4F88-BB9D-8CCC50FE5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484</TotalTime>
  <Words>499</Words>
  <Application>Microsoft Office PowerPoint</Application>
  <PresentationFormat>Bredbild</PresentationFormat>
  <Paragraphs>82</Paragraphs>
  <Slides>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 Historic</vt:lpstr>
      <vt:lpstr>Office-tema</vt:lpstr>
      <vt:lpstr>PowerPoint-presentation</vt:lpstr>
      <vt:lpstr>Om taligenkänning – hur funkar det?</vt:lpstr>
      <vt:lpstr>Erfarenheter från pilotprojektet</vt:lpstr>
      <vt:lpstr>Varför taligenkänning?</vt:lpstr>
      <vt:lpstr>Förändrade arbetssätt - Standardisera</vt:lpstr>
      <vt:lpstr>Förändrade arbetssätt - individualisera</vt:lpstr>
      <vt:lpstr>Klicka här för att ändra format</vt:lpstr>
      <vt:lpstr>PowerPoint-presentation</vt:lpstr>
    </vt:vector>
  </TitlesOfParts>
  <Company>Region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Ragnar Styrbjörn</dc:creator>
  <cp:lastModifiedBy>Emma Rydh</cp:lastModifiedBy>
  <cp:revision>11</cp:revision>
  <dcterms:created xsi:type="dcterms:W3CDTF">2023-11-20T12:36:20Z</dcterms:created>
  <dcterms:modified xsi:type="dcterms:W3CDTF">2023-11-22T07:57:48Z</dcterms:modified>
</cp:coreProperties>
</file>