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83" r:id="rId3"/>
    <p:sldId id="274" r:id="rId4"/>
    <p:sldId id="269" r:id="rId5"/>
    <p:sldId id="270" r:id="rId6"/>
    <p:sldId id="273" r:id="rId7"/>
    <p:sldId id="276" r:id="rId8"/>
    <p:sldId id="281" r:id="rId9"/>
    <p:sldId id="277" r:id="rId10"/>
    <p:sldId id="278" r:id="rId11"/>
    <p:sldId id="279" r:id="rId12"/>
    <p:sldId id="280" r:id="rId13"/>
    <p:sldId id="282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1014" autoAdjust="0"/>
  </p:normalViewPr>
  <p:slideViewPr>
    <p:cSldViewPr snapToGrid="0">
      <p:cViewPr varScale="1">
        <p:scale>
          <a:sx n="106" d="100"/>
          <a:sy n="106" d="100"/>
        </p:scale>
        <p:origin x="786" y="102"/>
      </p:cViewPr>
      <p:guideLst/>
    </p:cSldViewPr>
  </p:slideViewPr>
  <p:outlineViewPr>
    <p:cViewPr>
      <p:scale>
        <a:sx n="33" d="100"/>
        <a:sy n="33" d="100"/>
      </p:scale>
      <p:origin x="0" y="-11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BB23-C13F-4424-8BC8-E92886E0B24D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456D-7999-43B4-9FBD-709A1CD49B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6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 av Lillemor och projektet</a:t>
            </a:r>
          </a:p>
          <a:p>
            <a:r>
              <a:rPr lang="sv-SE" dirty="0" smtClean="0"/>
              <a:t>Mig och min erfarenhet av Min Livlina /säkerhetsplan</a:t>
            </a:r>
          </a:p>
          <a:p>
            <a:r>
              <a:rPr lang="sv-SE" dirty="0" smtClean="0"/>
              <a:t>Startade i</a:t>
            </a:r>
            <a:r>
              <a:rPr lang="sv-SE" baseline="0" dirty="0" smtClean="0"/>
              <a:t> oktober 2020 där man ville digitalisera och öka tillgängligheten</a:t>
            </a:r>
          </a:p>
          <a:p>
            <a:r>
              <a:rPr lang="sv-SE" baseline="0" dirty="0" smtClean="0"/>
              <a:t>Det som gjorde starkt intryck från filmen- När ska man göra en säkerhetsplan</a:t>
            </a:r>
          </a:p>
          <a:p>
            <a:r>
              <a:rPr lang="sv-SE" baseline="0" dirty="0" smtClean="0"/>
              <a:t>Vid första mötet- Du vet aldrig om du får en andar chans….det kan rädda liv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Syfte och mål med dagen</a:t>
            </a:r>
          </a:p>
          <a:p>
            <a:endParaRPr lang="sv-SE" dirty="0" smtClean="0"/>
          </a:p>
          <a:p>
            <a:r>
              <a:rPr lang="sv-SE" dirty="0" smtClean="0"/>
              <a:t>Förstå fördelarna med och</a:t>
            </a:r>
            <a:r>
              <a:rPr lang="sv-SE" baseline="0" dirty="0" smtClean="0"/>
              <a:t> nyttan av att jobba med säkerhetsplan både för patient och personal</a:t>
            </a:r>
          </a:p>
          <a:p>
            <a:endParaRPr lang="sv-SE" baseline="0" dirty="0" smtClean="0"/>
          </a:p>
          <a:p>
            <a:r>
              <a:rPr lang="sv-SE" baseline="0" dirty="0" smtClean="0"/>
              <a:t>Lära sig säkerhetsplanens olika steg</a:t>
            </a:r>
          </a:p>
          <a:p>
            <a:endParaRPr lang="sv-SE" baseline="0" dirty="0" smtClean="0"/>
          </a:p>
          <a:p>
            <a:r>
              <a:rPr lang="sv-SE" baseline="0" dirty="0" smtClean="0"/>
              <a:t>Kunna ledapatienten mot egna insikter som formar en användbar säkerhetsplan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89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Stöd för Annikas tal: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här föreläsningen som vi håller i idag är steg två i en utbildning som är uppdelad i flera delmoment. Innan du tar till dig det här momentet, som fokuserar på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Livlina, är det viktigt att du har fått den grundläggande kunskapen i vad en säkerhetsplan är, fördelarna med behandlingsmetoden och hur man går tillväga i framtagandet av patientens säkerhetsplan. Dessa insikter får du i en filmad utbildning med professor Gregory Brown. Det är han, som tillsammans med professor Barbara Stanley som både utvecklat och forskat på metoden.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du inte tillgång till den här filmen kontakta den person som ansvarar för din utbildning. Här i Region Kalmar ligger filmen med Gregory Brown och resterande utbildningsmaterial på Navet.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6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Går att likna vid Säkerhetskort</a:t>
            </a:r>
            <a:r>
              <a:rPr lang="sv-SE" baseline="0" dirty="0" smtClean="0"/>
              <a:t> på flygplan</a:t>
            </a:r>
          </a:p>
          <a:p>
            <a:r>
              <a:rPr lang="sv-SE" baseline="0" dirty="0" smtClean="0"/>
              <a:t>Det är svårt att finna nya lösningar i kris. </a:t>
            </a:r>
          </a:p>
          <a:p>
            <a:r>
              <a:rPr lang="sv-SE" baseline="0" dirty="0" smtClean="0"/>
              <a:t>Vikten av att läsa och prova sina strategier i vardagen, för att de ska fungera i kris</a:t>
            </a:r>
          </a:p>
          <a:p>
            <a:r>
              <a:rPr lang="sv-SE" baseline="0" dirty="0" smtClean="0"/>
              <a:t>Att se sin suicidriskkurva och utgå från den erfarenhet man har från suicidförsöket. </a:t>
            </a:r>
          </a:p>
          <a:p>
            <a:r>
              <a:rPr lang="sv-SE" baseline="0" dirty="0" smtClean="0"/>
              <a:t>Att se triggande och utlösande händelser, så som det visades i filmen  Ger oss god information och vägleder oss hur vi kan hantera framtida svåra stunder</a:t>
            </a:r>
          </a:p>
          <a:p>
            <a:r>
              <a:rPr lang="sv-SE" baseline="0" dirty="0" smtClean="0"/>
              <a:t>Och det som kan göra skillnaden med att rädda liv</a:t>
            </a:r>
          </a:p>
          <a:p>
            <a:endParaRPr lang="sv-SE" baseline="0" dirty="0" smtClean="0"/>
          </a:p>
          <a:p>
            <a:r>
              <a:rPr lang="sv-SE" baseline="0" dirty="0" smtClean="0"/>
              <a:t>Att </a:t>
            </a:r>
            <a:r>
              <a:rPr lang="sv-SE" baseline="0" dirty="0" err="1" smtClean="0"/>
              <a:t>överinlära</a:t>
            </a:r>
            <a:r>
              <a:rPr lang="sv-SE" baseline="0" dirty="0" smtClean="0"/>
              <a:t> sin säkerhetsplan  </a:t>
            </a:r>
          </a:p>
          <a:p>
            <a:r>
              <a:rPr lang="sv-SE" baseline="0" dirty="0" smtClean="0"/>
              <a:t>Att veta vart man har den om den är i pappersform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kommer fördelarna med att ha den i </a:t>
            </a:r>
            <a:r>
              <a:rPr lang="sv-SE" baseline="0" dirty="0" err="1" smtClean="0"/>
              <a:t>App</a:t>
            </a:r>
            <a:r>
              <a:rPr lang="sv-SE" baseline="0" dirty="0" smtClean="0"/>
              <a:t> då många har sin telefon nära </a:t>
            </a:r>
            <a:r>
              <a:rPr lang="sv-SE" baseline="0" smtClean="0"/>
              <a:t>sig.</a:t>
            </a:r>
            <a:endParaRPr lang="sv-SE" baseline="0" dirty="0" smtClean="0"/>
          </a:p>
          <a:p>
            <a:r>
              <a:rPr lang="sv-SE" baseline="0" dirty="0" smtClean="0"/>
              <a:t>Säkerhetsplanen bygger på Distraktionsfärdigheter-DBT </a:t>
            </a:r>
          </a:p>
          <a:p>
            <a:endParaRPr lang="sv-SE" baseline="0" dirty="0" smtClean="0"/>
          </a:p>
          <a:p>
            <a:r>
              <a:rPr lang="sv-SE" baseline="0" dirty="0" smtClean="0"/>
              <a:t>Vi vet att den kognitiva flexibiliteten blir svår vid kris. –lätt att göra det man gjorde förra gången….. 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5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 det är förebyggande att ha en färdig krisplan att hålla sig till</a:t>
            </a:r>
          </a:p>
          <a:p>
            <a:endParaRPr lang="sv-SE" dirty="0" smtClean="0"/>
          </a:p>
          <a:p>
            <a:r>
              <a:rPr lang="sv-SE" dirty="0" smtClean="0"/>
              <a:t>2</a:t>
            </a:r>
          </a:p>
          <a:p>
            <a:r>
              <a:rPr lang="sv-SE" dirty="0" smtClean="0"/>
              <a:t> </a:t>
            </a:r>
          </a:p>
          <a:p>
            <a:r>
              <a:rPr lang="sv-SE" dirty="0" smtClean="0"/>
              <a:t>3 Att göra det tillsammans är den</a:t>
            </a:r>
            <a:r>
              <a:rPr lang="sv-SE" baseline="0" dirty="0" smtClean="0"/>
              <a:t> stora vinsten</a:t>
            </a:r>
          </a:p>
          <a:p>
            <a:r>
              <a:rPr lang="sv-SE" baseline="0" dirty="0" smtClean="0"/>
              <a:t>.inget man skickar med hem som en hemuppgift.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filmen så hörde ni om de olika stegen, att göra säkerhetsplanen kommer som långt ned i </a:t>
            </a:r>
            <a:r>
              <a:rPr lang="sv-SE" baseline="0" dirty="0" err="1" smtClean="0"/>
              <a:t>abetet</a:t>
            </a:r>
            <a:endParaRPr lang="sv-SE" baseline="0" dirty="0" smtClean="0"/>
          </a:p>
          <a:p>
            <a:r>
              <a:rPr lang="sv-SE" baseline="0" dirty="0" smtClean="0"/>
              <a:t>Vikten av det kliniska arbetet.</a:t>
            </a:r>
          </a:p>
          <a:p>
            <a:endParaRPr lang="sv-SE" baseline="0" dirty="0" smtClean="0"/>
          </a:p>
          <a:p>
            <a:r>
              <a:rPr lang="sv-SE" baseline="0" dirty="0" smtClean="0"/>
              <a:t>1 att identifiera </a:t>
            </a:r>
            <a:r>
              <a:rPr lang="sv-SE" baseline="0" dirty="0" err="1" smtClean="0"/>
              <a:t>peroner</a:t>
            </a:r>
            <a:r>
              <a:rPr lang="sv-SE" baseline="0" dirty="0" smtClean="0"/>
              <a:t> med en </a:t>
            </a:r>
            <a:r>
              <a:rPr lang="sv-SE" baseline="0" dirty="0" err="1" smtClean="0"/>
              <a:t>historiamed</a:t>
            </a:r>
            <a:r>
              <a:rPr lang="sv-SE" baseline="0" dirty="0" smtClean="0"/>
              <a:t> suicidrisk</a:t>
            </a:r>
          </a:p>
          <a:p>
            <a:r>
              <a:rPr lang="sv-SE" baseline="0" dirty="0" smtClean="0"/>
              <a:t>2 intervju/ analys av suicidförsöket. Utlösande händelser /triggers i denna situation.</a:t>
            </a:r>
          </a:p>
          <a:p>
            <a:r>
              <a:rPr lang="sv-SE" baseline="0" dirty="0" smtClean="0"/>
              <a:t>3 återkoppla suicidriskkurvan</a:t>
            </a:r>
          </a:p>
          <a:p>
            <a:r>
              <a:rPr lang="sv-SE" baseline="0" dirty="0" smtClean="0"/>
              <a:t>4 ta  fram formulär, jobba </a:t>
            </a:r>
            <a:r>
              <a:rPr lang="sv-SE" baseline="0" dirty="0" err="1" smtClean="0"/>
              <a:t>fran</a:t>
            </a:r>
            <a:r>
              <a:rPr lang="sv-SE" baseline="0" dirty="0" smtClean="0"/>
              <a:t> strategier tillsammans. Vikten av att använda patienten ord, att det blir deras plan</a:t>
            </a:r>
          </a:p>
          <a:p>
            <a:r>
              <a:rPr lang="sv-SE" baseline="0" dirty="0" smtClean="0"/>
              <a:t>5 informera om att man gör ett steg i taget, funkar det-bra </a:t>
            </a:r>
          </a:p>
          <a:p>
            <a:r>
              <a:rPr lang="sv-SE" baseline="0" dirty="0" smtClean="0"/>
              <a:t>Om inte gå vidare till nästa steg- be om hjälp</a:t>
            </a:r>
          </a:p>
          <a:p>
            <a:r>
              <a:rPr lang="sv-SE" baseline="0" dirty="0" smtClean="0"/>
              <a:t>6</a:t>
            </a:r>
          </a:p>
          <a:p>
            <a:r>
              <a:rPr lang="sv-SE" baseline="0" dirty="0" smtClean="0"/>
              <a:t>7</a:t>
            </a:r>
          </a:p>
          <a:p>
            <a:r>
              <a:rPr lang="sv-SE" baseline="0" dirty="0" smtClean="0"/>
              <a:t>8 uppföljning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89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Nu är vi framme vid själva </a:t>
            </a:r>
            <a:r>
              <a:rPr lang="sv-SE" dirty="0" err="1" smtClean="0"/>
              <a:t>Appen</a:t>
            </a:r>
            <a:r>
              <a:rPr lang="sv-SE" dirty="0" smtClean="0"/>
              <a:t> min livlina</a:t>
            </a:r>
          </a:p>
          <a:p>
            <a:r>
              <a:rPr lang="sv-SE" dirty="0" smtClean="0"/>
              <a:t>Syfte att</a:t>
            </a:r>
            <a:r>
              <a:rPr lang="sv-SE" baseline="0" dirty="0" smtClean="0"/>
              <a:t> engagera </a:t>
            </a:r>
            <a:r>
              <a:rPr lang="sv-SE" baseline="0" dirty="0" err="1" smtClean="0"/>
              <a:t>pat</a:t>
            </a:r>
            <a:r>
              <a:rPr lang="sv-SE" baseline="0" dirty="0" smtClean="0"/>
              <a:t> i sin egen vård</a:t>
            </a:r>
          </a:p>
          <a:p>
            <a:r>
              <a:rPr lang="sv-SE" baseline="0" dirty="0" smtClean="0"/>
              <a:t>En del av vårdplan / behandling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12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Framsidan/ </a:t>
            </a:r>
            <a:r>
              <a:rPr lang="sv-SE" dirty="0" err="1" smtClean="0"/>
              <a:t>startvy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Bra med bilder</a:t>
            </a:r>
            <a:r>
              <a:rPr lang="sv-SE" baseline="0" dirty="0" smtClean="0"/>
              <a:t> på viktiga personer/ kontakter </a:t>
            </a:r>
          </a:p>
          <a:p>
            <a:r>
              <a:rPr lang="sv-SE" baseline="0" dirty="0" smtClean="0"/>
              <a:t>Även snabbval till 112</a:t>
            </a:r>
          </a:p>
          <a:p>
            <a:endParaRPr lang="sv-SE" baseline="0" dirty="0" smtClean="0"/>
          </a:p>
          <a:p>
            <a:r>
              <a:rPr lang="sv-SE" dirty="0" smtClean="0"/>
              <a:t>Listen längst ned kommer vi att komma tillbaka till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66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Viktigt att använda steg för steg- använd det som behövs</a:t>
            </a:r>
          </a:p>
          <a:p>
            <a:endParaRPr lang="sv-SE" dirty="0" smtClean="0"/>
          </a:p>
          <a:p>
            <a:r>
              <a:rPr lang="sv-SE" dirty="0" smtClean="0"/>
              <a:t>1 mina varningstecken, koppla</a:t>
            </a:r>
            <a:r>
              <a:rPr lang="sv-SE" baseline="0" dirty="0" smtClean="0"/>
              <a:t> till suicidriskkurvan- vad hände före</a:t>
            </a:r>
          </a:p>
          <a:p>
            <a:r>
              <a:rPr lang="sv-SE" baseline="0" dirty="0" smtClean="0"/>
              <a:t>Hur betedde du dig, drog sig undan, ledsendömande tankar, sömn, mat, </a:t>
            </a:r>
            <a:r>
              <a:rPr lang="sv-SE" baseline="0" dirty="0" err="1" smtClean="0"/>
              <a:t>socioalt</a:t>
            </a:r>
            <a:r>
              <a:rPr lang="sv-SE" baseline="0" dirty="0" smtClean="0"/>
              <a:t>, alkohol</a:t>
            </a:r>
          </a:p>
          <a:p>
            <a:endParaRPr lang="sv-SE" baseline="0" dirty="0" smtClean="0"/>
          </a:p>
          <a:p>
            <a:r>
              <a:rPr lang="sv-SE" baseline="0" dirty="0" smtClean="0"/>
              <a:t>2 vad kan jag göra för att bryta mina mönster</a:t>
            </a:r>
          </a:p>
          <a:p>
            <a:r>
              <a:rPr lang="sv-SE" baseline="0" dirty="0" smtClean="0"/>
              <a:t>Äta, sova, aktiviteter…</a:t>
            </a:r>
          </a:p>
          <a:p>
            <a:endParaRPr lang="sv-SE" baseline="0" dirty="0" smtClean="0"/>
          </a:p>
          <a:p>
            <a:r>
              <a:rPr lang="sv-SE" baseline="0" dirty="0" smtClean="0"/>
              <a:t>3 andra människor/platser  gym-jobb-</a:t>
            </a:r>
            <a:r>
              <a:rPr lang="sv-SE" baseline="0" dirty="0" err="1" smtClean="0"/>
              <a:t>ect</a:t>
            </a:r>
            <a:r>
              <a:rPr lang="sv-SE" baseline="0" dirty="0" smtClean="0"/>
              <a:t> som hjälper till att avleda.</a:t>
            </a:r>
          </a:p>
          <a:p>
            <a:endParaRPr lang="sv-SE" baseline="0" dirty="0" smtClean="0"/>
          </a:p>
          <a:p>
            <a:r>
              <a:rPr lang="sv-SE" baseline="0" dirty="0" smtClean="0"/>
              <a:t>4 stöd i stunden- dessa kontakter är de som kommer att ligga på </a:t>
            </a:r>
            <a:r>
              <a:rPr lang="sv-SE" baseline="0" dirty="0" err="1" smtClean="0"/>
              <a:t>framdsidan</a:t>
            </a:r>
            <a:endParaRPr lang="sv-SE" baseline="0" dirty="0" smtClean="0"/>
          </a:p>
          <a:p>
            <a:r>
              <a:rPr lang="sv-SE" baseline="0" dirty="0" smtClean="0"/>
              <a:t>5 psyk, kyrka</a:t>
            </a:r>
          </a:p>
          <a:p>
            <a:r>
              <a:rPr lang="sv-SE" baseline="0" dirty="0" smtClean="0"/>
              <a:t>6 </a:t>
            </a:r>
            <a:r>
              <a:rPr lang="sv-SE" b="1" i="0" baseline="0" dirty="0" smtClean="0"/>
              <a:t>säkra hemmet</a:t>
            </a:r>
            <a:r>
              <a:rPr lang="sv-SE" baseline="0" dirty="0" smtClean="0"/>
              <a:t>.  Alkohol, mediciner, </a:t>
            </a:r>
            <a:r>
              <a:rPr lang="sv-SE" baseline="0" dirty="0" err="1" smtClean="0"/>
              <a:t>vapen,självskadande</a:t>
            </a:r>
            <a:r>
              <a:rPr lang="sv-SE" baseline="0" dirty="0" smtClean="0"/>
              <a:t> verktyg</a:t>
            </a:r>
          </a:p>
          <a:p>
            <a:r>
              <a:rPr lang="sv-SE" baseline="0" dirty="0" smtClean="0"/>
              <a:t>DET Viktigaste i mitt liv  både skriv och ha en bild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25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Att använda papper och</a:t>
            </a:r>
            <a:r>
              <a:rPr lang="sv-SE" baseline="0" dirty="0" smtClean="0"/>
              <a:t> </a:t>
            </a:r>
            <a:r>
              <a:rPr lang="sv-SE" dirty="0" smtClean="0"/>
              <a:t>göra tillsamman har hjälp mig</a:t>
            </a:r>
          </a:p>
          <a:p>
            <a:endParaRPr lang="sv-SE" dirty="0" smtClean="0"/>
          </a:p>
          <a:p>
            <a:r>
              <a:rPr lang="sv-SE" dirty="0" smtClean="0"/>
              <a:t>Blir synligt för oss båda</a:t>
            </a:r>
          </a:p>
          <a:p>
            <a:r>
              <a:rPr lang="sv-SE" dirty="0" smtClean="0"/>
              <a:t>Och bar för mig som ska dokumentera i </a:t>
            </a:r>
            <a:r>
              <a:rPr lang="sv-SE" dirty="0" err="1" smtClean="0"/>
              <a:t>cosmik</a:t>
            </a:r>
            <a:r>
              <a:rPr lang="sv-SE" dirty="0" smtClean="0"/>
              <a:t>…</a:t>
            </a:r>
          </a:p>
          <a:p>
            <a:endParaRPr lang="sv-SE" dirty="0" smtClean="0"/>
          </a:p>
          <a:p>
            <a:r>
              <a:rPr lang="sv-SE" dirty="0" smtClean="0"/>
              <a:t>Gör det </a:t>
            </a:r>
            <a:r>
              <a:rPr lang="sv-SE" dirty="0" err="1" smtClean="0"/>
              <a:t>sedanlättare</a:t>
            </a:r>
            <a:r>
              <a:rPr lang="sv-SE" dirty="0" smtClean="0"/>
              <a:t> att skriva in i </a:t>
            </a:r>
            <a:r>
              <a:rPr lang="sv-SE" dirty="0" err="1" smtClean="0"/>
              <a:t>Appen</a:t>
            </a:r>
            <a:r>
              <a:rPr lang="sv-SE" dirty="0" smtClean="0"/>
              <a:t> (kanske jag som är lite gammalmodig 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33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r>
              <a:rPr lang="sv-SE" baseline="0" dirty="0" smtClean="0"/>
              <a:t> av projektet och av mig och min erfarenhet av Min livlina/Säkerhetsplan</a:t>
            </a:r>
          </a:p>
          <a:p>
            <a:endParaRPr lang="sv-SE" baseline="0" dirty="0" smtClean="0"/>
          </a:p>
          <a:p>
            <a:r>
              <a:rPr lang="sv-SE" baseline="0" dirty="0" smtClean="0"/>
              <a:t>Syfte/ Målsättning</a:t>
            </a:r>
          </a:p>
          <a:p>
            <a:r>
              <a:rPr lang="sv-SE" baseline="0" dirty="0" smtClean="0"/>
              <a:t>Förstå fördelarna och nyttan av att jobba med säkerhetsplan</a:t>
            </a:r>
          </a:p>
          <a:p>
            <a:endParaRPr lang="sv-SE" dirty="0"/>
          </a:p>
          <a:p>
            <a:r>
              <a:rPr lang="sv-SE" dirty="0" smtClean="0"/>
              <a:t>Lära sig säkerhetsplanens olika steg</a:t>
            </a:r>
          </a:p>
          <a:p>
            <a:r>
              <a:rPr lang="sv-SE" dirty="0" err="1" smtClean="0"/>
              <a:t>Kunnaleda</a:t>
            </a:r>
            <a:r>
              <a:rPr lang="sv-SE" dirty="0" smtClean="0"/>
              <a:t> patienten mot egna insikter som formar en användbar säkerhetsplan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3456D-7999-43B4-9FBD-709A1CD49B5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75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=""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=""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=""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=""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=""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=""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=""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=""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=""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=""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="" xmlns:a16="http://schemas.microsoft.com/office/drawing/2014/main" id="{7C8D61F4-E00F-4884-9D43-0CF394555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369215" y="19991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Lillemor Broling doktorand Linnéuniversitetet – Användbarhet av säkerhetsplan för patient och behandlare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="" xmlns:a16="http://schemas.microsoft.com/office/drawing/2014/main" id="{F2579FCF-59DA-484F-8A65-DF3D9C875EA3}"/>
              </a:ext>
            </a:extLst>
          </p:cNvPr>
          <p:cNvSpPr txBox="1">
            <a:spLocks/>
          </p:cNvSpPr>
          <p:nvPr/>
        </p:nvSpPr>
        <p:spPr>
          <a:xfrm>
            <a:off x="187326" y="2729140"/>
            <a:ext cx="11822785" cy="593809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v-SE" sz="11200" b="1" dirty="0">
                <a:solidFill>
                  <a:schemeClr val="bg1"/>
                </a:solidFill>
              </a:rPr>
              <a:t>Samverkan Region Kalmar och </a:t>
            </a:r>
            <a:r>
              <a:rPr lang="sv-SE" sz="11200" b="1" dirty="0" err="1">
                <a:solidFill>
                  <a:schemeClr val="bg1"/>
                </a:solidFill>
              </a:rPr>
              <a:t>Suicide</a:t>
            </a:r>
            <a:r>
              <a:rPr lang="sv-SE" sz="11200" b="1" dirty="0">
                <a:solidFill>
                  <a:schemeClr val="bg1"/>
                </a:solidFill>
              </a:rPr>
              <a:t> Zero</a:t>
            </a:r>
          </a:p>
          <a:p>
            <a:pPr algn="ctr">
              <a:lnSpc>
                <a:spcPct val="120000"/>
              </a:lnSpc>
            </a:pPr>
            <a:r>
              <a:rPr lang="sv-SE" sz="11200" b="1" smtClean="0">
                <a:solidFill>
                  <a:schemeClr val="bg1"/>
                </a:solidFill>
              </a:rPr>
              <a:t>Säkerhetsplan </a:t>
            </a:r>
            <a:r>
              <a:rPr lang="sv-SE" sz="11200" b="1" dirty="0">
                <a:solidFill>
                  <a:schemeClr val="bg1"/>
                </a:solidFill>
              </a:rPr>
              <a:t>för suicidala </a:t>
            </a:r>
            <a:r>
              <a:rPr lang="sv-SE" sz="11200" b="1" dirty="0" smtClean="0">
                <a:solidFill>
                  <a:schemeClr val="bg1"/>
                </a:solidFill>
              </a:rPr>
              <a:t>patienter</a:t>
            </a:r>
          </a:p>
          <a:p>
            <a:pPr algn="ctr">
              <a:lnSpc>
                <a:spcPct val="120000"/>
              </a:lnSpc>
            </a:pPr>
            <a:r>
              <a:rPr lang="sv-SE" sz="11200" b="1" dirty="0" smtClean="0">
                <a:solidFill>
                  <a:schemeClr val="bg1"/>
                </a:solidFill>
              </a:rPr>
              <a:t>Forskningsprojekt</a:t>
            </a:r>
            <a:endParaRPr lang="sv-SE" sz="11200" b="1" dirty="0">
              <a:solidFill>
                <a:schemeClr val="bg1"/>
              </a:solidFill>
            </a:endParaRPr>
          </a:p>
          <a:p>
            <a:pPr algn="ctr"/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="" xmlns:a16="http://schemas.microsoft.com/office/drawing/2014/main" id="{C0E050B9-1067-2A4E-824A-9AF3FB85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88913" y="177800"/>
            <a:ext cx="11820525" cy="5419725"/>
          </a:xfr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5"/>
            <a:ext cx="4687887" cy="2860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appens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dagbok kan man registrera mående och föra dagboksanteckningar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Anteckningarna kan sedan användas som stöd för samtal med behandlare</a:t>
            </a: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Dagbok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="" xmlns:a16="http://schemas.microsoft.com/office/drawing/2014/main" id="{5D7C843D-450F-D846-A59E-D497F38A8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0" y="449314"/>
            <a:ext cx="2737264" cy="51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="" xmlns:a16="http://schemas.microsoft.com/office/drawing/2014/main" id="{C0E050B9-1067-2A4E-824A-9AF3FB85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88913" y="177800"/>
            <a:ext cx="11820525" cy="5419725"/>
          </a:xfr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5"/>
            <a:ext cx="4687887" cy="2860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En kalenderfunktion hanterar både åter-</a:t>
            </a:r>
            <a:br>
              <a:rPr lang="sv-SE" dirty="0"/>
            </a:br>
            <a:r>
              <a:rPr lang="sv-SE" dirty="0"/>
              <a:t>kommande och enstaka händelser som kan vara bra att </a:t>
            </a:r>
            <a:r>
              <a:rPr lang="sv-SE" dirty="0" err="1"/>
              <a:t>appen</a:t>
            </a:r>
            <a:r>
              <a:rPr lang="sv-SE" dirty="0"/>
              <a:t> påminner om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Påminnelser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8DC34146-A1AA-2748-B1CE-6CBE988BA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0" y="449314"/>
            <a:ext cx="2750134" cy="52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="" xmlns:a16="http://schemas.microsoft.com/office/drawing/2014/main" id="{C0E050B9-1067-2A4E-824A-9AF3FB85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88913" y="177800"/>
            <a:ext cx="11820525" cy="5419725"/>
          </a:xfr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5" y="2140084"/>
            <a:ext cx="4628832" cy="3236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 fliken ”Mer” finns informations- och stödmaterial för såväl patienter som närstående och behandlare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Här görs även personliga konto-inställningar som anger om du som användare är patient, närstående eller behandlare samt regiontillhörighet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Informations- </a:t>
            </a:r>
            <a:br>
              <a:rPr lang="sv-SE" dirty="0"/>
            </a:br>
            <a:r>
              <a:rPr lang="sv-SE" dirty="0"/>
              <a:t>och stödmaterial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E4E9B485-A558-BA40-ADA4-F99B96229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0" y="449314"/>
            <a:ext cx="2750133" cy="52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latshållare för bild 11">
            <a:extLst>
              <a:ext uri="{FF2B5EF4-FFF2-40B4-BE49-F238E27FC236}">
                <a16:creationId xmlns:a16="http://schemas.microsoft.com/office/drawing/2014/main" xmlns="" id="{C0E050B9-1067-2A4E-824A-9AF3FB85735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78957" y="164660"/>
            <a:ext cx="11820525" cy="541972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54003BE3-446A-B14D-BE74-BA91635A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2" y="0"/>
            <a:ext cx="10913852" cy="61400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4"/>
            <a:ext cx="4687887" cy="3054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För </a:t>
            </a:r>
            <a:r>
              <a:rPr lang="sv-SE" dirty="0" smtClean="0">
                <a:latin typeface="Roboto" panose="02000000000000000000" pitchFamily="2" charset="0"/>
                <a:ea typeface="Roboto" panose="02000000000000000000" pitchFamily="2" charset="0"/>
              </a:rPr>
              <a:t>våra insikter om användbarhet av metoden och för vidareutveckling  av </a:t>
            </a:r>
            <a:r>
              <a:rPr lang="sv-SE" dirty="0" err="1" smtClean="0">
                <a:latin typeface="Roboto" panose="02000000000000000000" pitchFamily="2" charset="0"/>
                <a:ea typeface="Roboto" panose="02000000000000000000" pitchFamily="2" charset="0"/>
              </a:rPr>
              <a:t>appen</a:t>
            </a:r>
            <a:r>
              <a:rPr lang="sv-SE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är din </a:t>
            </a:r>
            <a:r>
              <a:rPr lang="sv-SE" dirty="0" smtClean="0">
                <a:latin typeface="Roboto" panose="02000000000000000000" pitchFamily="2" charset="0"/>
                <a:ea typeface="Roboto" panose="02000000000000000000" pitchFamily="2" charset="0"/>
              </a:rPr>
              <a:t>och  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patienters synpunkter viktiga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Hjälp oss genom att fylla i ett kort frågeformulär i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appen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Får du nya insikter fyll gärna i på nytt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Be, så långt det är möjligt, även dina patienter att fylla i formuläret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Era synpunkter är värdefulla! </a:t>
            </a:r>
            <a:b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Tack för hjälpen.</a:t>
            </a: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xmlns="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341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dirty="0" smtClean="0"/>
              <a:t>Utbildning i behandlingsmetod </a:t>
            </a:r>
            <a:br>
              <a:rPr lang="sv-SE" sz="3200" dirty="0" smtClean="0"/>
            </a:br>
            <a:r>
              <a:rPr lang="sv-SE" sz="3200" dirty="0" smtClean="0"/>
              <a:t>Säkerhetsplan</a:t>
            </a:r>
            <a:endParaRPr lang="sv-SE" sz="32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Utbildningen består av fyra olika delar: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Utbildningsfilm om behandlingsmetoden Säkerhetsplaner- </a:t>
            </a:r>
            <a:r>
              <a:rPr lang="sv-SE" i="1" dirty="0" smtClean="0"/>
              <a:t>Gregory K. Brown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Uppföljande utbildningsfilm med fokus på behandlingsmetoden i kombination med </a:t>
            </a:r>
            <a:r>
              <a:rPr lang="sv-SE" dirty="0" err="1" smtClean="0"/>
              <a:t>appen</a:t>
            </a:r>
            <a:r>
              <a:rPr lang="sv-SE" dirty="0" smtClean="0"/>
              <a:t> </a:t>
            </a:r>
            <a:r>
              <a:rPr lang="sv-SE" b="1" i="1" dirty="0" smtClean="0"/>
              <a:t>Min Livlina</a:t>
            </a:r>
            <a:r>
              <a:rPr lang="sv-SE" i="1" dirty="0" smtClean="0"/>
              <a:t>- Annica Lundell Karlsson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Fyra filmsekvenser som visar hur Gregory Brown, tillsammans med en patientformar hens säkerhetsplan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Par/gruppövningar i framtagandet av säkerhetsplan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46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2963" y="77820"/>
            <a:ext cx="8674477" cy="489543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Bygger på en behandlingsmetodik utvecklad av Barbara Stanley och Gregory   K. Brown.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Utvärderingar visar på 45 procents minskad risk för </a:t>
            </a:r>
            <a:r>
              <a:rPr lang="sv-SE" dirty="0" smtClean="0"/>
              <a:t>ytterligare självmordsbeteende </a:t>
            </a:r>
            <a:r>
              <a:rPr lang="sv-SE" dirty="0"/>
              <a:t>för de som använder sig av säkerhetsplaner jämfört med de som inte gör 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Säkerhetsplanen innehåller ett antal personligt anpassade hanteringsstrategier för hur patienten kan förebygga en möjlig självmordskris.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 insikter och strategier som utgör säkerhetsplanen är patientens egna ord som tagits fram i dialog med en behandlare.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 olika stegen i patientens säkerhetsplan är: </a:t>
            </a:r>
            <a:br>
              <a:rPr lang="sv-SE" dirty="0"/>
            </a:br>
            <a:r>
              <a:rPr lang="sv-SE" dirty="0"/>
              <a:t>• Varningstecken • Egen handlingsstrategi • Människor och platser • Personer jag kan prata med • Hur gör du ditt hem säkrare • Det viktigaste i mitt 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Säkerhetsplaner</a:t>
            </a:r>
          </a:p>
        </p:txBody>
      </p:sp>
      <p:sp>
        <p:nvSpPr>
          <p:cNvPr id="5" name="Rubrik 4">
            <a:extLst>
              <a:ext uri="{FF2B5EF4-FFF2-40B4-BE49-F238E27FC236}">
                <a16:creationId xmlns="" xmlns:a16="http://schemas.microsoft.com/office/drawing/2014/main" id="{46799B48-130E-8D40-B60B-2987ABB6F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Säkerhetsplan-SPI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0" y="347069"/>
            <a:ext cx="10975839" cy="1037231"/>
          </a:xfrm>
        </p:spPr>
        <p:txBody>
          <a:bodyPr/>
          <a:lstStyle/>
          <a:p>
            <a:r>
              <a:rPr lang="sv-SE" dirty="0"/>
              <a:t>Säkerhetsplanen i en App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619" y="889000"/>
            <a:ext cx="4454431" cy="4003947"/>
          </a:xfrm>
        </p:spPr>
        <p:txBody>
          <a:bodyPr/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Appen</a:t>
            </a:r>
            <a:r>
              <a:rPr lang="sv-SE" dirty="0"/>
              <a:t> ”Min Livlina” ger hjälp att förebygga en självmordskris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Den är utvecklad för patienter som har kontakt med psykiatrin, som har svåra suicidtankar och har gjort ett eller flera självmordsförsök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B28E1273-0C2C-4A77-B396-4D32BB4EBD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6536" y="889000"/>
            <a:ext cx="4454431" cy="4003945"/>
          </a:xfrm>
        </p:spPr>
        <p:txBody>
          <a:bodyPr/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En utbildad behandlare vägleder patienten att upprätta en säkerhetsplan vilket är den centrala funktionen i </a:t>
            </a:r>
            <a:r>
              <a:rPr lang="sv-SE" dirty="0" err="1"/>
              <a:t>Appen</a:t>
            </a:r>
            <a:r>
              <a:rPr lang="sv-SE" dirty="0"/>
              <a:t> Min Livlina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Appen</a:t>
            </a:r>
            <a:r>
              <a:rPr lang="sv-SE" dirty="0"/>
              <a:t> har utvecklats i samarbete med </a:t>
            </a:r>
            <a:r>
              <a:rPr lang="sv-SE" dirty="0" err="1"/>
              <a:t>Suicide</a:t>
            </a:r>
            <a:r>
              <a:rPr lang="sv-SE" dirty="0"/>
              <a:t> </a:t>
            </a:r>
            <a:r>
              <a:rPr lang="sv-SE" dirty="0" err="1"/>
              <a:t>Zero</a:t>
            </a:r>
            <a:r>
              <a:rPr lang="sv-SE" dirty="0"/>
              <a:t>, med tillåtelse från Barbara Stanley och Gregory K. 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BAEF68AC-6EF0-42B0-A587-AF206B38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- Min livlina</a:t>
            </a: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="" xmlns:a16="http://schemas.microsoft.com/office/drawing/2014/main" id="{5A8DBCEE-8BBB-DF42-8AA8-E471BD09A2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9258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63E06D2F-52CD-4666-A419-0D87FB138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</p:txBody>
      </p:sp>
    </p:spTree>
    <p:extLst>
      <p:ext uri="{BB962C8B-B14F-4D97-AF65-F5344CB8AC3E}">
        <p14:creationId xmlns:p14="http://schemas.microsoft.com/office/powerpoint/2010/main" val="40976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- Min livlina</a:t>
            </a:r>
            <a:endParaRPr lang="sv-SE" dirty="0"/>
          </a:p>
        </p:txBody>
      </p:sp>
      <p:pic>
        <p:nvPicPr>
          <p:cNvPr id="9" name="Platshållare för bild 8">
            <a:extLst>
              <a:ext uri="{FF2B5EF4-FFF2-40B4-BE49-F238E27FC236}">
                <a16:creationId xmlns="" xmlns:a16="http://schemas.microsoft.com/office/drawing/2014/main" id="{01401671-9529-B34E-8349-6EAFB65C3B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9098"/>
          <a:stretch>
            <a:fillRect/>
          </a:stretch>
        </p:blipFill>
        <p:spPr>
          <a:xfrm>
            <a:off x="188913" y="177800"/>
            <a:ext cx="11825287" cy="5419725"/>
          </a:xfrm>
        </p:spPr>
      </p:pic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5"/>
            <a:ext cx="4687887" cy="2860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Åtkomst till säkerhetsplanen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Åtkomst till prioriterade personliga kontakter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Direktkoppling till larmtjänst 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Åtkomst till stödlinjer och </a:t>
            </a:r>
            <a:r>
              <a:rPr lang="sv-SE" dirty="0" smtClean="0">
                <a:latin typeface="Roboto" panose="02000000000000000000" pitchFamily="2" charset="0"/>
                <a:ea typeface="Roboto" panose="02000000000000000000" pitchFamily="2" charset="0"/>
              </a:rPr>
              <a:t>1177</a:t>
            </a:r>
          </a:p>
          <a:p>
            <a:endParaRPr lang="sv-S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Startvy</a:t>
            </a:r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="" xmlns:a16="http://schemas.microsoft.com/office/drawing/2014/main" id="{661C01B6-D193-3641-A4DA-064001D44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68" y="409638"/>
            <a:ext cx="2770232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="" xmlns:a16="http://schemas.microsoft.com/office/drawing/2014/main" id="{C0E050B9-1067-2A4E-824A-9AF3FB85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88913" y="177800"/>
            <a:ext cx="11820525" cy="5419725"/>
          </a:xfr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5"/>
            <a:ext cx="4687887" cy="2860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Här ligger de insikter och strategier som patienten kommer överens om tillsammans med sin behandlare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Strategierna hanteras steg för steg och så långt man behöver vid tillfället för krisen</a:t>
            </a: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Säkerhetsplanen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="" xmlns:a16="http://schemas.microsoft.com/office/drawing/2014/main" id="{27735C1F-E3C7-D241-B25A-1C1B1F14C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38" y="449314"/>
            <a:ext cx="2737264" cy="51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71" y="101601"/>
            <a:ext cx="3524234" cy="551542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0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="" xmlns:a16="http://schemas.microsoft.com/office/drawing/2014/main" id="{C0E050B9-1067-2A4E-824A-9AF3FB857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188913" y="177800"/>
            <a:ext cx="11820525" cy="5419725"/>
          </a:xfr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Appen</a:t>
            </a:r>
            <a:r>
              <a:rPr lang="sv-SE" dirty="0"/>
              <a:t>- Min livlina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Lillemor Broling doktorand Linnéuniversitetet – Användbarhet av säkerhetsplan för patient och behandlare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344" y="2140085"/>
            <a:ext cx="4687887" cy="2860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 </a:t>
            </a:r>
            <a:r>
              <a:rPr lang="sv-SE" dirty="0" err="1"/>
              <a:t>appen</a:t>
            </a:r>
            <a:r>
              <a:rPr lang="sv-SE" dirty="0"/>
              <a:t> finns information och länkar till flera olika stödlinjers hjälptelefoner, chatt eller textmeddelanden samt  till 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Via 1177 kan man med endast ett par knapptryck hitta närmaste psykakut</a:t>
            </a: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6C157212-C8BC-6A45-A702-84D3B2050D0E}"/>
              </a:ext>
            </a:extLst>
          </p:cNvPr>
          <p:cNvSpPr txBox="1">
            <a:spLocks/>
          </p:cNvSpPr>
          <p:nvPr/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Stöd och hjälp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4B01B652-73D4-CA45-9615-6A1B92AE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0" y="449314"/>
            <a:ext cx="2737264" cy="51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A24378-3847-4504-9AC8-75210D6EE2C6}" vid="{B95858A7-A334-4826-8877-DE7814140C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423</TotalTime>
  <Words>1284</Words>
  <Application>Microsoft Office PowerPoint</Application>
  <PresentationFormat>Bredbild</PresentationFormat>
  <Paragraphs>163</Paragraphs>
  <Slides>14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Office-tema</vt:lpstr>
      <vt:lpstr>PowerPoint-presentation</vt:lpstr>
      <vt:lpstr>Utbildning i behandlingsmetod  Säkerhetsplan</vt:lpstr>
      <vt:lpstr>Säkerhetsplan-SPI</vt:lpstr>
      <vt:lpstr>Säkerhetsplanen i en App</vt:lpstr>
      <vt:lpstr>Appen- Min livlina</vt:lpstr>
      <vt:lpstr>Appen- Min livlina</vt:lpstr>
      <vt:lpstr>Appen- Min livlina</vt:lpstr>
      <vt:lpstr>PowerPoint-presentation</vt:lpstr>
      <vt:lpstr>Appen- Min livlina</vt:lpstr>
      <vt:lpstr>Appen- Min livlina</vt:lpstr>
      <vt:lpstr>Appen- Min livlina</vt:lpstr>
      <vt:lpstr>Appen- Min livlina</vt:lpstr>
      <vt:lpstr>Appen- Min livlina</vt:lpstr>
      <vt:lpstr>PowerPoint-presentation</vt:lpstr>
    </vt:vector>
  </TitlesOfParts>
  <Company>Landstinget i Kalmar län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Lillemor Elfström Broling</dc:creator>
  <cp:lastModifiedBy>Annica Lundell Karlsson</cp:lastModifiedBy>
  <cp:revision>56</cp:revision>
  <dcterms:created xsi:type="dcterms:W3CDTF">2021-11-22T07:55:02Z</dcterms:created>
  <dcterms:modified xsi:type="dcterms:W3CDTF">2022-06-22T05:45:17Z</dcterms:modified>
</cp:coreProperties>
</file>