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1"/>
  </p:notesMasterIdLst>
  <p:sldIdLst>
    <p:sldId id="2147479557" r:id="rId3"/>
    <p:sldId id="2147479579" r:id="rId4"/>
    <p:sldId id="2147479580" r:id="rId5"/>
    <p:sldId id="2147479558" r:id="rId6"/>
    <p:sldId id="2147479559" r:id="rId7"/>
    <p:sldId id="2147479563" r:id="rId8"/>
    <p:sldId id="2147479575" r:id="rId9"/>
    <p:sldId id="2147479576" r:id="rId10"/>
    <p:sldId id="2147479577" r:id="rId11"/>
    <p:sldId id="2147479582" r:id="rId12"/>
    <p:sldId id="2147479574" r:id="rId13"/>
    <p:sldId id="2147479568" r:id="rId14"/>
    <p:sldId id="2147479553" r:id="rId15"/>
    <p:sldId id="2147479569" r:id="rId16"/>
    <p:sldId id="2147479578" r:id="rId17"/>
    <p:sldId id="2147479570" r:id="rId18"/>
    <p:sldId id="2147479583" r:id="rId19"/>
    <p:sldId id="2147479573"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mensam plan för samverkan" id="{AA2B43E9-6DE2-4848-9E4B-29A2A709827F}">
          <p14:sldIdLst>
            <p14:sldId id="2147479557"/>
            <p14:sldId id="2147479579"/>
            <p14:sldId id="2147479580"/>
            <p14:sldId id="2147479558"/>
            <p14:sldId id="2147479559"/>
            <p14:sldId id="2147479563"/>
            <p14:sldId id="2147479575"/>
            <p14:sldId id="2147479576"/>
            <p14:sldId id="2147479577"/>
            <p14:sldId id="2147479582"/>
            <p14:sldId id="2147479574"/>
            <p14:sldId id="2147479568"/>
            <p14:sldId id="2147479553"/>
            <p14:sldId id="2147479569"/>
            <p14:sldId id="2147479578"/>
            <p14:sldId id="2147479570"/>
            <p14:sldId id="2147479583"/>
            <p14:sldId id="21474795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D2A"/>
    <a:srgbClr val="B6BBA5"/>
    <a:srgbClr val="518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93" autoAdjust="0"/>
    <p:restoredTop sz="92857" autoAdjust="0"/>
  </p:normalViewPr>
  <p:slideViewPr>
    <p:cSldViewPr snapToGrid="0">
      <p:cViewPr varScale="1">
        <p:scale>
          <a:sx n="103" d="100"/>
          <a:sy n="103"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CDD56-8513-4BFD-9AA3-E6621FFBEB96}" type="doc">
      <dgm:prSet loTypeId="urn:microsoft.com/office/officeart/2005/8/layout/chart3" loCatId="relationship" qsTypeId="urn:microsoft.com/office/officeart/2005/8/quickstyle/simple1" qsCatId="simple" csTypeId="urn:microsoft.com/office/officeart/2005/8/colors/accent1_2" csCatId="accent1" phldr="1"/>
      <dgm:spPr/>
    </dgm:pt>
    <dgm:pt modelId="{7FD2AEE1-E4A4-4F10-B1DC-57D55CA3383B}">
      <dgm:prSet phldrT="[Text]" custT="1"/>
      <dgm:spPr>
        <a:solidFill>
          <a:srgbClr val="772D2A"/>
        </a:solidFill>
      </dgm:spPr>
      <dgm:t>
        <a:bodyPr/>
        <a:lstStyle/>
        <a:p>
          <a:br>
            <a:rPr lang="sv-SE" sz="1600" b="0" dirty="0">
              <a:latin typeface="Arial" panose="020B0604020202020204" pitchFamily="34" charset="0"/>
              <a:cs typeface="Arial" panose="020B0604020202020204" pitchFamily="34" charset="0"/>
            </a:rPr>
          </a:br>
          <a:r>
            <a:rPr lang="sv-SE" sz="1600" b="0" dirty="0">
              <a:latin typeface="Arial" panose="020B0604020202020204" pitchFamily="34" charset="0"/>
              <a:cs typeface="Arial" panose="020B0604020202020204" pitchFamily="34" charset="0"/>
            </a:rPr>
            <a:t>Hälso-främjande,  förebyggande och tidiga insatser</a:t>
          </a:r>
        </a:p>
      </dgm:t>
    </dgm:pt>
    <dgm:pt modelId="{9875F848-DEDB-4BB9-8D50-FD68B9EE7921}" type="parTrans" cxnId="{CA73EBC4-BB76-45C1-AEC6-C8128418E2D0}">
      <dgm:prSet/>
      <dgm:spPr/>
      <dgm:t>
        <a:bodyPr/>
        <a:lstStyle/>
        <a:p>
          <a:endParaRPr lang="sv-SE"/>
        </a:p>
      </dgm:t>
    </dgm:pt>
    <dgm:pt modelId="{DAD0E2D4-44DF-4D95-B8F4-26B1A6BF1558}" type="sibTrans" cxnId="{CA73EBC4-BB76-45C1-AEC6-C8128418E2D0}">
      <dgm:prSet/>
      <dgm:spPr/>
      <dgm:t>
        <a:bodyPr/>
        <a:lstStyle/>
        <a:p>
          <a:endParaRPr lang="sv-SE"/>
        </a:p>
      </dgm:t>
    </dgm:pt>
    <dgm:pt modelId="{27E344D5-2851-478E-A568-4CCB356531A6}">
      <dgm:prSet phldrT="[Text]" custT="1"/>
      <dgm:spPr>
        <a:solidFill>
          <a:srgbClr val="518196"/>
        </a:solidFill>
      </dgm:spPr>
      <dgm:t>
        <a:bodyPr/>
        <a:lstStyle/>
        <a:p>
          <a:r>
            <a:rPr lang="sv-SE" sz="1600" b="0" dirty="0">
              <a:latin typeface="Arial" panose="020B0604020202020204" pitchFamily="34" charset="0"/>
              <a:cs typeface="Arial" panose="020B0604020202020204" pitchFamily="34" charset="0"/>
            </a:rPr>
            <a:t>Invånaren som aktiv medskapare</a:t>
          </a:r>
        </a:p>
      </dgm:t>
    </dgm:pt>
    <dgm:pt modelId="{76BDF603-5937-4C20-B86F-3FAD53E3E5FC}" type="parTrans" cxnId="{918B65C8-54A4-48AE-AE08-67770145412F}">
      <dgm:prSet/>
      <dgm:spPr/>
      <dgm:t>
        <a:bodyPr/>
        <a:lstStyle/>
        <a:p>
          <a:endParaRPr lang="sv-SE"/>
        </a:p>
      </dgm:t>
    </dgm:pt>
    <dgm:pt modelId="{302CA341-F431-4E54-89C8-ABEFEBDA91F6}" type="sibTrans" cxnId="{918B65C8-54A4-48AE-AE08-67770145412F}">
      <dgm:prSet/>
      <dgm:spPr/>
      <dgm:t>
        <a:bodyPr/>
        <a:lstStyle/>
        <a:p>
          <a:endParaRPr lang="sv-SE"/>
        </a:p>
      </dgm:t>
    </dgm:pt>
    <dgm:pt modelId="{E941A51F-228F-470D-A1D4-FCCBA7064B69}">
      <dgm:prSet custT="1"/>
      <dgm:spPr>
        <a:solidFill>
          <a:srgbClr val="D9B744"/>
        </a:solidFill>
      </dgm:spPr>
      <dgm:t>
        <a:bodyPr/>
        <a:lstStyle/>
        <a:p>
          <a:endParaRPr lang="sv-SE" sz="1100" b="0" dirty="0">
            <a:latin typeface="Arial" panose="020B0604020202020204" pitchFamily="34" charset="0"/>
            <a:cs typeface="Arial" panose="020B0604020202020204" pitchFamily="34" charset="0"/>
          </a:endParaRPr>
        </a:p>
        <a:p>
          <a:r>
            <a:rPr lang="sv-SE" sz="1600" b="0" dirty="0">
              <a:latin typeface="Arial" panose="020B0604020202020204" pitchFamily="34" charset="0"/>
              <a:cs typeface="Arial" panose="020B0604020202020204" pitchFamily="34" charset="0"/>
            </a:rPr>
            <a:t>Samordning och relations-kontinuitet</a:t>
          </a:r>
        </a:p>
      </dgm:t>
    </dgm:pt>
    <dgm:pt modelId="{1FD5DD66-8AA7-4059-9CB5-4C9634E1409E}" type="parTrans" cxnId="{69526973-BDC4-45E8-A3C5-A7D4073B95C8}">
      <dgm:prSet/>
      <dgm:spPr/>
      <dgm:t>
        <a:bodyPr/>
        <a:lstStyle/>
        <a:p>
          <a:endParaRPr lang="sv-SE"/>
        </a:p>
      </dgm:t>
    </dgm:pt>
    <dgm:pt modelId="{4242B000-F7A8-4D72-9F8A-BA74618410DE}" type="sibTrans" cxnId="{69526973-BDC4-45E8-A3C5-A7D4073B95C8}">
      <dgm:prSet/>
      <dgm:spPr/>
      <dgm:t>
        <a:bodyPr/>
        <a:lstStyle/>
        <a:p>
          <a:endParaRPr lang="sv-SE"/>
        </a:p>
      </dgm:t>
    </dgm:pt>
    <dgm:pt modelId="{BBBAA0EF-CB2A-480E-A000-974F2F204A71}">
      <dgm:prSet phldrT="[Text]" custT="1"/>
      <dgm:spPr>
        <a:solidFill>
          <a:srgbClr val="85AE63"/>
        </a:solidFill>
      </dgm:spPr>
      <dgm:t>
        <a:bodyPr/>
        <a:lstStyle/>
        <a:p>
          <a:r>
            <a:rPr lang="sv-SE" sz="1600" b="0" dirty="0">
              <a:latin typeface="Arial" panose="020B0604020202020204" pitchFamily="34" charset="0"/>
              <a:cs typeface="Arial" panose="020B0604020202020204" pitchFamily="34" charset="0"/>
            </a:rPr>
            <a:t>Person och familje-centrerade arbetssätt</a:t>
          </a:r>
        </a:p>
      </dgm:t>
    </dgm:pt>
    <dgm:pt modelId="{37A00505-61FE-4942-8047-4D44E938D4EC}" type="sibTrans" cxnId="{C37294B5-4575-4B76-AC75-D637F997EAA0}">
      <dgm:prSet/>
      <dgm:spPr/>
      <dgm:t>
        <a:bodyPr/>
        <a:lstStyle/>
        <a:p>
          <a:endParaRPr lang="sv-SE"/>
        </a:p>
      </dgm:t>
    </dgm:pt>
    <dgm:pt modelId="{4DE0CD2E-6D36-47A9-BDB0-55E16ACFECF8}" type="parTrans" cxnId="{C37294B5-4575-4B76-AC75-D637F997EAA0}">
      <dgm:prSet/>
      <dgm:spPr/>
      <dgm:t>
        <a:bodyPr/>
        <a:lstStyle/>
        <a:p>
          <a:endParaRPr lang="sv-SE"/>
        </a:p>
      </dgm:t>
    </dgm:pt>
    <dgm:pt modelId="{70958B7D-2AD9-43BD-ABBB-1F657AD73386}" type="pres">
      <dgm:prSet presAssocID="{26ACDD56-8513-4BFD-9AA3-E6621FFBEB96}" presName="compositeShape" presStyleCnt="0">
        <dgm:presLayoutVars>
          <dgm:chMax val="7"/>
          <dgm:dir/>
          <dgm:resizeHandles val="exact"/>
        </dgm:presLayoutVars>
      </dgm:prSet>
      <dgm:spPr/>
    </dgm:pt>
    <dgm:pt modelId="{8BF60A89-1CE3-4576-886A-A90EDFA673DE}" type="pres">
      <dgm:prSet presAssocID="{26ACDD56-8513-4BFD-9AA3-E6621FFBEB96}" presName="wedge1" presStyleLbl="node1" presStyleIdx="0" presStyleCnt="4" custLinFactNeighborX="-3894" custLinFactNeighborY="4043"/>
      <dgm:spPr/>
    </dgm:pt>
    <dgm:pt modelId="{3B196874-2E42-4EB6-B78D-4532EB74486B}" type="pres">
      <dgm:prSet presAssocID="{26ACDD56-8513-4BFD-9AA3-E6621FFBEB96}" presName="wedge1Tx" presStyleLbl="node1" presStyleIdx="0" presStyleCnt="4">
        <dgm:presLayoutVars>
          <dgm:chMax val="0"/>
          <dgm:chPref val="0"/>
          <dgm:bulletEnabled val="1"/>
        </dgm:presLayoutVars>
      </dgm:prSet>
      <dgm:spPr/>
    </dgm:pt>
    <dgm:pt modelId="{1AA18362-6CAE-4E12-BA57-460143B900D9}" type="pres">
      <dgm:prSet presAssocID="{26ACDD56-8513-4BFD-9AA3-E6621FFBEB96}" presName="wedge2" presStyleLbl="node1" presStyleIdx="1" presStyleCnt="4" custLinFactNeighborX="1" custLinFactNeighborY="-157"/>
      <dgm:spPr/>
    </dgm:pt>
    <dgm:pt modelId="{9DB66E1B-5487-46ED-8D33-EB9281D91EB2}" type="pres">
      <dgm:prSet presAssocID="{26ACDD56-8513-4BFD-9AA3-E6621FFBEB96}" presName="wedge2Tx" presStyleLbl="node1" presStyleIdx="1" presStyleCnt="4">
        <dgm:presLayoutVars>
          <dgm:chMax val="0"/>
          <dgm:chPref val="0"/>
          <dgm:bulletEnabled val="1"/>
        </dgm:presLayoutVars>
      </dgm:prSet>
      <dgm:spPr/>
    </dgm:pt>
    <dgm:pt modelId="{C2721166-7037-4032-98A7-37FC3D971C00}" type="pres">
      <dgm:prSet presAssocID="{26ACDD56-8513-4BFD-9AA3-E6621FFBEB96}" presName="wedge3" presStyleLbl="node1" presStyleIdx="2" presStyleCnt="4" custLinFactNeighborX="1" custLinFactNeighborY="-157"/>
      <dgm:spPr/>
    </dgm:pt>
    <dgm:pt modelId="{C61E13DF-5450-4288-BC19-28FF2D0FBE90}" type="pres">
      <dgm:prSet presAssocID="{26ACDD56-8513-4BFD-9AA3-E6621FFBEB96}" presName="wedge3Tx" presStyleLbl="node1" presStyleIdx="2" presStyleCnt="4">
        <dgm:presLayoutVars>
          <dgm:chMax val="0"/>
          <dgm:chPref val="0"/>
          <dgm:bulletEnabled val="1"/>
        </dgm:presLayoutVars>
      </dgm:prSet>
      <dgm:spPr/>
    </dgm:pt>
    <dgm:pt modelId="{139D838C-3A73-4B28-AF53-8F510D1687B5}" type="pres">
      <dgm:prSet presAssocID="{26ACDD56-8513-4BFD-9AA3-E6621FFBEB96}" presName="wedge4" presStyleLbl="node1" presStyleIdx="3" presStyleCnt="4"/>
      <dgm:spPr/>
    </dgm:pt>
    <dgm:pt modelId="{50EB09AC-DBD7-405A-959D-FCC918976E84}" type="pres">
      <dgm:prSet presAssocID="{26ACDD56-8513-4BFD-9AA3-E6621FFBEB96}" presName="wedge4Tx" presStyleLbl="node1" presStyleIdx="3" presStyleCnt="4">
        <dgm:presLayoutVars>
          <dgm:chMax val="0"/>
          <dgm:chPref val="0"/>
          <dgm:bulletEnabled val="1"/>
        </dgm:presLayoutVars>
      </dgm:prSet>
      <dgm:spPr/>
    </dgm:pt>
  </dgm:ptLst>
  <dgm:cxnLst>
    <dgm:cxn modelId="{42C1AC08-E52B-45A5-99AB-A84A338FAD16}" type="presOf" srcId="{E941A51F-228F-470D-A1D4-FCCBA7064B69}" destId="{1AA18362-6CAE-4E12-BA57-460143B900D9}" srcOrd="0" destOrd="0" presId="urn:microsoft.com/office/officeart/2005/8/layout/chart3"/>
    <dgm:cxn modelId="{FDD1B416-02B7-4B88-B4FB-438DC2C59F6E}" type="presOf" srcId="{7FD2AEE1-E4A4-4F10-B1DC-57D55CA3383B}" destId="{C2721166-7037-4032-98A7-37FC3D971C00}" srcOrd="0" destOrd="0" presId="urn:microsoft.com/office/officeart/2005/8/layout/chart3"/>
    <dgm:cxn modelId="{D6B6B846-DC45-4B04-B984-0DFB7751087C}" type="presOf" srcId="{7FD2AEE1-E4A4-4F10-B1DC-57D55CA3383B}" destId="{C61E13DF-5450-4288-BC19-28FF2D0FBE90}" srcOrd="1" destOrd="0" presId="urn:microsoft.com/office/officeart/2005/8/layout/chart3"/>
    <dgm:cxn modelId="{FD9D5967-B04F-46BF-84A1-2A0F98C886F7}" type="presOf" srcId="{BBBAA0EF-CB2A-480E-A000-974F2F204A71}" destId="{3B196874-2E42-4EB6-B78D-4532EB74486B}" srcOrd="1" destOrd="0" presId="urn:microsoft.com/office/officeart/2005/8/layout/chart3"/>
    <dgm:cxn modelId="{69526973-BDC4-45E8-A3C5-A7D4073B95C8}" srcId="{26ACDD56-8513-4BFD-9AA3-E6621FFBEB96}" destId="{E941A51F-228F-470D-A1D4-FCCBA7064B69}" srcOrd="1" destOrd="0" parTransId="{1FD5DD66-8AA7-4059-9CB5-4C9634E1409E}" sibTransId="{4242B000-F7A8-4D72-9F8A-BA74618410DE}"/>
    <dgm:cxn modelId="{D0B3E5AA-6789-4969-9113-54D59BCD3FD5}" type="presOf" srcId="{E941A51F-228F-470D-A1D4-FCCBA7064B69}" destId="{9DB66E1B-5487-46ED-8D33-EB9281D91EB2}" srcOrd="1" destOrd="0" presId="urn:microsoft.com/office/officeart/2005/8/layout/chart3"/>
    <dgm:cxn modelId="{C37294B5-4575-4B76-AC75-D637F997EAA0}" srcId="{26ACDD56-8513-4BFD-9AA3-E6621FFBEB96}" destId="{BBBAA0EF-CB2A-480E-A000-974F2F204A71}" srcOrd="0" destOrd="0" parTransId="{4DE0CD2E-6D36-47A9-BDB0-55E16ACFECF8}" sibTransId="{37A00505-61FE-4942-8047-4D44E938D4EC}"/>
    <dgm:cxn modelId="{369ADEBB-5C0A-46A7-BCA6-572A1DD51231}" type="presOf" srcId="{26ACDD56-8513-4BFD-9AA3-E6621FFBEB96}" destId="{70958B7D-2AD9-43BD-ABBB-1F657AD73386}" srcOrd="0" destOrd="0" presId="urn:microsoft.com/office/officeart/2005/8/layout/chart3"/>
    <dgm:cxn modelId="{CA73EBC4-BB76-45C1-AEC6-C8128418E2D0}" srcId="{26ACDD56-8513-4BFD-9AA3-E6621FFBEB96}" destId="{7FD2AEE1-E4A4-4F10-B1DC-57D55CA3383B}" srcOrd="2" destOrd="0" parTransId="{9875F848-DEDB-4BB9-8D50-FD68B9EE7921}" sibTransId="{DAD0E2D4-44DF-4D95-B8F4-26B1A6BF1558}"/>
    <dgm:cxn modelId="{918B65C8-54A4-48AE-AE08-67770145412F}" srcId="{26ACDD56-8513-4BFD-9AA3-E6621FFBEB96}" destId="{27E344D5-2851-478E-A568-4CCB356531A6}" srcOrd="3" destOrd="0" parTransId="{76BDF603-5937-4C20-B86F-3FAD53E3E5FC}" sibTransId="{302CA341-F431-4E54-89C8-ABEFEBDA91F6}"/>
    <dgm:cxn modelId="{E520BEE6-7A51-4BBF-9FE8-AF8C70B5BD86}" type="presOf" srcId="{27E344D5-2851-478E-A568-4CCB356531A6}" destId="{139D838C-3A73-4B28-AF53-8F510D1687B5}" srcOrd="0" destOrd="0" presId="urn:microsoft.com/office/officeart/2005/8/layout/chart3"/>
    <dgm:cxn modelId="{D26830ED-DB0E-45CF-9279-80AC90714835}" type="presOf" srcId="{BBBAA0EF-CB2A-480E-A000-974F2F204A71}" destId="{8BF60A89-1CE3-4576-886A-A90EDFA673DE}" srcOrd="0" destOrd="0" presId="urn:microsoft.com/office/officeart/2005/8/layout/chart3"/>
    <dgm:cxn modelId="{6C5662FC-6FCE-4DD3-9B24-C16343EACC05}" type="presOf" srcId="{27E344D5-2851-478E-A568-4CCB356531A6}" destId="{50EB09AC-DBD7-405A-959D-FCC918976E84}" srcOrd="1" destOrd="0" presId="urn:microsoft.com/office/officeart/2005/8/layout/chart3"/>
    <dgm:cxn modelId="{63049177-CC2A-4DCD-93ED-8796E679EB46}" type="presParOf" srcId="{70958B7D-2AD9-43BD-ABBB-1F657AD73386}" destId="{8BF60A89-1CE3-4576-886A-A90EDFA673DE}" srcOrd="0" destOrd="0" presId="urn:microsoft.com/office/officeart/2005/8/layout/chart3"/>
    <dgm:cxn modelId="{B8C43404-D7D1-4FA8-B19A-A630ADC17EF5}" type="presParOf" srcId="{70958B7D-2AD9-43BD-ABBB-1F657AD73386}" destId="{3B196874-2E42-4EB6-B78D-4532EB74486B}" srcOrd="1" destOrd="0" presId="urn:microsoft.com/office/officeart/2005/8/layout/chart3"/>
    <dgm:cxn modelId="{2348E470-A30D-4E8A-8B47-F262BF1A0F88}" type="presParOf" srcId="{70958B7D-2AD9-43BD-ABBB-1F657AD73386}" destId="{1AA18362-6CAE-4E12-BA57-460143B900D9}" srcOrd="2" destOrd="0" presId="urn:microsoft.com/office/officeart/2005/8/layout/chart3"/>
    <dgm:cxn modelId="{D4FA850C-FE3F-418E-90B3-AE4E8618F70A}" type="presParOf" srcId="{70958B7D-2AD9-43BD-ABBB-1F657AD73386}" destId="{9DB66E1B-5487-46ED-8D33-EB9281D91EB2}" srcOrd="3" destOrd="0" presId="urn:microsoft.com/office/officeart/2005/8/layout/chart3"/>
    <dgm:cxn modelId="{575785D3-1179-4263-AB7F-E12C489B5F47}" type="presParOf" srcId="{70958B7D-2AD9-43BD-ABBB-1F657AD73386}" destId="{C2721166-7037-4032-98A7-37FC3D971C00}" srcOrd="4" destOrd="0" presId="urn:microsoft.com/office/officeart/2005/8/layout/chart3"/>
    <dgm:cxn modelId="{864865CB-DFED-4CF0-9DBA-5EE5D7BA0776}" type="presParOf" srcId="{70958B7D-2AD9-43BD-ABBB-1F657AD73386}" destId="{C61E13DF-5450-4288-BC19-28FF2D0FBE90}" srcOrd="5" destOrd="0" presId="urn:microsoft.com/office/officeart/2005/8/layout/chart3"/>
    <dgm:cxn modelId="{04C17529-184D-4651-A33A-3D526C323E4A}" type="presParOf" srcId="{70958B7D-2AD9-43BD-ABBB-1F657AD73386}" destId="{139D838C-3A73-4B28-AF53-8F510D1687B5}" srcOrd="6" destOrd="0" presId="urn:microsoft.com/office/officeart/2005/8/layout/chart3"/>
    <dgm:cxn modelId="{BE931095-4209-477C-BF2D-3F408F25511B}" type="presParOf" srcId="{70958B7D-2AD9-43BD-ABBB-1F657AD73386}" destId="{50EB09AC-DBD7-405A-959D-FCC918976E84}"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60A89-1CE3-4576-886A-A90EDFA673DE}">
      <dsp:nvSpPr>
        <dsp:cNvPr id="0" name=""/>
        <dsp:cNvSpPr/>
      </dsp:nvSpPr>
      <dsp:spPr>
        <a:xfrm>
          <a:off x="1699055" y="469446"/>
          <a:ext cx="4096512" cy="4096512"/>
        </a:xfrm>
        <a:prstGeom prst="pie">
          <a:avLst>
            <a:gd name="adj1" fmla="val 16200000"/>
            <a:gd name="adj2" fmla="val 0"/>
          </a:avLst>
        </a:prstGeom>
        <a:solidFill>
          <a:srgbClr val="85AE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b="0" kern="1200" dirty="0">
              <a:latin typeface="Arial" panose="020B0604020202020204" pitchFamily="34" charset="0"/>
              <a:cs typeface="Arial" panose="020B0604020202020204" pitchFamily="34" charset="0"/>
            </a:rPr>
            <a:t>Person och familje-centrerade arbetssätt</a:t>
          </a:r>
        </a:p>
      </dsp:txBody>
      <dsp:txXfrm>
        <a:off x="3794128" y="1227301"/>
        <a:ext cx="1511808" cy="1219200"/>
      </dsp:txXfrm>
    </dsp:sp>
    <dsp:sp modelId="{1AA18362-6CAE-4E12-BA57-460143B900D9}">
      <dsp:nvSpPr>
        <dsp:cNvPr id="0" name=""/>
        <dsp:cNvSpPr/>
      </dsp:nvSpPr>
      <dsp:spPr>
        <a:xfrm>
          <a:off x="1685976" y="470031"/>
          <a:ext cx="4096512" cy="4096512"/>
        </a:xfrm>
        <a:prstGeom prst="pie">
          <a:avLst>
            <a:gd name="adj1" fmla="val 0"/>
            <a:gd name="adj2" fmla="val 5400000"/>
          </a:avLst>
        </a:prstGeom>
        <a:solidFill>
          <a:srgbClr val="D9B7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sv-SE" sz="1100" b="0" kern="1200" dirty="0">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sv-SE" sz="1600" b="0" kern="1200" dirty="0">
              <a:latin typeface="Arial" panose="020B0604020202020204" pitchFamily="34" charset="0"/>
              <a:cs typeface="Arial" panose="020B0604020202020204" pitchFamily="34" charset="0"/>
            </a:rPr>
            <a:t>Samordning och relations-kontinuitet</a:t>
          </a:r>
        </a:p>
      </dsp:txBody>
      <dsp:txXfrm>
        <a:off x="3807384" y="2591439"/>
        <a:ext cx="1511808" cy="1219200"/>
      </dsp:txXfrm>
    </dsp:sp>
    <dsp:sp modelId="{C2721166-7037-4032-98A7-37FC3D971C00}">
      <dsp:nvSpPr>
        <dsp:cNvPr id="0" name=""/>
        <dsp:cNvSpPr/>
      </dsp:nvSpPr>
      <dsp:spPr>
        <a:xfrm>
          <a:off x="1685976" y="470031"/>
          <a:ext cx="4096512" cy="4096512"/>
        </a:xfrm>
        <a:prstGeom prst="pie">
          <a:avLst>
            <a:gd name="adj1" fmla="val 5400000"/>
            <a:gd name="adj2" fmla="val 10800000"/>
          </a:avLst>
        </a:prstGeom>
        <a:solidFill>
          <a:srgbClr val="772D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br>
            <a:rPr lang="sv-SE" sz="1600" b="0" kern="1200" dirty="0">
              <a:latin typeface="Arial" panose="020B0604020202020204" pitchFamily="34" charset="0"/>
              <a:cs typeface="Arial" panose="020B0604020202020204" pitchFamily="34" charset="0"/>
            </a:rPr>
          </a:br>
          <a:r>
            <a:rPr lang="sv-SE" sz="1600" b="0" kern="1200" dirty="0">
              <a:latin typeface="Arial" panose="020B0604020202020204" pitchFamily="34" charset="0"/>
              <a:cs typeface="Arial" panose="020B0604020202020204" pitchFamily="34" charset="0"/>
            </a:rPr>
            <a:t>Hälso-främjande,  förebyggande och tidiga insatser</a:t>
          </a:r>
        </a:p>
      </dsp:txBody>
      <dsp:txXfrm>
        <a:off x="2149272" y="2591439"/>
        <a:ext cx="1511808" cy="1219200"/>
      </dsp:txXfrm>
    </dsp:sp>
    <dsp:sp modelId="{139D838C-3A73-4B28-AF53-8F510D1687B5}">
      <dsp:nvSpPr>
        <dsp:cNvPr id="0" name=""/>
        <dsp:cNvSpPr/>
      </dsp:nvSpPr>
      <dsp:spPr>
        <a:xfrm>
          <a:off x="1685935" y="476463"/>
          <a:ext cx="4096512" cy="4096512"/>
        </a:xfrm>
        <a:prstGeom prst="pie">
          <a:avLst>
            <a:gd name="adj1" fmla="val 10800000"/>
            <a:gd name="adj2" fmla="val 16200000"/>
          </a:avLst>
        </a:prstGeom>
        <a:solidFill>
          <a:srgbClr val="5181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b="0" kern="1200" dirty="0">
              <a:latin typeface="Arial" panose="020B0604020202020204" pitchFamily="34" charset="0"/>
              <a:cs typeface="Arial" panose="020B0604020202020204" pitchFamily="34" charset="0"/>
            </a:rPr>
            <a:t>Invånaren som aktiv medskapare</a:t>
          </a:r>
        </a:p>
      </dsp:txBody>
      <dsp:txXfrm>
        <a:off x="2149231" y="1232367"/>
        <a:ext cx="1511808"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BAC-38BF-421F-93FC-BB0DB60E7EC4}" type="datetimeFigureOut">
              <a:rPr lang="sv-SE" smtClean="0"/>
              <a:t>2026-05-25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38E12-4634-4BFE-A047-A17200F65A31}" type="slidenum">
              <a:rPr lang="sv-SE" smtClean="0"/>
              <a:t>‹#›</a:t>
            </a:fld>
            <a:endParaRPr lang="sv-SE"/>
          </a:p>
        </p:txBody>
      </p:sp>
    </p:spTree>
    <p:extLst>
      <p:ext uri="{BB962C8B-B14F-4D97-AF65-F5344CB8AC3E}">
        <p14:creationId xmlns:p14="http://schemas.microsoft.com/office/powerpoint/2010/main" val="14712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CD02-C4DE-D3DD-BE02-B976B13151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209AD0-4B5B-D3D8-542A-7E561A305B61}"/>
              </a:ext>
            </a:extLst>
          </p:cNvPr>
          <p:cNvSpPr>
            <a:spLocks noGrp="1" noRot="1" noChangeAspect="1"/>
          </p:cNvSpPr>
          <p:nvPr>
            <p:ph type="sldImg"/>
          </p:nvPr>
        </p:nvSpPr>
        <p:spPr>
          <a:xfrm>
            <a:off x="422275" y="1266825"/>
            <a:ext cx="5953125" cy="3349625"/>
          </a:xfrm>
        </p:spPr>
      </p:sp>
      <p:sp>
        <p:nvSpPr>
          <p:cNvPr id="3" name="Platshållare för anteckningar 2">
            <a:extLst>
              <a:ext uri="{FF2B5EF4-FFF2-40B4-BE49-F238E27FC236}">
                <a16:creationId xmlns:a16="http://schemas.microsoft.com/office/drawing/2014/main" id="{7418B47E-6A97-0E0D-0CAA-05E4295257A3}"/>
              </a:ext>
            </a:extLst>
          </p:cNvPr>
          <p:cNvSpPr>
            <a:spLocks noGrp="1"/>
          </p:cNvSpPr>
          <p:nvPr>
            <p:ph type="body" idx="1"/>
          </p:nvPr>
        </p:nvSpPr>
        <p:spPr/>
        <p:txBody>
          <a:bodyPr/>
          <a:lstStyle/>
          <a:p>
            <a:endParaRPr lang="sv-SE" b="0" u="none" dirty="0"/>
          </a:p>
        </p:txBody>
      </p:sp>
      <p:sp>
        <p:nvSpPr>
          <p:cNvPr id="4" name="Platshållare för bildnummer 3">
            <a:extLst>
              <a:ext uri="{FF2B5EF4-FFF2-40B4-BE49-F238E27FC236}">
                <a16:creationId xmlns:a16="http://schemas.microsoft.com/office/drawing/2014/main" id="{03B0CA2D-0B30-3542-E7D4-4BCD4F592B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182B9-6743-431D-A936-86A7EA42818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03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Sofia</a:t>
            </a:r>
          </a:p>
          <a:p>
            <a:endParaRPr lang="sv-SE" dirty="0"/>
          </a:p>
        </p:txBody>
      </p:sp>
      <p:sp>
        <p:nvSpPr>
          <p:cNvPr id="4" name="Platshållare för bildnummer 3"/>
          <p:cNvSpPr>
            <a:spLocks noGrp="1"/>
          </p:cNvSpPr>
          <p:nvPr>
            <p:ph type="sldNum" sz="quarter" idx="5"/>
          </p:nvPr>
        </p:nvSpPr>
        <p:spPr/>
        <p:txBody>
          <a:bodyPr/>
          <a:lstStyle/>
          <a:p>
            <a:fld id="{BE038E12-4634-4BFE-A047-A17200F65A31}" type="slidenum">
              <a:rPr lang="sv-SE" smtClean="0"/>
              <a:t>12</a:t>
            </a:fld>
            <a:endParaRPr lang="sv-SE"/>
          </a:p>
        </p:txBody>
      </p:sp>
    </p:spTree>
    <p:extLst>
      <p:ext uri="{BB962C8B-B14F-4D97-AF65-F5344CB8AC3E}">
        <p14:creationId xmlns:p14="http://schemas.microsoft.com/office/powerpoint/2010/main" val="348288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B402D-84F4-AA89-106A-D489ED8D07E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2A7F02-4B9A-CDAF-BF8D-5ECFCB0563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4D8F88-2457-B03C-7D74-8DECB7E409D4}"/>
              </a:ext>
            </a:extLst>
          </p:cNvPr>
          <p:cNvSpPr>
            <a:spLocks noGrp="1"/>
          </p:cNvSpPr>
          <p:nvPr>
            <p:ph type="body" idx="1"/>
          </p:nvPr>
        </p:nvSpPr>
        <p:spPr/>
        <p:txBody>
          <a:bodyPr/>
          <a:lstStyle/>
          <a:p>
            <a:r>
              <a:rPr lang="sv-SE" b="1" dirty="0"/>
              <a:t>Anna</a:t>
            </a:r>
          </a:p>
        </p:txBody>
      </p:sp>
      <p:sp>
        <p:nvSpPr>
          <p:cNvPr id="4" name="Platshållare för bildnummer 3">
            <a:extLst>
              <a:ext uri="{FF2B5EF4-FFF2-40B4-BE49-F238E27FC236}">
                <a16:creationId xmlns:a16="http://schemas.microsoft.com/office/drawing/2014/main" id="{9F3A00BA-10AB-501A-7FF7-26E5D414ED8B}"/>
              </a:ext>
            </a:extLst>
          </p:cNvPr>
          <p:cNvSpPr>
            <a:spLocks noGrp="1"/>
          </p:cNvSpPr>
          <p:nvPr>
            <p:ph type="sldNum" sz="quarter" idx="5"/>
          </p:nvPr>
        </p:nvSpPr>
        <p:spPr/>
        <p:txBody>
          <a:bodyPr/>
          <a:lstStyle/>
          <a:p>
            <a:fld id="{BE038E12-4634-4BFE-A047-A17200F65A31}" type="slidenum">
              <a:rPr lang="sv-SE" smtClean="0"/>
              <a:t>13</a:t>
            </a:fld>
            <a:endParaRPr lang="sv-SE"/>
          </a:p>
        </p:txBody>
      </p:sp>
    </p:spTree>
    <p:extLst>
      <p:ext uri="{BB962C8B-B14F-4D97-AF65-F5344CB8AC3E}">
        <p14:creationId xmlns:p14="http://schemas.microsoft.com/office/powerpoint/2010/main" val="276418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Anna</a:t>
            </a:r>
          </a:p>
        </p:txBody>
      </p:sp>
      <p:sp>
        <p:nvSpPr>
          <p:cNvPr id="4" name="Platshållare för bildnummer 3"/>
          <p:cNvSpPr>
            <a:spLocks noGrp="1"/>
          </p:cNvSpPr>
          <p:nvPr>
            <p:ph type="sldNum" sz="quarter" idx="5"/>
          </p:nvPr>
        </p:nvSpPr>
        <p:spPr/>
        <p:txBody>
          <a:bodyPr/>
          <a:lstStyle/>
          <a:p>
            <a:fld id="{BE038E12-4634-4BFE-A047-A17200F65A31}" type="slidenum">
              <a:rPr lang="sv-SE" smtClean="0"/>
              <a:t>14</a:t>
            </a:fld>
            <a:endParaRPr lang="sv-SE"/>
          </a:p>
        </p:txBody>
      </p:sp>
    </p:spTree>
    <p:extLst>
      <p:ext uri="{BB962C8B-B14F-4D97-AF65-F5344CB8AC3E}">
        <p14:creationId xmlns:p14="http://schemas.microsoft.com/office/powerpoint/2010/main" val="39316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Sofia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38E12-4634-4BFE-A047-A17200F65A31}"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279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Anna</a:t>
            </a:r>
          </a:p>
          <a:p>
            <a:endParaRPr lang="sv-SE" dirty="0"/>
          </a:p>
        </p:txBody>
      </p:sp>
      <p:sp>
        <p:nvSpPr>
          <p:cNvPr id="4" name="Platshållare för bildnummer 3"/>
          <p:cNvSpPr>
            <a:spLocks noGrp="1"/>
          </p:cNvSpPr>
          <p:nvPr>
            <p:ph type="sldNum" sz="quarter" idx="5"/>
          </p:nvPr>
        </p:nvSpPr>
        <p:spPr/>
        <p:txBody>
          <a:bodyPr/>
          <a:lstStyle/>
          <a:p>
            <a:fld id="{BE038E12-4634-4BFE-A047-A17200F65A31}" type="slidenum">
              <a:rPr lang="sv-SE" smtClean="0"/>
              <a:t>16</a:t>
            </a:fld>
            <a:endParaRPr lang="sv-SE"/>
          </a:p>
        </p:txBody>
      </p:sp>
    </p:spTree>
    <p:extLst>
      <p:ext uri="{BB962C8B-B14F-4D97-AF65-F5344CB8AC3E}">
        <p14:creationId xmlns:p14="http://schemas.microsoft.com/office/powerpoint/2010/main" val="260275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dirty="0">
                <a:effectLst/>
                <a:latin typeface="Times New Roman" panose="02020603050405020304" pitchFamily="18" charset="0"/>
                <a:ea typeface="Times New Roman" panose="02020603050405020304" pitchFamily="18" charset="0"/>
              </a:rPr>
              <a:t>Sofia</a:t>
            </a:r>
          </a:p>
          <a:p>
            <a:r>
              <a:rPr lang="sv-SE" sz="1800" i="0" dirty="0">
                <a:effectLst/>
                <a:latin typeface="Times New Roman" panose="02020603050405020304" pitchFamily="18" charset="0"/>
                <a:ea typeface="Times New Roman" panose="02020603050405020304" pitchFamily="18" charset="0"/>
              </a:rPr>
              <a:t>Målbilden för nära vård har en symbol med invånaren i fokus. Runt invånaren finns de olika aktörerna som stöd, som tillsammans med invånaren tar ett gemensamt ansvar för hälsa och trygghet – hela livet. </a:t>
            </a:r>
            <a:endParaRPr lang="sv-SE" i="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D20B4-38AC-4CB7-9ACD-38EDBF7579D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76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D20B4-38AC-4CB7-9ACD-38EDBF7579D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9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EDB0-7BAC-041D-1736-FE55BA1B4C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B6C0620-D49F-D01A-FFF0-CB47F28A8B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B1445F-A75F-CAE7-2284-08D8298588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Anna</a:t>
            </a:r>
          </a:p>
          <a:p>
            <a:endParaRPr lang="sv-SE" dirty="0"/>
          </a:p>
        </p:txBody>
      </p:sp>
      <p:sp>
        <p:nvSpPr>
          <p:cNvPr id="4" name="Platshållare för bildnummer 3">
            <a:extLst>
              <a:ext uri="{FF2B5EF4-FFF2-40B4-BE49-F238E27FC236}">
                <a16:creationId xmlns:a16="http://schemas.microsoft.com/office/drawing/2014/main" id="{9E9F4A6D-967C-6E61-700C-EE021A61D2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E3EB6-8FB9-413A-94CB-88EDF0D6123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81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Sofia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38E12-4634-4BFE-A047-A17200F65A31}"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425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Sofia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38E12-4634-4BFE-A047-A17200F65A31}"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869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Sofia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38E12-4634-4BFE-A047-A17200F65A31}"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22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031F6-6466-48B4-CCD2-62EA9AA2CFD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0D79437-0D54-81CE-8FB5-63045BDD0D82}"/>
              </a:ext>
            </a:extLst>
          </p:cNvPr>
          <p:cNvSpPr>
            <a:spLocks noGrp="1" noRot="1" noChangeAspect="1"/>
          </p:cNvSpPr>
          <p:nvPr>
            <p:ph type="sldImg"/>
          </p:nvPr>
        </p:nvSpPr>
        <p:spPr>
          <a:xfrm>
            <a:off x="422275" y="1266825"/>
            <a:ext cx="5953125" cy="3349625"/>
          </a:xfrm>
        </p:spPr>
      </p:sp>
      <p:sp>
        <p:nvSpPr>
          <p:cNvPr id="3" name="Platshållare för anteckningar 2">
            <a:extLst>
              <a:ext uri="{FF2B5EF4-FFF2-40B4-BE49-F238E27FC236}">
                <a16:creationId xmlns:a16="http://schemas.microsoft.com/office/drawing/2014/main" id="{20ADB3F0-4A8F-EDFB-4F89-FB156C48FFEF}"/>
              </a:ext>
            </a:extLst>
          </p:cNvPr>
          <p:cNvSpPr>
            <a:spLocks noGrp="1"/>
          </p:cNvSpPr>
          <p:nvPr>
            <p:ph type="body" idx="1"/>
          </p:nvPr>
        </p:nvSpPr>
        <p:spPr/>
        <p:txBody>
          <a:bodyPr/>
          <a:lstStyle/>
          <a:p>
            <a:endParaRPr lang="sv-SE" b="0" u="none" dirty="0"/>
          </a:p>
        </p:txBody>
      </p:sp>
      <p:sp>
        <p:nvSpPr>
          <p:cNvPr id="4" name="Platshållare för bildnummer 3">
            <a:extLst>
              <a:ext uri="{FF2B5EF4-FFF2-40B4-BE49-F238E27FC236}">
                <a16:creationId xmlns:a16="http://schemas.microsoft.com/office/drawing/2014/main" id="{8791D9A8-5500-8D25-8C41-F541E2377E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182B9-6743-431D-A936-86A7EA42818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51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9870-C7B8-4792-8DA5-AB16325C6D4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EEBFAA-7721-9DFB-8AA1-A386BE64E5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86D7BD-18A7-986E-0A62-0283E4A12F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Anna</a:t>
            </a:r>
          </a:p>
          <a:p>
            <a:endParaRPr lang="sv-SE" dirty="0"/>
          </a:p>
        </p:txBody>
      </p:sp>
      <p:sp>
        <p:nvSpPr>
          <p:cNvPr id="4" name="Platshållare för bildnummer 3">
            <a:extLst>
              <a:ext uri="{FF2B5EF4-FFF2-40B4-BE49-F238E27FC236}">
                <a16:creationId xmlns:a16="http://schemas.microsoft.com/office/drawing/2014/main" id="{A0EE4C8F-0A45-453E-77D9-9E0FECDE15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E3EB6-8FB9-413A-94CB-88EDF0D6123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71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1867327"/>
          </a:xfrm>
        </p:spPr>
        <p:txBody>
          <a:bodyPr anchor="ctr">
            <a:normAutofit/>
          </a:bodyPr>
          <a:lstStyle>
            <a:lvl1pPr algn="ctr">
              <a:defRPr sz="4400">
                <a:latin typeface="Arial" panose="020B0604020202020204" pitchFamily="34"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1524000" y="2989690"/>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spTree>
    <p:extLst>
      <p:ext uri="{BB962C8B-B14F-4D97-AF65-F5344CB8AC3E}">
        <p14:creationId xmlns:p14="http://schemas.microsoft.com/office/powerpoint/2010/main" val="335345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838200" y="1825625"/>
            <a:ext cx="10515600" cy="37283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3274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379992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37720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245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256306"/>
          </a:xfrm>
        </p:spPr>
        <p:txBody>
          <a:bodyPr anchor="t"/>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457201"/>
            <a:ext cx="617220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1713506"/>
            <a:ext cx="3932237" cy="37728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90958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5/25/2026</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623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5/25/2026</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216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a:xfrm>
            <a:off x="838200" y="1825625"/>
            <a:ext cx="10515600" cy="37283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604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379992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377209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286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256306"/>
          </a:xfrm>
        </p:spPr>
        <p:txBody>
          <a:bodyPr anchor="t"/>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457201"/>
            <a:ext cx="617220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1713506"/>
            <a:ext cx="3932237" cy="37728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63441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9459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50982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411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0F99FB-17BD-9A6A-D5B8-D529694DBFD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E6A1E8-BBCD-BD31-0033-F9374783A89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47D3799-7C9C-E802-46BF-9926B28402E8}"/>
              </a:ext>
            </a:extLst>
          </p:cNvPr>
          <p:cNvSpPr>
            <a:spLocks noGrp="1"/>
          </p:cNvSpPr>
          <p:nvPr>
            <p:ph sz="half" idx="2"/>
          </p:nvPr>
        </p:nvSpPr>
        <p:spPr>
          <a:xfrm>
            <a:off x="839789"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B901277-D046-2B8B-3191-7C56856B907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CE7FB70-28FD-6325-9377-5636304735E3}"/>
              </a:ext>
            </a:extLst>
          </p:cNvPr>
          <p:cNvSpPr>
            <a:spLocks noGrp="1"/>
          </p:cNvSpPr>
          <p:nvPr>
            <p:ph sz="quarter" idx="4"/>
          </p:nvPr>
        </p:nvSpPr>
        <p:spPr>
          <a:xfrm>
            <a:off x="6172201"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2504B35-0590-7E9E-2C6F-7EB9B49FBD67}"/>
              </a:ext>
            </a:extLst>
          </p:cNvPr>
          <p:cNvSpPr>
            <a:spLocks noGrp="1"/>
          </p:cNvSpPr>
          <p:nvPr>
            <p:ph type="dt" sz="half" idx="10"/>
          </p:nvPr>
        </p:nvSpPr>
        <p:spPr/>
        <p:txBody>
          <a:bodyPr/>
          <a:lstStyle/>
          <a:p>
            <a:fld id="{43249E59-946D-B744-B1B9-D796F3C7E373}" type="datetimeFigureOut">
              <a:rPr lang="sv-SE" smtClean="0"/>
              <a:t>2026-05-25</a:t>
            </a:fld>
            <a:endParaRPr lang="sv-SE"/>
          </a:p>
        </p:txBody>
      </p:sp>
      <p:sp>
        <p:nvSpPr>
          <p:cNvPr id="8" name="Platshållare för sidfot 7">
            <a:extLst>
              <a:ext uri="{FF2B5EF4-FFF2-40B4-BE49-F238E27FC236}">
                <a16:creationId xmlns:a16="http://schemas.microsoft.com/office/drawing/2014/main" id="{D9F1A787-511D-FBAF-86AF-26033F4D526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43B8E0B-D97E-93A5-DEC9-FF486C179493}"/>
              </a:ext>
            </a:extLst>
          </p:cNvPr>
          <p:cNvSpPr>
            <a:spLocks noGrp="1"/>
          </p:cNvSpPr>
          <p:nvPr>
            <p:ph type="sldNum" sz="quarter" idx="12"/>
          </p:nvPr>
        </p:nvSpPr>
        <p:spPr/>
        <p:txBody>
          <a:bodyPr/>
          <a:lstStyle/>
          <a:p>
            <a:fld id="{2D12FE24-1992-564D-BACF-14851DBBBE14}" type="slidenum">
              <a:rPr lang="sv-SE" smtClean="0"/>
              <a:t>‹#›</a:t>
            </a:fld>
            <a:endParaRPr lang="sv-SE"/>
          </a:p>
        </p:txBody>
      </p:sp>
    </p:spTree>
    <p:extLst>
      <p:ext uri="{BB962C8B-B14F-4D97-AF65-F5344CB8AC3E}">
        <p14:creationId xmlns:p14="http://schemas.microsoft.com/office/powerpoint/2010/main" val="297670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1867327"/>
          </a:xfrm>
        </p:spPr>
        <p:txBody>
          <a:bodyPr anchor="ctr">
            <a:normAutofit/>
          </a:bodyPr>
          <a:lstStyle>
            <a:lvl1pPr algn="ctr">
              <a:defRPr sz="4400">
                <a:latin typeface="Arial" panose="020B0604020202020204" pitchFamily="34"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1524000" y="2989690"/>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spTree>
    <p:extLst>
      <p:ext uri="{BB962C8B-B14F-4D97-AF65-F5344CB8AC3E}">
        <p14:creationId xmlns:p14="http://schemas.microsoft.com/office/powerpoint/2010/main" val="90615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736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852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94"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736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3701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5634-2C0F-12A5-140B-2A2204B2677E}"/>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099DAF54-70F0-7FCD-0C47-EC6899F77354}"/>
              </a:ext>
            </a:extLst>
          </p:cNvPr>
          <p:cNvSpPr/>
          <p:nvPr/>
        </p:nvSpPr>
        <p:spPr>
          <a:xfrm>
            <a:off x="186612" y="177282"/>
            <a:ext cx="11821886" cy="5673011"/>
          </a:xfrm>
          <a:prstGeom prst="rect">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A188EF4-3907-DE84-EC09-080D9AEF3814}"/>
              </a:ext>
            </a:extLst>
          </p:cNvPr>
          <p:cNvSpPr>
            <a:spLocks noGrp="1"/>
          </p:cNvSpPr>
          <p:nvPr>
            <p:ph type="ctrTitle"/>
          </p:nvPr>
        </p:nvSpPr>
        <p:spPr>
          <a:xfrm>
            <a:off x="112295" y="3429000"/>
            <a:ext cx="12079705" cy="2537460"/>
          </a:xfrm>
        </p:spPr>
        <p:txBody>
          <a:bodyPr>
            <a:normAutofit/>
          </a:bodyPr>
          <a:lstStyle/>
          <a:p>
            <a:r>
              <a:rPr lang="sv-SE" sz="5400" dirty="0">
                <a:solidFill>
                  <a:srgbClr val="74350A"/>
                </a:solidFill>
                <a:ea typeface="+mn-ea"/>
              </a:rPr>
              <a:t>Gemensam plan för samverkan</a:t>
            </a:r>
            <a:br>
              <a:rPr lang="sv-SE" sz="5400" dirty="0">
                <a:solidFill>
                  <a:srgbClr val="74350A"/>
                </a:solidFill>
                <a:ea typeface="+mn-ea"/>
              </a:rPr>
            </a:br>
            <a:r>
              <a:rPr lang="sv-SE" sz="3200" dirty="0">
                <a:solidFill>
                  <a:srgbClr val="74350A"/>
                </a:solidFill>
                <a:ea typeface="+mn-ea"/>
              </a:rPr>
              <a:t>kring barn och unga, psykisk hälsa och äldre</a:t>
            </a:r>
            <a:endParaRPr lang="sv-SE" sz="5400" i="1" dirty="0">
              <a:solidFill>
                <a:srgbClr val="74350A"/>
              </a:solidFill>
              <a:ea typeface="+mn-ea"/>
            </a:endParaRPr>
          </a:p>
        </p:txBody>
      </p:sp>
      <p:pic>
        <p:nvPicPr>
          <p:cNvPr id="4" name="Bildobjekt 3">
            <a:extLst>
              <a:ext uri="{FF2B5EF4-FFF2-40B4-BE49-F238E27FC236}">
                <a16:creationId xmlns:a16="http://schemas.microsoft.com/office/drawing/2014/main" id="{491FA69C-8F60-98F2-2B22-B829448C8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593" y="402332"/>
            <a:ext cx="3407671" cy="3310135"/>
          </a:xfrm>
          <a:prstGeom prst="rect">
            <a:avLst/>
          </a:prstGeom>
        </p:spPr>
      </p:pic>
    </p:spTree>
    <p:extLst>
      <p:ext uri="{BB962C8B-B14F-4D97-AF65-F5344CB8AC3E}">
        <p14:creationId xmlns:p14="http://schemas.microsoft.com/office/powerpoint/2010/main" val="2230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F64D-EB81-2247-D981-90EE641C36F5}"/>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05C080DF-0C98-D28E-08E0-57238C0F6D2D}"/>
              </a:ext>
            </a:extLst>
          </p:cNvPr>
          <p:cNvSpPr/>
          <p:nvPr/>
        </p:nvSpPr>
        <p:spPr>
          <a:xfrm>
            <a:off x="186612" y="177282"/>
            <a:ext cx="11821886" cy="5673011"/>
          </a:xfrm>
          <a:prstGeom prst="rect">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F19186-91C5-4798-A807-F92B6ED8B36D}"/>
              </a:ext>
            </a:extLst>
          </p:cNvPr>
          <p:cNvSpPr>
            <a:spLocks noGrp="1"/>
          </p:cNvSpPr>
          <p:nvPr>
            <p:ph type="ctrTitle"/>
          </p:nvPr>
        </p:nvSpPr>
        <p:spPr>
          <a:xfrm>
            <a:off x="56147" y="1796142"/>
            <a:ext cx="12079705" cy="2537460"/>
          </a:xfrm>
        </p:spPr>
        <p:txBody>
          <a:bodyPr>
            <a:normAutofit/>
          </a:bodyPr>
          <a:lstStyle/>
          <a:p>
            <a:r>
              <a:rPr lang="sv-SE" sz="5400" dirty="0">
                <a:solidFill>
                  <a:srgbClr val="74350A"/>
                </a:solidFill>
                <a:ea typeface="+mn-ea"/>
              </a:rPr>
              <a:t>Hur går vi från ord till handling?</a:t>
            </a:r>
            <a:endParaRPr lang="sv-SE" sz="5400" i="1" dirty="0">
              <a:solidFill>
                <a:srgbClr val="74350A"/>
              </a:solidFill>
              <a:ea typeface="+mn-ea"/>
            </a:endParaRPr>
          </a:p>
        </p:txBody>
      </p:sp>
    </p:spTree>
    <p:extLst>
      <p:ext uri="{BB962C8B-B14F-4D97-AF65-F5344CB8AC3E}">
        <p14:creationId xmlns:p14="http://schemas.microsoft.com/office/powerpoint/2010/main" val="329303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814CE-2EF4-1198-ED9D-6BAEFDB7B08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2555430-6104-16E1-D98A-9A9F0F2F2BA5}"/>
              </a:ext>
            </a:extLst>
          </p:cNvPr>
          <p:cNvSpPr>
            <a:spLocks noGrp="1"/>
          </p:cNvSpPr>
          <p:nvPr>
            <p:ph type="title"/>
          </p:nvPr>
        </p:nvSpPr>
        <p:spPr>
          <a:xfrm>
            <a:off x="547770" y="354563"/>
            <a:ext cx="10515600" cy="1152854"/>
          </a:xfrm>
        </p:spPr>
        <p:txBody>
          <a:bodyPr>
            <a:normAutofit/>
          </a:bodyPr>
          <a:lstStyle/>
          <a:p>
            <a:r>
              <a:rPr lang="sv-SE" sz="4000" dirty="0">
                <a:solidFill>
                  <a:srgbClr val="772D2A"/>
                </a:solidFill>
                <a:latin typeface="Arial" panose="020B0604020202020204"/>
                <a:cs typeface="+mn-cs"/>
              </a:rPr>
              <a:t>Vi tar beslut ─ tillsammans och var för sig </a:t>
            </a:r>
            <a:endParaRPr lang="sv-SE" sz="3600" dirty="0">
              <a:solidFill>
                <a:srgbClr val="74350A"/>
              </a:solidFill>
              <a:latin typeface="Arial" panose="020B0604020202020204" pitchFamily="34" charset="0"/>
              <a:ea typeface="+mn-ea"/>
              <a:cs typeface="Arial" panose="020B0604020202020204" pitchFamily="34" charset="0"/>
            </a:endParaRPr>
          </a:p>
        </p:txBody>
      </p:sp>
      <p:sp>
        <p:nvSpPr>
          <p:cNvPr id="3" name="Platshållare för innehåll 2">
            <a:extLst>
              <a:ext uri="{FF2B5EF4-FFF2-40B4-BE49-F238E27FC236}">
                <a16:creationId xmlns:a16="http://schemas.microsoft.com/office/drawing/2014/main" id="{66CDD363-3B46-EC33-EDD9-D0FF96671CCB}"/>
              </a:ext>
            </a:extLst>
          </p:cNvPr>
          <p:cNvSpPr>
            <a:spLocks noGrp="1"/>
          </p:cNvSpPr>
          <p:nvPr>
            <p:ph idx="1"/>
          </p:nvPr>
        </p:nvSpPr>
        <p:spPr>
          <a:xfrm>
            <a:off x="662475" y="1695651"/>
            <a:ext cx="11025673" cy="4115026"/>
          </a:xfrm>
        </p:spPr>
        <p:txBody>
          <a:bodyPr>
            <a:normAutofit/>
          </a:bodyPr>
          <a:lstStyle/>
          <a:p>
            <a:pPr marL="0" indent="0">
              <a:lnSpc>
                <a:spcPct val="100000"/>
              </a:lnSpc>
              <a:buNone/>
            </a:pPr>
            <a:r>
              <a:rPr lang="sv-SE" sz="2400" b="1" dirty="0"/>
              <a:t>Maj 2025: </a:t>
            </a:r>
            <a:r>
              <a:rPr lang="sv-SE" sz="2400" dirty="0"/>
              <a:t>Länsgemensam ledning står bakom planen</a:t>
            </a:r>
          </a:p>
          <a:p>
            <a:pPr marL="0" indent="0">
              <a:lnSpc>
                <a:spcPct val="100000"/>
              </a:lnSpc>
              <a:buNone/>
            </a:pPr>
            <a:endParaRPr lang="sv-SE" sz="100" dirty="0"/>
          </a:p>
          <a:p>
            <a:pPr marL="0" indent="0">
              <a:lnSpc>
                <a:spcPct val="200000"/>
              </a:lnSpc>
              <a:buNone/>
            </a:pPr>
            <a:r>
              <a:rPr lang="sv-SE" sz="2400" b="1" dirty="0"/>
              <a:t>Augusti 2025: </a:t>
            </a:r>
            <a:r>
              <a:rPr lang="sv-SE" sz="2400" dirty="0"/>
              <a:t>Förankring i Regionalt ledningsforum </a:t>
            </a:r>
          </a:p>
          <a:p>
            <a:pPr marL="0" indent="0">
              <a:lnSpc>
                <a:spcPct val="200000"/>
              </a:lnSpc>
              <a:buNone/>
            </a:pPr>
            <a:r>
              <a:rPr lang="sv-SE" sz="2400" b="1" dirty="0"/>
              <a:t>Oktober 2025: </a:t>
            </a:r>
            <a:r>
              <a:rPr lang="sv-SE" sz="2400" dirty="0"/>
              <a:t>Presidiet inom Länsgemensam ledning</a:t>
            </a:r>
          </a:p>
          <a:p>
            <a:pPr marL="0" indent="0">
              <a:lnSpc>
                <a:spcPct val="200000"/>
              </a:lnSpc>
              <a:buNone/>
            </a:pPr>
            <a:r>
              <a:rPr lang="sv-SE" sz="2400" b="1" dirty="0"/>
              <a:t>2026: </a:t>
            </a:r>
            <a:r>
              <a:rPr lang="sv-SE" sz="2400" dirty="0"/>
              <a:t>Politiskt beslut inom respektive organisation</a:t>
            </a:r>
          </a:p>
        </p:txBody>
      </p:sp>
    </p:spTree>
    <p:extLst>
      <p:ext uri="{BB962C8B-B14F-4D97-AF65-F5344CB8AC3E}">
        <p14:creationId xmlns:p14="http://schemas.microsoft.com/office/powerpoint/2010/main" val="373660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5440-8175-A689-FD7B-95B8030C541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047F577E-307C-24D0-24A2-59C6A19A9A9F}"/>
              </a:ext>
            </a:extLst>
          </p:cNvPr>
          <p:cNvSpPr>
            <a:spLocks noGrp="1"/>
          </p:cNvSpPr>
          <p:nvPr>
            <p:ph type="title" idx="4294967295"/>
          </p:nvPr>
        </p:nvSpPr>
        <p:spPr>
          <a:xfrm>
            <a:off x="752669" y="132103"/>
            <a:ext cx="10515600" cy="1325563"/>
          </a:xfrm>
        </p:spPr>
        <p:txBody>
          <a:bodyPr>
            <a:normAutofit/>
          </a:bodyPr>
          <a:lstStyle/>
          <a:p>
            <a:r>
              <a:rPr lang="sv-SE" dirty="0">
                <a:solidFill>
                  <a:srgbClr val="772D2A"/>
                </a:solidFill>
              </a:rPr>
              <a:t>Vi tar ansvar</a:t>
            </a:r>
            <a:endParaRPr lang="sv-SE" dirty="0">
              <a:solidFill>
                <a:srgbClr val="772D2A"/>
              </a:solidFill>
              <a:latin typeface="+mn-lt"/>
              <a:ea typeface="+mn-ea"/>
              <a:cs typeface="+mn-cs"/>
            </a:endParaRPr>
          </a:p>
        </p:txBody>
      </p:sp>
      <p:sp>
        <p:nvSpPr>
          <p:cNvPr id="13" name="Platshållare för innehåll 12">
            <a:extLst>
              <a:ext uri="{FF2B5EF4-FFF2-40B4-BE49-F238E27FC236}">
                <a16:creationId xmlns:a16="http://schemas.microsoft.com/office/drawing/2014/main" id="{060E7283-5146-B432-2A57-DB6C96A19126}"/>
              </a:ext>
            </a:extLst>
          </p:cNvPr>
          <p:cNvSpPr>
            <a:spLocks noGrp="1"/>
          </p:cNvSpPr>
          <p:nvPr>
            <p:ph sz="half" idx="4294967295"/>
          </p:nvPr>
        </p:nvSpPr>
        <p:spPr>
          <a:xfrm>
            <a:off x="752669" y="1986060"/>
            <a:ext cx="10360090" cy="3684588"/>
          </a:xfrm>
        </p:spPr>
        <p:txBody>
          <a:bodyPr>
            <a:normAutofit/>
          </a:bodyPr>
          <a:lstStyle/>
          <a:p>
            <a:pPr marL="0" indent="0">
              <a:buNone/>
            </a:pPr>
            <a:endParaRPr lang="sv-SE" sz="100" dirty="0"/>
          </a:p>
          <a:p>
            <a:pPr marL="0" indent="0">
              <a:buNone/>
            </a:pPr>
            <a:endParaRPr lang="sv-SE" sz="100" dirty="0"/>
          </a:p>
        </p:txBody>
      </p:sp>
      <p:sp>
        <p:nvSpPr>
          <p:cNvPr id="3" name="textruta 2">
            <a:extLst>
              <a:ext uri="{FF2B5EF4-FFF2-40B4-BE49-F238E27FC236}">
                <a16:creationId xmlns:a16="http://schemas.microsoft.com/office/drawing/2014/main" id="{862E44C1-BBAC-F7D9-7C6F-9339527B8621}"/>
              </a:ext>
            </a:extLst>
          </p:cNvPr>
          <p:cNvSpPr txBox="1"/>
          <p:nvPr/>
        </p:nvSpPr>
        <p:spPr>
          <a:xfrm>
            <a:off x="7529628" y="925511"/>
            <a:ext cx="2619375" cy="1477328"/>
          </a:xfrm>
          <a:prstGeom prst="rect">
            <a:avLst/>
          </a:prstGeom>
          <a:noFill/>
        </p:spPr>
        <p:txBody>
          <a:bodyPr wrap="square">
            <a:spAutoFit/>
          </a:bodyPr>
          <a:lstStyle/>
          <a:p>
            <a:pPr marL="0" indent="0" algn="ctr">
              <a:buNone/>
            </a:pPr>
            <a:r>
              <a:rPr lang="sv-SE" sz="1800" dirty="0"/>
              <a:t>Förtroendevalda inom region och kommuner med ansvarsområde inom hälsa, skola, vård och omsorg</a:t>
            </a:r>
          </a:p>
        </p:txBody>
      </p:sp>
      <p:sp>
        <p:nvSpPr>
          <p:cNvPr id="5" name="textruta 4">
            <a:extLst>
              <a:ext uri="{FF2B5EF4-FFF2-40B4-BE49-F238E27FC236}">
                <a16:creationId xmlns:a16="http://schemas.microsoft.com/office/drawing/2014/main" id="{74B41C7B-C778-0B60-DF90-6613D55BEF6F}"/>
              </a:ext>
            </a:extLst>
          </p:cNvPr>
          <p:cNvSpPr txBox="1"/>
          <p:nvPr/>
        </p:nvSpPr>
        <p:spPr>
          <a:xfrm>
            <a:off x="575883" y="1622086"/>
            <a:ext cx="3565266" cy="1200329"/>
          </a:xfrm>
          <a:prstGeom prst="rect">
            <a:avLst/>
          </a:prstGeom>
          <a:noFill/>
        </p:spPr>
        <p:txBody>
          <a:bodyPr wrap="square">
            <a:spAutoFit/>
          </a:bodyPr>
          <a:lstStyle/>
          <a:p>
            <a:pPr marL="0" indent="0" algn="ctr">
              <a:buNone/>
            </a:pPr>
            <a:r>
              <a:rPr lang="sv-SE" sz="1800" dirty="0"/>
              <a:t>Regionalt </a:t>
            </a:r>
            <a:r>
              <a:rPr lang="sv-SE" sz="1800" dirty="0" err="1"/>
              <a:t>ledningsforum</a:t>
            </a:r>
            <a:r>
              <a:rPr lang="sv-SE" sz="1800" dirty="0"/>
              <a:t>, Länsgemensam ledning, samordnade grupper,  samverkansområdesgrupper</a:t>
            </a:r>
          </a:p>
        </p:txBody>
      </p:sp>
      <p:sp>
        <p:nvSpPr>
          <p:cNvPr id="9" name="textruta 8">
            <a:extLst>
              <a:ext uri="{FF2B5EF4-FFF2-40B4-BE49-F238E27FC236}">
                <a16:creationId xmlns:a16="http://schemas.microsoft.com/office/drawing/2014/main" id="{CB211CA9-902E-3CA0-5910-CDAD4CDAD09D}"/>
              </a:ext>
            </a:extLst>
          </p:cNvPr>
          <p:cNvSpPr txBox="1"/>
          <p:nvPr/>
        </p:nvSpPr>
        <p:spPr>
          <a:xfrm>
            <a:off x="1259522" y="3588340"/>
            <a:ext cx="2743200" cy="1492716"/>
          </a:xfrm>
          <a:prstGeom prst="rect">
            <a:avLst/>
          </a:prstGeom>
          <a:noFill/>
        </p:spPr>
        <p:txBody>
          <a:bodyPr wrap="square">
            <a:spAutoFit/>
          </a:bodyPr>
          <a:lstStyle/>
          <a:p>
            <a:pPr marL="0" indent="0" algn="ctr">
              <a:buNone/>
            </a:pPr>
            <a:endParaRPr lang="sv-SE" sz="100" dirty="0"/>
          </a:p>
          <a:p>
            <a:pPr marL="0" indent="0" algn="ctr">
              <a:buNone/>
            </a:pPr>
            <a:r>
              <a:rPr lang="sv-SE" sz="1800" dirty="0"/>
              <a:t>Berörda chefer inom regionens verksamheter, både beställare och utförare, samt chefer och strategiska funktioner</a:t>
            </a:r>
          </a:p>
        </p:txBody>
      </p:sp>
      <p:sp>
        <p:nvSpPr>
          <p:cNvPr id="11" name="textruta 10">
            <a:extLst>
              <a:ext uri="{FF2B5EF4-FFF2-40B4-BE49-F238E27FC236}">
                <a16:creationId xmlns:a16="http://schemas.microsoft.com/office/drawing/2014/main" id="{E22CC805-C5AB-C514-2C1F-DD7CC555BF37}"/>
              </a:ext>
            </a:extLst>
          </p:cNvPr>
          <p:cNvSpPr txBox="1"/>
          <p:nvPr/>
        </p:nvSpPr>
        <p:spPr>
          <a:xfrm>
            <a:off x="8105775" y="3490617"/>
            <a:ext cx="2581275" cy="1477328"/>
          </a:xfrm>
          <a:prstGeom prst="rect">
            <a:avLst/>
          </a:prstGeom>
          <a:noFill/>
        </p:spPr>
        <p:txBody>
          <a:bodyPr wrap="square">
            <a:spAutoFit/>
          </a:bodyPr>
          <a:lstStyle/>
          <a:p>
            <a:pPr marL="0" indent="0" algn="ctr">
              <a:buNone/>
            </a:pPr>
            <a:r>
              <a:rPr lang="sv-SE" sz="1800" dirty="0"/>
              <a:t>Berörda chefer inom kommunernas förvaltningar, samt chefer och strategiska funktioner</a:t>
            </a:r>
          </a:p>
        </p:txBody>
      </p:sp>
      <p:grpSp>
        <p:nvGrpSpPr>
          <p:cNvPr id="14" name="Grupp 13">
            <a:extLst>
              <a:ext uri="{FF2B5EF4-FFF2-40B4-BE49-F238E27FC236}">
                <a16:creationId xmlns:a16="http://schemas.microsoft.com/office/drawing/2014/main" id="{AA42A8F0-6808-D22C-F095-11EEFE378966}"/>
              </a:ext>
            </a:extLst>
          </p:cNvPr>
          <p:cNvGrpSpPr/>
          <p:nvPr/>
        </p:nvGrpSpPr>
        <p:grpSpPr>
          <a:xfrm>
            <a:off x="4317935" y="1622086"/>
            <a:ext cx="3068189" cy="3042039"/>
            <a:chOff x="9299292" y="2003542"/>
            <a:chExt cx="2328111" cy="2211655"/>
          </a:xfrm>
        </p:grpSpPr>
        <p:sp>
          <p:nvSpPr>
            <p:cNvPr id="15" name="Ellips 14">
              <a:extLst>
                <a:ext uri="{FF2B5EF4-FFF2-40B4-BE49-F238E27FC236}">
                  <a16:creationId xmlns:a16="http://schemas.microsoft.com/office/drawing/2014/main" id="{FA2D55CC-221B-483F-C6D9-503DDC75C0A9}"/>
                </a:ext>
              </a:extLst>
            </p:cNvPr>
            <p:cNvSpPr/>
            <p:nvPr/>
          </p:nvSpPr>
          <p:spPr>
            <a:xfrm>
              <a:off x="9299292" y="2003542"/>
              <a:ext cx="2328111" cy="2211655"/>
            </a:xfrm>
            <a:prstGeom prst="ellips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 15" descr="Handskakning med hel fyllning">
              <a:extLst>
                <a:ext uri="{FF2B5EF4-FFF2-40B4-BE49-F238E27FC236}">
                  <a16:creationId xmlns:a16="http://schemas.microsoft.com/office/drawing/2014/main" id="{04060B76-D28A-1118-4AD1-BE37A7FEB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6435" y="2297020"/>
              <a:ext cx="1712736" cy="1712736"/>
            </a:xfrm>
            <a:prstGeom prst="rect">
              <a:avLst/>
            </a:prstGeom>
          </p:spPr>
        </p:pic>
      </p:grpSp>
    </p:spTree>
    <p:extLst>
      <p:ext uri="{BB962C8B-B14F-4D97-AF65-F5344CB8AC3E}">
        <p14:creationId xmlns:p14="http://schemas.microsoft.com/office/powerpoint/2010/main" val="20708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B29FC-32F0-B89D-C7D6-222371294834}"/>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27465167-9B60-E4DF-FC3B-349548FBF422}"/>
              </a:ext>
            </a:extLst>
          </p:cNvPr>
          <p:cNvSpPr>
            <a:spLocks noGrp="1"/>
          </p:cNvSpPr>
          <p:nvPr>
            <p:ph type="title"/>
          </p:nvPr>
        </p:nvSpPr>
        <p:spPr>
          <a:xfrm>
            <a:off x="593984" y="423067"/>
            <a:ext cx="10515600" cy="1325563"/>
          </a:xfrm>
        </p:spPr>
        <p:txBody>
          <a:bodyPr>
            <a:normAutofit/>
          </a:bodyPr>
          <a:lstStyle/>
          <a:p>
            <a:r>
              <a:rPr lang="sv-SE" sz="4000" dirty="0">
                <a:solidFill>
                  <a:srgbClr val="772D2A"/>
                </a:solidFill>
                <a:latin typeface="+mn-lt"/>
                <a:ea typeface="+mn-ea"/>
                <a:cs typeface="+mn-cs"/>
              </a:rPr>
              <a:t>Vi är överens om hur det ska gå till </a:t>
            </a:r>
          </a:p>
        </p:txBody>
      </p:sp>
      <p:sp>
        <p:nvSpPr>
          <p:cNvPr id="10" name="Platshållare för text 9">
            <a:extLst>
              <a:ext uri="{FF2B5EF4-FFF2-40B4-BE49-F238E27FC236}">
                <a16:creationId xmlns:a16="http://schemas.microsoft.com/office/drawing/2014/main" id="{4584648C-A566-4FE7-C600-56BFD03A8EC9}"/>
              </a:ext>
            </a:extLst>
          </p:cNvPr>
          <p:cNvSpPr>
            <a:spLocks noGrp="1"/>
          </p:cNvSpPr>
          <p:nvPr>
            <p:ph sz="quarter" idx="4"/>
          </p:nvPr>
        </p:nvSpPr>
        <p:spPr>
          <a:xfrm>
            <a:off x="593984" y="1748630"/>
            <a:ext cx="11022628" cy="5109370"/>
          </a:xfrm>
          <a:noFill/>
        </p:spPr>
        <p:txBody>
          <a:bodyPr>
            <a:normAutofit/>
          </a:bodyPr>
          <a:lstStyle/>
          <a:p>
            <a:r>
              <a:rPr lang="sv-SE" sz="2200" dirty="0"/>
              <a:t>Vi ska fortsätta att utveckla verksamheter och arbetssätt så de bättre möter invånarnas behov.</a:t>
            </a:r>
          </a:p>
          <a:p>
            <a:r>
              <a:rPr lang="sv-SE" sz="2200" dirty="0"/>
              <a:t>Ingången är alltid vad vi gemensamt ska åstadkomma, inte vad enskilda organisationer ska göra.</a:t>
            </a:r>
          </a:p>
          <a:p>
            <a:r>
              <a:rPr lang="sv-SE" sz="2200" dirty="0"/>
              <a:t>Ordnat införande ska göras vid större förändringar av arbetssätt och/eller vid  förskjutning av vårdinsatser.</a:t>
            </a:r>
          </a:p>
          <a:p>
            <a:r>
              <a:rPr lang="sv-SE" sz="2200" dirty="0"/>
              <a:t>Tidiga, samordnade och hälsofrämjande insatser ska göras när det finns behov.</a:t>
            </a:r>
          </a:p>
        </p:txBody>
      </p:sp>
    </p:spTree>
    <p:extLst>
      <p:ext uri="{BB962C8B-B14F-4D97-AF65-F5344CB8AC3E}">
        <p14:creationId xmlns:p14="http://schemas.microsoft.com/office/powerpoint/2010/main" val="1455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DA99-596B-026A-5EF0-34F563369EAB}"/>
            </a:ext>
          </a:extLst>
        </p:cNvPr>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9BEAB303-08D0-23D9-9CAF-ED1D0AEC952E}"/>
              </a:ext>
            </a:extLst>
          </p:cNvPr>
          <p:cNvSpPr>
            <a:spLocks noGrp="1"/>
          </p:cNvSpPr>
          <p:nvPr>
            <p:ph sz="quarter" idx="4"/>
          </p:nvPr>
        </p:nvSpPr>
        <p:spPr>
          <a:xfrm>
            <a:off x="610313" y="1748630"/>
            <a:ext cx="11022628" cy="5109370"/>
          </a:xfrm>
        </p:spPr>
        <p:txBody>
          <a:bodyPr>
            <a:noAutofit/>
          </a:bodyPr>
          <a:lstStyle/>
          <a:p>
            <a:r>
              <a:rPr lang="sv-SE" sz="2200" dirty="0"/>
              <a:t>Överenskommelser och avtal ska anpassas efter nya arbetssätt som kommer av omställningen.</a:t>
            </a:r>
          </a:p>
          <a:p>
            <a:r>
              <a:rPr lang="sv-SE" sz="2200" dirty="0"/>
              <a:t>Vi ska kontinuerligt informera varandra om beslut som påverkar vår samverkan, och i möjligaste mån inhämta synpunkter innan beslutet tas.</a:t>
            </a:r>
          </a:p>
          <a:p>
            <a:r>
              <a:rPr lang="sv-SE" sz="2200" dirty="0"/>
              <a:t>Vi ska ta ansvar för att det finns resurser för att implementera beslut och genomföra länsövergripande breddinföranden.</a:t>
            </a:r>
          </a:p>
          <a:p>
            <a:r>
              <a:rPr lang="sv-SE" sz="2200" dirty="0"/>
              <a:t>Varje organisation ska ansvara för förankring på hemmaplan.</a:t>
            </a:r>
          </a:p>
        </p:txBody>
      </p:sp>
      <p:sp>
        <p:nvSpPr>
          <p:cNvPr id="7" name="Rubrik 7">
            <a:extLst>
              <a:ext uri="{FF2B5EF4-FFF2-40B4-BE49-F238E27FC236}">
                <a16:creationId xmlns:a16="http://schemas.microsoft.com/office/drawing/2014/main" id="{2A72C374-5CD6-6307-8EFA-1FB98FAAB556}"/>
              </a:ext>
            </a:extLst>
          </p:cNvPr>
          <p:cNvSpPr txBox="1">
            <a:spLocks/>
          </p:cNvSpPr>
          <p:nvPr/>
        </p:nvSpPr>
        <p:spPr>
          <a:xfrm>
            <a:off x="610313" y="4230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solidFill>
                  <a:srgbClr val="772D2A"/>
                </a:solidFill>
                <a:latin typeface="+mn-lt"/>
                <a:ea typeface="+mn-ea"/>
                <a:cs typeface="+mn-cs"/>
              </a:rPr>
              <a:t>Vi är överens om hur det ska gå till </a:t>
            </a:r>
          </a:p>
        </p:txBody>
      </p:sp>
    </p:spTree>
    <p:extLst>
      <p:ext uri="{BB962C8B-B14F-4D97-AF65-F5344CB8AC3E}">
        <p14:creationId xmlns:p14="http://schemas.microsoft.com/office/powerpoint/2010/main" val="33035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5F169-976B-8020-196C-2FC1F6205062}"/>
            </a:ext>
          </a:extLst>
        </p:cNvPr>
        <p:cNvGrpSpPr/>
        <p:nvPr/>
      </p:nvGrpSpPr>
      <p:grpSpPr>
        <a:xfrm>
          <a:off x="0" y="0"/>
          <a:ext cx="0" cy="0"/>
          <a:chOff x="0" y="0"/>
          <a:chExt cx="0" cy="0"/>
        </a:xfrm>
      </p:grpSpPr>
      <p:sp>
        <p:nvSpPr>
          <p:cNvPr id="15" name="Ellips 14">
            <a:extLst>
              <a:ext uri="{FF2B5EF4-FFF2-40B4-BE49-F238E27FC236}">
                <a16:creationId xmlns:a16="http://schemas.microsoft.com/office/drawing/2014/main" id="{C00B76F3-A9FE-E8FE-C3DD-15D341CC2AAD}"/>
              </a:ext>
            </a:extLst>
          </p:cNvPr>
          <p:cNvSpPr/>
          <p:nvPr/>
        </p:nvSpPr>
        <p:spPr>
          <a:xfrm>
            <a:off x="7393266" y="1099744"/>
            <a:ext cx="4074316" cy="4000321"/>
          </a:xfrm>
          <a:prstGeom prst="ellips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ubrik 7">
            <a:extLst>
              <a:ext uri="{FF2B5EF4-FFF2-40B4-BE49-F238E27FC236}">
                <a16:creationId xmlns:a16="http://schemas.microsoft.com/office/drawing/2014/main" id="{9158F642-5D64-6D3E-0E84-74DA1CE9351A}"/>
              </a:ext>
            </a:extLst>
          </p:cNvPr>
          <p:cNvSpPr>
            <a:spLocks noGrp="1"/>
          </p:cNvSpPr>
          <p:nvPr>
            <p:ph type="title" idx="4294967295"/>
          </p:nvPr>
        </p:nvSpPr>
        <p:spPr>
          <a:xfrm>
            <a:off x="697360" y="590947"/>
            <a:ext cx="10515600" cy="881405"/>
          </a:xfrm>
        </p:spPr>
        <p:txBody>
          <a:bodyPr>
            <a:normAutofit/>
          </a:bodyPr>
          <a:lstStyle/>
          <a:p>
            <a:r>
              <a:rPr lang="sv-SE" dirty="0">
                <a:solidFill>
                  <a:srgbClr val="772D2A"/>
                </a:solidFill>
                <a:latin typeface="+mn-lt"/>
                <a:ea typeface="+mn-ea"/>
                <a:cs typeface="+mn-cs"/>
              </a:rPr>
              <a:t>Alla nivåer behövs  </a:t>
            </a:r>
          </a:p>
        </p:txBody>
      </p:sp>
      <p:sp>
        <p:nvSpPr>
          <p:cNvPr id="13" name="Platshållare för innehåll 12">
            <a:extLst>
              <a:ext uri="{FF2B5EF4-FFF2-40B4-BE49-F238E27FC236}">
                <a16:creationId xmlns:a16="http://schemas.microsoft.com/office/drawing/2014/main" id="{D24C6EF1-F184-0CB2-6D2C-C4CF47BB457C}"/>
              </a:ext>
            </a:extLst>
          </p:cNvPr>
          <p:cNvSpPr>
            <a:spLocks noGrp="1"/>
          </p:cNvSpPr>
          <p:nvPr>
            <p:ph sz="half" idx="4294967295"/>
          </p:nvPr>
        </p:nvSpPr>
        <p:spPr>
          <a:xfrm>
            <a:off x="697360" y="1985184"/>
            <a:ext cx="6806630" cy="3174645"/>
          </a:xfrm>
        </p:spPr>
        <p:txBody>
          <a:bodyPr>
            <a:normAutofit/>
          </a:bodyPr>
          <a:lstStyle/>
          <a:p>
            <a:pPr marL="0" indent="0">
              <a:buNone/>
            </a:pPr>
            <a:r>
              <a:rPr lang="sv-SE" sz="2200" b="1" dirty="0"/>
              <a:t>Förtroendevalda: </a:t>
            </a:r>
            <a:r>
              <a:rPr lang="sv-SE" sz="2200" dirty="0"/>
              <a:t>Fattar inriktningsbeslut </a:t>
            </a:r>
          </a:p>
          <a:p>
            <a:pPr marL="0" indent="0">
              <a:buNone/>
            </a:pPr>
            <a:r>
              <a:rPr lang="sv-SE" sz="2200" b="1" dirty="0"/>
              <a:t>Länsgemensam ledning: </a:t>
            </a:r>
            <a:r>
              <a:rPr lang="sv-SE" sz="2200" dirty="0"/>
              <a:t>Ansvarar för genomförandet</a:t>
            </a:r>
          </a:p>
          <a:p>
            <a:pPr marL="0" indent="0">
              <a:buNone/>
            </a:pPr>
            <a:r>
              <a:rPr lang="sv-SE" sz="2200" b="1" dirty="0"/>
              <a:t>Varje organisation: </a:t>
            </a:r>
            <a:r>
              <a:rPr lang="sv-SE" sz="2200" dirty="0"/>
              <a:t>Ansvarar för att det finns förutsättningar för lokal samverkan </a:t>
            </a:r>
          </a:p>
          <a:p>
            <a:pPr marL="0" indent="0">
              <a:buNone/>
            </a:pPr>
            <a:endParaRPr lang="sv-SE" sz="100" dirty="0"/>
          </a:p>
        </p:txBody>
      </p:sp>
      <p:pic>
        <p:nvPicPr>
          <p:cNvPr id="9" name="Bild 8" descr="Pusselbitar med hel fyllning">
            <a:extLst>
              <a:ext uri="{FF2B5EF4-FFF2-40B4-BE49-F238E27FC236}">
                <a16:creationId xmlns:a16="http://schemas.microsoft.com/office/drawing/2014/main" id="{026B7BB1-1166-693C-4808-C5BAB6DE2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4218" y="1189263"/>
            <a:ext cx="3565071" cy="3565071"/>
          </a:xfrm>
          <a:prstGeom prst="rect">
            <a:avLst/>
          </a:prstGeom>
        </p:spPr>
      </p:pic>
    </p:spTree>
    <p:extLst>
      <p:ext uri="{BB962C8B-B14F-4D97-AF65-F5344CB8AC3E}">
        <p14:creationId xmlns:p14="http://schemas.microsoft.com/office/powerpoint/2010/main" val="21231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7DF61AAA-ADB4-9158-3F13-45340AC5C167}"/>
              </a:ext>
            </a:extLst>
          </p:cNvPr>
          <p:cNvSpPr>
            <a:spLocks noGrp="1"/>
          </p:cNvSpPr>
          <p:nvPr>
            <p:ph idx="1"/>
          </p:nvPr>
        </p:nvSpPr>
        <p:spPr>
          <a:xfrm>
            <a:off x="739451" y="1897192"/>
            <a:ext cx="10713098" cy="3063615"/>
          </a:xfrm>
        </p:spPr>
        <p:txBody>
          <a:bodyPr>
            <a:normAutofit/>
          </a:bodyPr>
          <a:lstStyle/>
          <a:p>
            <a:r>
              <a:rPr lang="sv-SE" sz="2200" dirty="0">
                <a:latin typeface="Arial" panose="020B0604020202020204" pitchFamily="34" charset="0"/>
                <a:ea typeface="Calibri" panose="020F0502020204030204" pitchFamily="34" charset="0"/>
                <a:cs typeface="Arial" panose="020B0604020202020204" pitchFamily="34" charset="0"/>
              </a:rPr>
              <a:t>Kommuner och region har gemensamt ansvar för uppföljning.</a:t>
            </a:r>
          </a:p>
          <a:p>
            <a:r>
              <a:rPr lang="sv-SE" sz="2200" dirty="0">
                <a:latin typeface="Arial" panose="020B0604020202020204" pitchFamily="34" charset="0"/>
                <a:ea typeface="Calibri" panose="020F0502020204030204" pitchFamily="34" charset="0"/>
                <a:cs typeface="Arial" panose="020B0604020202020204" pitchFamily="34" charset="0"/>
              </a:rPr>
              <a:t>Rapportering sker till Länsgemensam ledning, Regionalt </a:t>
            </a:r>
            <a:r>
              <a:rPr lang="sv-SE" sz="2200" dirty="0" err="1">
                <a:latin typeface="Arial" panose="020B0604020202020204" pitchFamily="34" charset="0"/>
                <a:ea typeface="Calibri" panose="020F0502020204030204" pitchFamily="34" charset="0"/>
                <a:cs typeface="Arial" panose="020B0604020202020204" pitchFamily="34" charset="0"/>
              </a:rPr>
              <a:t>ledningsforum</a:t>
            </a:r>
            <a:r>
              <a:rPr lang="sv-SE" sz="2200" dirty="0">
                <a:latin typeface="Arial" panose="020B0604020202020204" pitchFamily="34" charset="0"/>
                <a:ea typeface="Calibri" panose="020F0502020204030204" pitchFamily="34" charset="0"/>
                <a:cs typeface="Arial" panose="020B0604020202020204" pitchFamily="34" charset="0"/>
              </a:rPr>
              <a:t> och presidiet inom Länsgemensam ledning. </a:t>
            </a:r>
          </a:p>
          <a:p>
            <a:r>
              <a:rPr lang="sv-SE" sz="2200" dirty="0">
                <a:latin typeface="Arial" panose="020B0604020202020204" pitchFamily="34" charset="0"/>
                <a:ea typeface="Calibri" panose="020F0502020204030204" pitchFamily="34" charset="0"/>
                <a:cs typeface="Arial" panose="020B0604020202020204" pitchFamily="34" charset="0"/>
              </a:rPr>
              <a:t>Både invånar-, medarbetar-, hälso- och resursperspektivet följs upp.</a:t>
            </a:r>
          </a:p>
          <a:p>
            <a:r>
              <a:rPr lang="sv-SE" sz="2200" dirty="0">
                <a:latin typeface="Arial" panose="020B0604020202020204" pitchFamily="34" charset="0"/>
                <a:ea typeface="Calibri" panose="020F0502020204030204" pitchFamily="34" charset="0"/>
                <a:cs typeface="Arial" panose="020B0604020202020204" pitchFamily="34" charset="0"/>
              </a:rPr>
              <a:t>Gemensam systematisk uppföljning ger gemensamt lärande och gemensam utveckling </a:t>
            </a:r>
          </a:p>
          <a:p>
            <a:pPr marL="0" indent="0">
              <a:buNone/>
            </a:pPr>
            <a:endParaRPr lang="sv-SE" sz="1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v-SE"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Rubrik 7">
            <a:extLst>
              <a:ext uri="{FF2B5EF4-FFF2-40B4-BE49-F238E27FC236}">
                <a16:creationId xmlns:a16="http://schemas.microsoft.com/office/drawing/2014/main" id="{26790AA0-D27A-F32E-6D1A-66B810D42AAC}"/>
              </a:ext>
            </a:extLst>
          </p:cNvPr>
          <p:cNvSpPr>
            <a:spLocks noGrp="1"/>
          </p:cNvSpPr>
          <p:nvPr>
            <p:ph type="title"/>
          </p:nvPr>
        </p:nvSpPr>
        <p:spPr>
          <a:xfrm>
            <a:off x="642290" y="406661"/>
            <a:ext cx="10515600" cy="1325563"/>
          </a:xfrm>
        </p:spPr>
        <p:txBody>
          <a:bodyPr>
            <a:normAutofit/>
          </a:bodyPr>
          <a:lstStyle/>
          <a:p>
            <a:r>
              <a:rPr lang="sv-SE" sz="4000" dirty="0">
                <a:solidFill>
                  <a:srgbClr val="772D2A"/>
                </a:solidFill>
                <a:latin typeface="+mn-lt"/>
                <a:ea typeface="+mn-ea"/>
                <a:cs typeface="+mn-cs"/>
              </a:rPr>
              <a:t>Vi lär och följer upp tillsammans</a:t>
            </a:r>
          </a:p>
        </p:txBody>
      </p:sp>
    </p:spTree>
    <p:extLst>
      <p:ext uri="{BB962C8B-B14F-4D97-AF65-F5344CB8AC3E}">
        <p14:creationId xmlns:p14="http://schemas.microsoft.com/office/powerpoint/2010/main" val="7642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B98E-025D-D9EB-CB11-6704219E09E1}"/>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07ACED15-1FFE-BCED-80B0-7E68E3B728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06" t="13871" r="14881" b="12569"/>
          <a:stretch/>
        </p:blipFill>
        <p:spPr bwMode="auto">
          <a:xfrm>
            <a:off x="3919069" y="556887"/>
            <a:ext cx="4485142" cy="4457665"/>
          </a:xfrm>
          <a:prstGeom prst="rect">
            <a:avLst/>
          </a:prstGeom>
          <a:ln>
            <a:noFill/>
          </a:ln>
          <a:extLst>
            <a:ext uri="{53640926-AAD7-44D8-BBD7-CCE9431645EC}">
              <a14:shadowObscured xmlns:a14="http://schemas.microsoft.com/office/drawing/2010/main"/>
            </a:ext>
          </a:extLst>
        </p:spPr>
      </p:pic>
      <p:pic>
        <p:nvPicPr>
          <p:cNvPr id="9" name="Bildobjekt 8">
            <a:extLst>
              <a:ext uri="{FF2B5EF4-FFF2-40B4-BE49-F238E27FC236}">
                <a16:creationId xmlns:a16="http://schemas.microsoft.com/office/drawing/2014/main" id="{D59FB159-336E-0638-5FC6-DFE4AB2BE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579" y="556887"/>
            <a:ext cx="3292785" cy="2359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objekt 9">
            <a:extLst>
              <a:ext uri="{FF2B5EF4-FFF2-40B4-BE49-F238E27FC236}">
                <a16:creationId xmlns:a16="http://schemas.microsoft.com/office/drawing/2014/main" id="{778FB568-2E9B-827D-4962-B1B2400BE6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6488">
            <a:off x="974098" y="549362"/>
            <a:ext cx="3127766" cy="2165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07F64FB4-8719-7A76-D7C9-C5C04425B1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9076">
            <a:off x="7678826" y="3366535"/>
            <a:ext cx="3363027" cy="2242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dobjekt 11">
            <a:extLst>
              <a:ext uri="{FF2B5EF4-FFF2-40B4-BE49-F238E27FC236}">
                <a16:creationId xmlns:a16="http://schemas.microsoft.com/office/drawing/2014/main" id="{B4AC144D-1914-258D-DC8C-F31153D4F0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77" y="2535528"/>
            <a:ext cx="2102891" cy="3154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objekt 7">
            <a:extLst>
              <a:ext uri="{FF2B5EF4-FFF2-40B4-BE49-F238E27FC236}">
                <a16:creationId xmlns:a16="http://schemas.microsoft.com/office/drawing/2014/main" id="{27F08183-C8A8-C161-5CF3-AFE33B6A13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11936">
            <a:off x="2331218" y="3428999"/>
            <a:ext cx="2693783" cy="1795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772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0A5A9EF-89B9-4E8C-DC35-C8E1D1F28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0" y="2359418"/>
            <a:ext cx="10657020" cy="2139163"/>
          </a:xfrm>
          <a:prstGeom prst="rect">
            <a:avLst/>
          </a:prstGeom>
        </p:spPr>
      </p:pic>
    </p:spTree>
    <p:extLst>
      <p:ext uri="{BB962C8B-B14F-4D97-AF65-F5344CB8AC3E}">
        <p14:creationId xmlns:p14="http://schemas.microsoft.com/office/powerpoint/2010/main" val="71270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6759D2-35F1-3309-56E4-788BE30CB12C}"/>
              </a:ext>
            </a:extLst>
          </p:cNvPr>
          <p:cNvSpPr>
            <a:spLocks noGrp="1"/>
          </p:cNvSpPr>
          <p:nvPr>
            <p:ph type="title"/>
          </p:nvPr>
        </p:nvSpPr>
        <p:spPr>
          <a:xfrm>
            <a:off x="502296" y="125049"/>
            <a:ext cx="6094445" cy="1325563"/>
          </a:xfrm>
        </p:spPr>
        <p:txBody>
          <a:bodyPr>
            <a:normAutofit/>
          </a:bodyPr>
          <a:lstStyle/>
          <a:p>
            <a:r>
              <a:rPr lang="sv-SE" sz="3600" dirty="0">
                <a:solidFill>
                  <a:srgbClr val="772D2A"/>
                </a:solidFill>
              </a:rPr>
              <a:t>Varför behöver vi samverka? </a:t>
            </a:r>
          </a:p>
        </p:txBody>
      </p:sp>
      <p:grpSp>
        <p:nvGrpSpPr>
          <p:cNvPr id="60" name="Grupp 59">
            <a:extLst>
              <a:ext uri="{FF2B5EF4-FFF2-40B4-BE49-F238E27FC236}">
                <a16:creationId xmlns:a16="http://schemas.microsoft.com/office/drawing/2014/main" id="{D35DC6D2-4083-A52C-74A3-597FDA1A3D63}"/>
              </a:ext>
            </a:extLst>
          </p:cNvPr>
          <p:cNvGrpSpPr/>
          <p:nvPr/>
        </p:nvGrpSpPr>
        <p:grpSpPr>
          <a:xfrm>
            <a:off x="420136" y="2063655"/>
            <a:ext cx="2375141" cy="2526713"/>
            <a:chOff x="354820" y="2030997"/>
            <a:chExt cx="2375141" cy="2526713"/>
          </a:xfrm>
        </p:grpSpPr>
        <p:sp>
          <p:nvSpPr>
            <p:cNvPr id="44" name="Ellips 43">
              <a:extLst>
                <a:ext uri="{FF2B5EF4-FFF2-40B4-BE49-F238E27FC236}">
                  <a16:creationId xmlns:a16="http://schemas.microsoft.com/office/drawing/2014/main" id="{7A61B3D3-A1D5-61CB-6594-B253695E62BF}"/>
                </a:ext>
              </a:extLst>
            </p:cNvPr>
            <p:cNvSpPr/>
            <p:nvPr/>
          </p:nvSpPr>
          <p:spPr>
            <a:xfrm>
              <a:off x="401850" y="2068015"/>
              <a:ext cx="2328111" cy="2211655"/>
            </a:xfrm>
            <a:prstGeom prst="ellips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98BFF3A2-2690-2852-0721-0B361BDB0D97}"/>
                </a:ext>
              </a:extLst>
            </p:cNvPr>
            <p:cNvGrpSpPr/>
            <p:nvPr/>
          </p:nvGrpSpPr>
          <p:grpSpPr>
            <a:xfrm>
              <a:off x="354820" y="2030997"/>
              <a:ext cx="2218849" cy="2526713"/>
              <a:chOff x="232329" y="2834316"/>
              <a:chExt cx="2218849" cy="2526713"/>
            </a:xfrm>
          </p:grpSpPr>
          <p:pic>
            <p:nvPicPr>
              <p:cNvPr id="19" name="Bild 18" descr="Kvinna med käpp med hel fyllning">
                <a:extLst>
                  <a:ext uri="{FF2B5EF4-FFF2-40B4-BE49-F238E27FC236}">
                    <a16:creationId xmlns:a16="http://schemas.microsoft.com/office/drawing/2014/main" id="{2C9D45F3-92C1-51A5-78D2-8920D8435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329" y="3590575"/>
                <a:ext cx="669926" cy="645846"/>
              </a:xfrm>
              <a:prstGeom prst="rect">
                <a:avLst/>
              </a:prstGeom>
            </p:spPr>
          </p:pic>
          <p:pic>
            <p:nvPicPr>
              <p:cNvPr id="21" name="Bild 20" descr="Kvinna med käpp med hel fyllning">
                <a:extLst>
                  <a:ext uri="{FF2B5EF4-FFF2-40B4-BE49-F238E27FC236}">
                    <a16:creationId xmlns:a16="http://schemas.microsoft.com/office/drawing/2014/main" id="{8B89CF2B-9FFD-AA8D-4B1D-B242B78D87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8412" y="4763094"/>
                <a:ext cx="620229" cy="597935"/>
              </a:xfrm>
              <a:prstGeom prst="rect">
                <a:avLst/>
              </a:prstGeom>
            </p:spPr>
          </p:pic>
          <p:pic>
            <p:nvPicPr>
              <p:cNvPr id="22" name="Bild 21" descr="Man med käpp med hel fyllning">
                <a:extLst>
                  <a:ext uri="{FF2B5EF4-FFF2-40B4-BE49-F238E27FC236}">
                    <a16:creationId xmlns:a16="http://schemas.microsoft.com/office/drawing/2014/main" id="{3E23C35D-F370-818C-48D1-4A9D7E474D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415" y="4672829"/>
                <a:ext cx="669926" cy="645846"/>
              </a:xfrm>
              <a:prstGeom prst="rect">
                <a:avLst/>
              </a:prstGeom>
            </p:spPr>
          </p:pic>
          <p:grpSp>
            <p:nvGrpSpPr>
              <p:cNvPr id="36" name="Grupp 35">
                <a:extLst>
                  <a:ext uri="{FF2B5EF4-FFF2-40B4-BE49-F238E27FC236}">
                    <a16:creationId xmlns:a16="http://schemas.microsoft.com/office/drawing/2014/main" id="{5D81B7C8-95FB-9855-D1FB-5FDF3FDB2536}"/>
                  </a:ext>
                </a:extLst>
              </p:cNvPr>
              <p:cNvGrpSpPr/>
              <p:nvPr/>
            </p:nvGrpSpPr>
            <p:grpSpPr>
              <a:xfrm>
                <a:off x="412915" y="2834316"/>
                <a:ext cx="2038263" cy="2017842"/>
                <a:chOff x="879412" y="1443875"/>
                <a:chExt cx="2782079" cy="2856895"/>
              </a:xfrm>
            </p:grpSpPr>
            <p:pic>
              <p:nvPicPr>
                <p:cNvPr id="10" name="Bild 9" descr="Kvinna med käpp med hel fyllning">
                  <a:extLst>
                    <a:ext uri="{FF2B5EF4-FFF2-40B4-BE49-F238E27FC236}">
                      <a16:creationId xmlns:a16="http://schemas.microsoft.com/office/drawing/2014/main" id="{9FC027AF-9A0E-DED7-19A8-1A2D8DD3BD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2" y="1614974"/>
                  <a:ext cx="914400" cy="914400"/>
                </a:xfrm>
                <a:prstGeom prst="rect">
                  <a:avLst/>
                </a:prstGeom>
              </p:spPr>
            </p:pic>
            <p:pic>
              <p:nvPicPr>
                <p:cNvPr id="12" name="Bild 11" descr="Man med käpp med hel fyllning">
                  <a:extLst>
                    <a:ext uri="{FF2B5EF4-FFF2-40B4-BE49-F238E27FC236}">
                      <a16:creationId xmlns:a16="http://schemas.microsoft.com/office/drawing/2014/main" id="{A535F8F9-E093-830B-CE42-27EA35D15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2005" y="2373544"/>
                  <a:ext cx="914400" cy="914400"/>
                </a:xfrm>
                <a:prstGeom prst="rect">
                  <a:avLst/>
                </a:prstGeom>
              </p:spPr>
            </p:pic>
            <p:pic>
              <p:nvPicPr>
                <p:cNvPr id="13" name="Bild 12" descr="Kvinna med käpp med hel fyllning">
                  <a:extLst>
                    <a:ext uri="{FF2B5EF4-FFF2-40B4-BE49-F238E27FC236}">
                      <a16:creationId xmlns:a16="http://schemas.microsoft.com/office/drawing/2014/main" id="{42F43DAE-2DF9-91DF-6183-C1BFBF7F87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0851" y="1547289"/>
                  <a:ext cx="914400" cy="914400"/>
                </a:xfrm>
                <a:prstGeom prst="rect">
                  <a:avLst/>
                </a:prstGeom>
              </p:spPr>
            </p:pic>
            <p:pic>
              <p:nvPicPr>
                <p:cNvPr id="14" name="Bild 13" descr="Man med käpp med hel fyllning">
                  <a:extLst>
                    <a:ext uri="{FF2B5EF4-FFF2-40B4-BE49-F238E27FC236}">
                      <a16:creationId xmlns:a16="http://schemas.microsoft.com/office/drawing/2014/main" id="{F603C9BF-01D5-EC8B-3473-38BAAD43E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9648" y="3223448"/>
                  <a:ext cx="914400" cy="914400"/>
                </a:xfrm>
                <a:prstGeom prst="rect">
                  <a:avLst/>
                </a:prstGeom>
              </p:spPr>
            </p:pic>
            <p:pic>
              <p:nvPicPr>
                <p:cNvPr id="18" name="Bild 17" descr="Man med käpp med hel fyllning">
                  <a:extLst>
                    <a:ext uri="{FF2B5EF4-FFF2-40B4-BE49-F238E27FC236}">
                      <a16:creationId xmlns:a16="http://schemas.microsoft.com/office/drawing/2014/main" id="{E3C20527-17C5-4A02-A668-EEE34DB447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0764" y="1443875"/>
                  <a:ext cx="914400" cy="914400"/>
                </a:xfrm>
                <a:prstGeom prst="rect">
                  <a:avLst/>
                </a:prstGeom>
              </p:spPr>
            </p:pic>
            <p:pic>
              <p:nvPicPr>
                <p:cNvPr id="20" name="Bild 19" descr="Man med käpp med hel fyllning">
                  <a:extLst>
                    <a:ext uri="{FF2B5EF4-FFF2-40B4-BE49-F238E27FC236}">
                      <a16:creationId xmlns:a16="http://schemas.microsoft.com/office/drawing/2014/main" id="{89CC3292-FDB9-BE61-EF39-2200C882EE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4116" y="2322292"/>
                  <a:ext cx="914400" cy="914400"/>
                </a:xfrm>
                <a:prstGeom prst="rect">
                  <a:avLst/>
                </a:prstGeom>
              </p:spPr>
            </p:pic>
            <p:pic>
              <p:nvPicPr>
                <p:cNvPr id="23" name="Bild 22" descr="Kvinna med käpp med hel fyllning">
                  <a:extLst>
                    <a:ext uri="{FF2B5EF4-FFF2-40B4-BE49-F238E27FC236}">
                      <a16:creationId xmlns:a16="http://schemas.microsoft.com/office/drawing/2014/main" id="{AD476615-3C21-218E-1266-2FFEB1F880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3594" y="2409547"/>
                  <a:ext cx="914400" cy="914400"/>
                </a:xfrm>
                <a:prstGeom prst="rect">
                  <a:avLst/>
                </a:prstGeom>
              </p:spPr>
            </p:pic>
            <p:pic>
              <p:nvPicPr>
                <p:cNvPr id="24" name="Bild 23" descr="Man med käpp med hel fyllning">
                  <a:extLst>
                    <a:ext uri="{FF2B5EF4-FFF2-40B4-BE49-F238E27FC236}">
                      <a16:creationId xmlns:a16="http://schemas.microsoft.com/office/drawing/2014/main" id="{A709E15F-1631-8F1E-EEC9-244FABBD4D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412" y="3386370"/>
                  <a:ext cx="914400" cy="914400"/>
                </a:xfrm>
                <a:prstGeom prst="rect">
                  <a:avLst/>
                </a:prstGeom>
              </p:spPr>
            </p:pic>
            <p:pic>
              <p:nvPicPr>
                <p:cNvPr id="25" name="Bild 24" descr="Kvinna med käpp med hel fyllning">
                  <a:extLst>
                    <a:ext uri="{FF2B5EF4-FFF2-40B4-BE49-F238E27FC236}">
                      <a16:creationId xmlns:a16="http://schemas.microsoft.com/office/drawing/2014/main" id="{FCCAACBE-D8BF-7D2E-A453-F9820432E7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6048" y="3282591"/>
                  <a:ext cx="914400" cy="914400"/>
                </a:xfrm>
                <a:prstGeom prst="rect">
                  <a:avLst/>
                </a:prstGeom>
              </p:spPr>
            </p:pic>
            <p:pic>
              <p:nvPicPr>
                <p:cNvPr id="26" name="Bild 25" descr="Man med käpp med hel fyllning">
                  <a:extLst>
                    <a:ext uri="{FF2B5EF4-FFF2-40B4-BE49-F238E27FC236}">
                      <a16:creationId xmlns:a16="http://schemas.microsoft.com/office/drawing/2014/main" id="{A1CA29A8-CF75-8AE2-585D-209C5BD945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7091" y="3201129"/>
                  <a:ext cx="914400" cy="914400"/>
                </a:xfrm>
                <a:prstGeom prst="rect">
                  <a:avLst/>
                </a:prstGeom>
              </p:spPr>
            </p:pic>
          </p:grpSp>
        </p:grpSp>
      </p:grpSp>
      <p:sp>
        <p:nvSpPr>
          <p:cNvPr id="27" name="Rubrik 1">
            <a:extLst>
              <a:ext uri="{FF2B5EF4-FFF2-40B4-BE49-F238E27FC236}">
                <a16:creationId xmlns:a16="http://schemas.microsoft.com/office/drawing/2014/main" id="{EAED93CD-7A70-1A90-E6DE-4E7E95BDF90D}"/>
              </a:ext>
            </a:extLst>
          </p:cNvPr>
          <p:cNvSpPr txBox="1">
            <a:spLocks/>
          </p:cNvSpPr>
          <p:nvPr/>
        </p:nvSpPr>
        <p:spPr>
          <a:xfrm>
            <a:off x="6435788" y="-27993"/>
            <a:ext cx="3680147" cy="1131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v-SE" sz="3600" b="1" dirty="0">
                <a:solidFill>
                  <a:srgbClr val="518196"/>
                </a:solidFill>
              </a:rPr>
            </a:br>
            <a:r>
              <a:rPr lang="sv-SE" sz="3600" dirty="0">
                <a:solidFill>
                  <a:srgbClr val="518196"/>
                </a:solidFill>
              </a:rPr>
              <a:t>För demografin! </a:t>
            </a:r>
          </a:p>
        </p:txBody>
      </p:sp>
      <p:grpSp>
        <p:nvGrpSpPr>
          <p:cNvPr id="61" name="Grupp 60">
            <a:extLst>
              <a:ext uri="{FF2B5EF4-FFF2-40B4-BE49-F238E27FC236}">
                <a16:creationId xmlns:a16="http://schemas.microsoft.com/office/drawing/2014/main" id="{00AD9E84-0E0E-BAE6-D433-609FE103D9D5}"/>
              </a:ext>
            </a:extLst>
          </p:cNvPr>
          <p:cNvGrpSpPr/>
          <p:nvPr/>
        </p:nvGrpSpPr>
        <p:grpSpPr>
          <a:xfrm>
            <a:off x="3428136" y="2079745"/>
            <a:ext cx="2328111" cy="2211655"/>
            <a:chOff x="3362820" y="2047087"/>
            <a:chExt cx="2328111" cy="2211655"/>
          </a:xfrm>
        </p:grpSpPr>
        <p:sp>
          <p:nvSpPr>
            <p:cNvPr id="50" name="Ellips 49">
              <a:extLst>
                <a:ext uri="{FF2B5EF4-FFF2-40B4-BE49-F238E27FC236}">
                  <a16:creationId xmlns:a16="http://schemas.microsoft.com/office/drawing/2014/main" id="{F9BA8FFA-B61E-49CC-4EBF-FA43BE0798F8}"/>
                </a:ext>
              </a:extLst>
            </p:cNvPr>
            <p:cNvSpPr/>
            <p:nvPr/>
          </p:nvSpPr>
          <p:spPr>
            <a:xfrm>
              <a:off x="3362820" y="2047087"/>
              <a:ext cx="2328111" cy="2211655"/>
            </a:xfrm>
            <a:prstGeom prst="ellips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43" name="Grupp 42">
              <a:extLst>
                <a:ext uri="{FF2B5EF4-FFF2-40B4-BE49-F238E27FC236}">
                  <a16:creationId xmlns:a16="http://schemas.microsoft.com/office/drawing/2014/main" id="{EDE2E1FF-25D2-A747-F23F-3A03D998045E}"/>
                </a:ext>
              </a:extLst>
            </p:cNvPr>
            <p:cNvGrpSpPr/>
            <p:nvPr/>
          </p:nvGrpSpPr>
          <p:grpSpPr>
            <a:xfrm>
              <a:off x="3622936" y="2515308"/>
              <a:ext cx="1776173" cy="1275211"/>
              <a:chOff x="5462186" y="2471888"/>
              <a:chExt cx="1926818" cy="1464130"/>
            </a:xfrm>
          </p:grpSpPr>
          <p:pic>
            <p:nvPicPr>
              <p:cNvPr id="29" name="Bild 28" descr="Läkare med hel fyllning">
                <a:extLst>
                  <a:ext uri="{FF2B5EF4-FFF2-40B4-BE49-F238E27FC236}">
                    <a16:creationId xmlns:a16="http://schemas.microsoft.com/office/drawing/2014/main" id="{7156927A-7FF6-7F4F-0C8E-8448640ED9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62186" y="2471888"/>
                <a:ext cx="1051147" cy="1051147"/>
              </a:xfrm>
              <a:prstGeom prst="rect">
                <a:avLst/>
              </a:prstGeom>
            </p:spPr>
          </p:pic>
          <p:pic>
            <p:nvPicPr>
              <p:cNvPr id="31" name="Bild 30" descr="Läkares kvinna med hel fyllning">
                <a:extLst>
                  <a:ext uri="{FF2B5EF4-FFF2-40B4-BE49-F238E27FC236}">
                    <a16:creationId xmlns:a16="http://schemas.microsoft.com/office/drawing/2014/main" id="{E787BDBB-5584-B57B-FD34-C723E5B139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3669" y="2790683"/>
                <a:ext cx="1145335" cy="1145335"/>
              </a:xfrm>
              <a:prstGeom prst="rect">
                <a:avLst/>
              </a:prstGeom>
            </p:spPr>
          </p:pic>
        </p:grpSp>
      </p:grpSp>
      <p:grpSp>
        <p:nvGrpSpPr>
          <p:cNvPr id="62" name="Grupp 61">
            <a:extLst>
              <a:ext uri="{FF2B5EF4-FFF2-40B4-BE49-F238E27FC236}">
                <a16:creationId xmlns:a16="http://schemas.microsoft.com/office/drawing/2014/main" id="{55D7D21E-605A-7D9A-7CB9-83BCB23064DB}"/>
              </a:ext>
            </a:extLst>
          </p:cNvPr>
          <p:cNvGrpSpPr/>
          <p:nvPr/>
        </p:nvGrpSpPr>
        <p:grpSpPr>
          <a:xfrm>
            <a:off x="6417054" y="2013436"/>
            <a:ext cx="2314436" cy="2211655"/>
            <a:chOff x="6351738" y="1980778"/>
            <a:chExt cx="2314436" cy="2211655"/>
          </a:xfrm>
        </p:grpSpPr>
        <p:sp>
          <p:nvSpPr>
            <p:cNvPr id="51" name="Ellips 50">
              <a:extLst>
                <a:ext uri="{FF2B5EF4-FFF2-40B4-BE49-F238E27FC236}">
                  <a16:creationId xmlns:a16="http://schemas.microsoft.com/office/drawing/2014/main" id="{B4BBB01A-96F4-E660-8200-856A31FB6A53}"/>
                </a:ext>
              </a:extLst>
            </p:cNvPr>
            <p:cNvSpPr/>
            <p:nvPr/>
          </p:nvSpPr>
          <p:spPr>
            <a:xfrm>
              <a:off x="6351738" y="1980778"/>
              <a:ext cx="2314436" cy="2211655"/>
            </a:xfrm>
            <a:prstGeom prst="ellips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5" name="Bild 34" descr="Nedåtriktad trenddiagram med hel fyllning">
              <a:extLst>
                <a:ext uri="{FF2B5EF4-FFF2-40B4-BE49-F238E27FC236}">
                  <a16:creationId xmlns:a16="http://schemas.microsoft.com/office/drawing/2014/main" id="{A7436D79-4841-1670-DDB1-AF84F766E2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16500" y="2278819"/>
              <a:ext cx="1384913" cy="1384913"/>
            </a:xfrm>
            <a:prstGeom prst="rect">
              <a:avLst/>
            </a:prstGeom>
          </p:spPr>
        </p:pic>
      </p:grpSp>
      <p:sp>
        <p:nvSpPr>
          <p:cNvPr id="40" name="Lika med 39">
            <a:extLst>
              <a:ext uri="{FF2B5EF4-FFF2-40B4-BE49-F238E27FC236}">
                <a16:creationId xmlns:a16="http://schemas.microsoft.com/office/drawing/2014/main" id="{216A744F-0FA5-0910-498A-10F221B342B1}"/>
              </a:ext>
            </a:extLst>
          </p:cNvPr>
          <p:cNvSpPr/>
          <p:nvPr/>
        </p:nvSpPr>
        <p:spPr>
          <a:xfrm>
            <a:off x="8818788" y="2862473"/>
            <a:ext cx="458521" cy="499878"/>
          </a:xfrm>
          <a:prstGeom prst="mathEqual">
            <a:avLst/>
          </a:prstGeom>
          <a:solidFill>
            <a:srgbClr val="518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1" name="Plustecken 40">
            <a:extLst>
              <a:ext uri="{FF2B5EF4-FFF2-40B4-BE49-F238E27FC236}">
                <a16:creationId xmlns:a16="http://schemas.microsoft.com/office/drawing/2014/main" id="{F5BB7D14-DDA4-5295-938E-24FD4CEAEE15}"/>
              </a:ext>
            </a:extLst>
          </p:cNvPr>
          <p:cNvSpPr/>
          <p:nvPr/>
        </p:nvSpPr>
        <p:spPr>
          <a:xfrm>
            <a:off x="2833079" y="2898282"/>
            <a:ext cx="527492" cy="532039"/>
          </a:xfrm>
          <a:prstGeom prst="mathPlus">
            <a:avLst/>
          </a:prstGeom>
          <a:solidFill>
            <a:srgbClr val="518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3" name="Grupp 62">
            <a:extLst>
              <a:ext uri="{FF2B5EF4-FFF2-40B4-BE49-F238E27FC236}">
                <a16:creationId xmlns:a16="http://schemas.microsoft.com/office/drawing/2014/main" id="{609A07D3-D36C-DCBD-859E-7813297C3D01}"/>
              </a:ext>
            </a:extLst>
          </p:cNvPr>
          <p:cNvGrpSpPr/>
          <p:nvPr/>
        </p:nvGrpSpPr>
        <p:grpSpPr>
          <a:xfrm>
            <a:off x="9364608" y="2036200"/>
            <a:ext cx="2328111" cy="2211655"/>
            <a:chOff x="9299292" y="2003542"/>
            <a:chExt cx="2328111" cy="2211655"/>
          </a:xfrm>
        </p:grpSpPr>
        <p:sp>
          <p:nvSpPr>
            <p:cNvPr id="52" name="Ellips 51">
              <a:extLst>
                <a:ext uri="{FF2B5EF4-FFF2-40B4-BE49-F238E27FC236}">
                  <a16:creationId xmlns:a16="http://schemas.microsoft.com/office/drawing/2014/main" id="{EF45B523-7AED-F1CC-52CC-BDD99DB876FD}"/>
                </a:ext>
              </a:extLst>
            </p:cNvPr>
            <p:cNvSpPr/>
            <p:nvPr/>
          </p:nvSpPr>
          <p:spPr>
            <a:xfrm>
              <a:off x="9299292" y="2003542"/>
              <a:ext cx="2328111" cy="2211655"/>
            </a:xfrm>
            <a:prstGeom prst="ellips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8" name="Bild 47" descr="Handskakning med hel fyllning">
              <a:extLst>
                <a:ext uri="{FF2B5EF4-FFF2-40B4-BE49-F238E27FC236}">
                  <a16:creationId xmlns:a16="http://schemas.microsoft.com/office/drawing/2014/main" id="{C44F94EB-750D-20F4-C8FE-6B4E45BAE5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06435" y="2297020"/>
              <a:ext cx="1712736" cy="1712736"/>
            </a:xfrm>
            <a:prstGeom prst="rect">
              <a:avLst/>
            </a:prstGeom>
          </p:spPr>
        </p:pic>
      </p:grpSp>
      <p:sp>
        <p:nvSpPr>
          <p:cNvPr id="53" name="Plustecken 52">
            <a:extLst>
              <a:ext uri="{FF2B5EF4-FFF2-40B4-BE49-F238E27FC236}">
                <a16:creationId xmlns:a16="http://schemas.microsoft.com/office/drawing/2014/main" id="{3CABE520-B1AC-7785-B131-0B3D535D1976}"/>
              </a:ext>
            </a:extLst>
          </p:cNvPr>
          <p:cNvSpPr/>
          <p:nvPr/>
        </p:nvSpPr>
        <p:spPr>
          <a:xfrm>
            <a:off x="5842540" y="2876817"/>
            <a:ext cx="527492" cy="532039"/>
          </a:xfrm>
          <a:prstGeom prst="mathPlus">
            <a:avLst/>
          </a:prstGeom>
          <a:solidFill>
            <a:srgbClr val="518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35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500" fill="hold"/>
                                        <p:tgtEl>
                                          <p:spTgt spid="61"/>
                                        </p:tgtEl>
                                        <p:attrNameLst>
                                          <p:attrName>ppt_x</p:attrName>
                                        </p:attrNameLst>
                                      </p:cBhvr>
                                      <p:tavLst>
                                        <p:tav tm="0">
                                          <p:val>
                                            <p:strVal val="#ppt_x"/>
                                          </p:val>
                                        </p:tav>
                                        <p:tav tm="100000">
                                          <p:val>
                                            <p:strVal val="#ppt_x"/>
                                          </p:val>
                                        </p:tav>
                                      </p:tavLst>
                                    </p:anim>
                                    <p:anim calcmode="lin" valueType="num">
                                      <p:cBhvr additive="base">
                                        <p:cTn id="2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0" grpId="0" animBg="1"/>
      <p:bldP spid="4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66A2B2CE-E044-C564-01C9-A63F85A87088}"/>
              </a:ext>
            </a:extLst>
          </p:cNvPr>
          <p:cNvSpPr txBox="1">
            <a:spLocks/>
          </p:cNvSpPr>
          <p:nvPr/>
        </p:nvSpPr>
        <p:spPr>
          <a:xfrm>
            <a:off x="632926" y="572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rgbClr val="772D2A"/>
                </a:solidFill>
              </a:rPr>
              <a:t>Varför behöver vi samverka? </a:t>
            </a:r>
          </a:p>
        </p:txBody>
      </p:sp>
      <p:sp>
        <p:nvSpPr>
          <p:cNvPr id="7" name="Rubrik 1">
            <a:extLst>
              <a:ext uri="{FF2B5EF4-FFF2-40B4-BE49-F238E27FC236}">
                <a16:creationId xmlns:a16="http://schemas.microsoft.com/office/drawing/2014/main" id="{52221AF3-EE64-B093-8C6E-9E1794C389E5}"/>
              </a:ext>
            </a:extLst>
          </p:cNvPr>
          <p:cNvSpPr txBox="1">
            <a:spLocks/>
          </p:cNvSpPr>
          <p:nvPr/>
        </p:nvSpPr>
        <p:spPr>
          <a:xfrm>
            <a:off x="6566417" y="13077"/>
            <a:ext cx="3680147" cy="105274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v-SE" sz="3600" dirty="0">
                <a:solidFill>
                  <a:srgbClr val="518196"/>
                </a:solidFill>
              </a:rPr>
            </a:br>
            <a:r>
              <a:rPr lang="sv-SE" sz="3600" dirty="0">
                <a:solidFill>
                  <a:srgbClr val="518196"/>
                </a:solidFill>
              </a:rPr>
              <a:t>För invånarna! </a:t>
            </a:r>
          </a:p>
        </p:txBody>
      </p:sp>
      <p:pic>
        <p:nvPicPr>
          <p:cNvPr id="9" name="Bildobjekt 8">
            <a:extLst>
              <a:ext uri="{FF2B5EF4-FFF2-40B4-BE49-F238E27FC236}">
                <a16:creationId xmlns:a16="http://schemas.microsoft.com/office/drawing/2014/main" id="{B89B5F72-240C-9090-B2A2-006C8856C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5255">
            <a:off x="8091964" y="1355583"/>
            <a:ext cx="3292785" cy="2359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Bildobjekt 9">
            <a:extLst>
              <a:ext uri="{FF2B5EF4-FFF2-40B4-BE49-F238E27FC236}">
                <a16:creationId xmlns:a16="http://schemas.microsoft.com/office/drawing/2014/main" id="{C50DE4EC-7608-2320-C661-AD1A4006C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6488">
            <a:off x="713014" y="1359656"/>
            <a:ext cx="3127766" cy="2165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EC2D9DE9-2F7F-423A-4583-1B73A8C45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076">
            <a:off x="7090996" y="3338212"/>
            <a:ext cx="3363027" cy="2242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dobjekt 11">
            <a:extLst>
              <a:ext uri="{FF2B5EF4-FFF2-40B4-BE49-F238E27FC236}">
                <a16:creationId xmlns:a16="http://schemas.microsoft.com/office/drawing/2014/main" id="{43D3E375-2169-E399-55BF-6C2719FD45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974" y="1188064"/>
            <a:ext cx="2547883" cy="3821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ildobjekt 7">
            <a:extLst>
              <a:ext uri="{FF2B5EF4-FFF2-40B4-BE49-F238E27FC236}">
                <a16:creationId xmlns:a16="http://schemas.microsoft.com/office/drawing/2014/main" id="{69BAFA36-65FB-044F-A0A7-7A5242F5F0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8451" y="3313527"/>
            <a:ext cx="3437083" cy="2291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3408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32ED117-C16F-43F2-BA7B-8AE77BCF1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06" t="13871" r="14881" b="12569"/>
          <a:stretch/>
        </p:blipFill>
        <p:spPr bwMode="auto">
          <a:xfrm>
            <a:off x="7684644" y="1168332"/>
            <a:ext cx="3993512" cy="3969047"/>
          </a:xfrm>
          <a:prstGeom prst="rect">
            <a:avLst/>
          </a:prstGeom>
          <a:ln>
            <a:noFill/>
          </a:ln>
          <a:extLst>
            <a:ext uri="{53640926-AAD7-44D8-BBD7-CCE9431645EC}">
              <a14:shadowObscured xmlns:a14="http://schemas.microsoft.com/office/drawing/2010/main"/>
            </a:ext>
          </a:extLst>
        </p:spPr>
      </p:pic>
      <p:sp>
        <p:nvSpPr>
          <p:cNvPr id="2" name="Pil: femhörning 1">
            <a:extLst>
              <a:ext uri="{FF2B5EF4-FFF2-40B4-BE49-F238E27FC236}">
                <a16:creationId xmlns:a16="http://schemas.microsoft.com/office/drawing/2014/main" id="{BBB40E06-F974-1CAA-47EA-63F7057F0CEF}"/>
              </a:ext>
            </a:extLst>
          </p:cNvPr>
          <p:cNvSpPr/>
          <p:nvPr/>
        </p:nvSpPr>
        <p:spPr>
          <a:xfrm>
            <a:off x="388098" y="1168332"/>
            <a:ext cx="7073017" cy="4240497"/>
          </a:xfrm>
          <a:prstGeom prst="homePlat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2700000" scaled="1"/>
            <a:tileRect/>
          </a:gra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p:txBody>
      </p:sp>
      <p:sp>
        <p:nvSpPr>
          <p:cNvPr id="5" name="textruta 4">
            <a:extLst>
              <a:ext uri="{FF2B5EF4-FFF2-40B4-BE49-F238E27FC236}">
                <a16:creationId xmlns:a16="http://schemas.microsoft.com/office/drawing/2014/main" id="{45B95BE1-B2EB-352C-72B8-9A51E1550504}"/>
              </a:ext>
            </a:extLst>
          </p:cNvPr>
          <p:cNvSpPr txBox="1"/>
          <p:nvPr/>
        </p:nvSpPr>
        <p:spPr>
          <a:xfrm>
            <a:off x="715146" y="1829096"/>
            <a:ext cx="5166395" cy="34470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När vi har nått målbilden arbetar vi med hälsa, vård och omsorg utifrån vad som är viktigt och skapar värde för invånaren. Vi utgår från personen vi har framför oss och hens behov, resurser och individuella förutsättningar. Hälsa, vård och omsorg är något vi skapar tillsammans med invånaren. Invånaren är alltid delaktig och använder sina egna resurser och drivkrafter.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Målbilden ska vi uppnå genom att arbeta tillsammans över organisatoriska gränser med tillit till varandra. Alla inblandade aktörer tar ansvar för att invånaren känner sig trygg och upplever att arbetet för hälsa, vård och omsorg är samordnat. I det ingår att kroka i varandra och överbrygga eventuella mellanrum och hinder tillsammans.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p:txBody>
      </p:sp>
      <p:sp>
        <p:nvSpPr>
          <p:cNvPr id="7" name="textruta 6">
            <a:extLst>
              <a:ext uri="{FF2B5EF4-FFF2-40B4-BE49-F238E27FC236}">
                <a16:creationId xmlns:a16="http://schemas.microsoft.com/office/drawing/2014/main" id="{EE459837-6A67-E555-455B-E0FC562EEDA2}"/>
              </a:ext>
            </a:extLst>
          </p:cNvPr>
          <p:cNvSpPr txBox="1"/>
          <p:nvPr/>
        </p:nvSpPr>
        <p:spPr>
          <a:xfrm>
            <a:off x="388098" y="191388"/>
            <a:ext cx="1853958"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0" b="0" i="0" u="none" strike="noStrike" kern="1200" cap="none" spc="0" normalizeH="0" baseline="0" noProof="0" dirty="0">
                <a:ln>
                  <a:noFill/>
                </a:ln>
                <a:solidFill>
                  <a:schemeClr val="bg1"/>
                </a:solidFill>
                <a:effectLst/>
                <a:uLnTx/>
                <a:uFillTx/>
                <a:latin typeface="Arial" panose="020B0604020202020204"/>
                <a:ea typeface="+mn-ea"/>
                <a:cs typeface="Calibri" panose="020F0502020204030204" pitchFamily="34" charset="0"/>
              </a:rPr>
              <a:t>”</a:t>
            </a:r>
          </a:p>
        </p:txBody>
      </p:sp>
      <p:sp>
        <p:nvSpPr>
          <p:cNvPr id="4" name="Rubrik 1">
            <a:extLst>
              <a:ext uri="{FF2B5EF4-FFF2-40B4-BE49-F238E27FC236}">
                <a16:creationId xmlns:a16="http://schemas.microsoft.com/office/drawing/2014/main" id="{0A9EC76D-C450-F512-FDA9-0B9F89009115}"/>
              </a:ext>
            </a:extLst>
          </p:cNvPr>
          <p:cNvSpPr txBox="1">
            <a:spLocks/>
          </p:cNvSpPr>
          <p:nvPr/>
        </p:nvSpPr>
        <p:spPr>
          <a:xfrm>
            <a:off x="306355" y="311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rgbClr val="772D2A"/>
                </a:solidFill>
              </a:rPr>
              <a:t>Vi har en gemensam riktning</a:t>
            </a:r>
          </a:p>
        </p:txBody>
      </p:sp>
    </p:spTree>
    <p:extLst>
      <p:ext uri="{BB962C8B-B14F-4D97-AF65-F5344CB8AC3E}">
        <p14:creationId xmlns:p14="http://schemas.microsoft.com/office/powerpoint/2010/main" val="95846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55366CB-29EA-44C2-8FCE-CF652207ED1C}"/>
              </a:ext>
            </a:extLst>
          </p:cNvPr>
          <p:cNvSpPr txBox="1"/>
          <p:nvPr/>
        </p:nvSpPr>
        <p:spPr>
          <a:xfrm>
            <a:off x="552680" y="587666"/>
            <a:ext cx="9896475" cy="707886"/>
          </a:xfrm>
          <a:prstGeom prst="rect">
            <a:avLst/>
          </a:prstGeom>
          <a:noFill/>
        </p:spPr>
        <p:txBody>
          <a:bodyPr wrap="square">
            <a:spAutoFit/>
          </a:bodyPr>
          <a:lstStyle/>
          <a:p>
            <a:pPr marL="71120" marR="65405" lvl="0" indent="0" algn="l"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772D2A"/>
                </a:solidFill>
                <a:effectLst/>
                <a:uLnTx/>
                <a:uFillTx/>
                <a:latin typeface="Arial" panose="020B0604020202020204"/>
                <a:ea typeface="Times New Roman" panose="02020603050405020304" pitchFamily="18" charset="0"/>
                <a:cs typeface="+mn-cs"/>
              </a:rPr>
              <a:t>Gemensamma utvecklingsområden</a:t>
            </a:r>
          </a:p>
        </p:txBody>
      </p:sp>
      <p:sp>
        <p:nvSpPr>
          <p:cNvPr id="4" name="textruta 3">
            <a:extLst>
              <a:ext uri="{FF2B5EF4-FFF2-40B4-BE49-F238E27FC236}">
                <a16:creationId xmlns:a16="http://schemas.microsoft.com/office/drawing/2014/main" id="{611CB539-9979-486C-88A8-54490FCA40BE}"/>
              </a:ext>
            </a:extLst>
          </p:cNvPr>
          <p:cNvSpPr txBox="1"/>
          <p:nvPr/>
        </p:nvSpPr>
        <p:spPr>
          <a:xfrm>
            <a:off x="688594" y="1911340"/>
            <a:ext cx="5732345" cy="38472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Invånaren som aktiv medskapare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Person- och familjecentrerade arbetssätt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Hälsofrämjande, förebyggande och tidiga insatser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Samordning och </a:t>
            </a:r>
            <a:r>
              <a:rPr lang="sv-SE" sz="2000" dirty="0">
                <a:solidFill>
                  <a:srgbClr val="000000"/>
                </a:solidFill>
                <a:latin typeface="Arial" panose="020B0604020202020204"/>
                <a:ea typeface="Times New Roman" panose="02020603050405020304" pitchFamily="18" charset="0"/>
              </a:rPr>
              <a:t>r</a:t>
            </a:r>
            <a:r>
              <a:rPr kumimoji="0" lang="sv-SE" sz="20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elationskontinuitet</a:t>
            </a:r>
            <a:endParaRPr kumimoji="0" lang="sv-SE"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000" b="0" i="0" u="none" strike="noStrike" kern="1200" cap="none" spc="0" normalizeH="0" baseline="0" noProof="0" dirty="0">
              <a:ln>
                <a:noFill/>
              </a:ln>
              <a:solidFill>
                <a:srgbClr val="000000"/>
              </a:solidFill>
              <a:effectLst/>
              <a:uLnTx/>
              <a:uFillTx/>
              <a:latin typeface="The Serif Hand Black" panose="020F0502020204030204" pitchFamily="66"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C55A11">
                    <a:lumMod val="50000"/>
                  </a:srgbClr>
                </a:solidFill>
                <a:effectLst/>
                <a:uLnTx/>
                <a:uFillTx/>
                <a:latin typeface="Calibri Light" panose="020F0302020204030204"/>
                <a:ea typeface="Times New Roman" panose="02020603050405020304" pitchFamily="18" charset="0"/>
                <a:cs typeface="Aharoni" panose="020F0502020204030204" pitchFamily="2" charset="-79"/>
              </a:rPr>
              <a:t>	</a:t>
            </a:r>
            <a:endPar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p:txBody>
      </p:sp>
      <p:graphicFrame>
        <p:nvGraphicFramePr>
          <p:cNvPr id="9" name="Diagram 8">
            <a:extLst>
              <a:ext uri="{FF2B5EF4-FFF2-40B4-BE49-F238E27FC236}">
                <a16:creationId xmlns:a16="http://schemas.microsoft.com/office/drawing/2014/main" id="{79EE00A8-4EEE-4D06-9696-1D866F2BD81E}"/>
              </a:ext>
            </a:extLst>
          </p:cNvPr>
          <p:cNvGraphicFramePr/>
          <p:nvPr>
            <p:extLst>
              <p:ext uri="{D42A27DB-BD31-4B8C-83A1-F6EECF244321}">
                <p14:modId xmlns:p14="http://schemas.microsoft.com/office/powerpoint/2010/main" val="2311531806"/>
              </p:ext>
            </p:extLst>
          </p:nvPr>
        </p:nvGraphicFramePr>
        <p:xfrm>
          <a:off x="4978619" y="859804"/>
          <a:ext cx="7641021"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41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ED77-7DEB-2F0F-3A30-05942F0A63F3}"/>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FA845874-6B0C-80E5-DA2F-5378DE6A1B31}"/>
              </a:ext>
            </a:extLst>
          </p:cNvPr>
          <p:cNvSpPr/>
          <p:nvPr/>
        </p:nvSpPr>
        <p:spPr>
          <a:xfrm>
            <a:off x="186612" y="177282"/>
            <a:ext cx="11821886" cy="5673011"/>
          </a:xfrm>
          <a:prstGeom prst="rect">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E8FF057E-2318-9B36-3827-DD64EB242D8F}"/>
              </a:ext>
            </a:extLst>
          </p:cNvPr>
          <p:cNvSpPr>
            <a:spLocks noGrp="1"/>
          </p:cNvSpPr>
          <p:nvPr>
            <p:ph idx="1"/>
          </p:nvPr>
        </p:nvSpPr>
        <p:spPr>
          <a:xfrm>
            <a:off x="104131" y="2539351"/>
            <a:ext cx="6532880" cy="1447870"/>
          </a:xfrm>
        </p:spPr>
        <p:txBody>
          <a:bodyPr>
            <a:normAutofit/>
          </a:bodyPr>
          <a:lstStyle/>
          <a:p>
            <a:pPr marL="0" indent="0" algn="ctr">
              <a:buNone/>
            </a:pPr>
            <a:r>
              <a:rPr lang="sv-SE" sz="4000" dirty="0">
                <a:solidFill>
                  <a:srgbClr val="772D2A"/>
                </a:solidFill>
              </a:rPr>
              <a:t>Nu tar vi nästa steg! </a:t>
            </a:r>
          </a:p>
        </p:txBody>
      </p:sp>
      <p:pic>
        <p:nvPicPr>
          <p:cNvPr id="4" name="Bildobjekt 3">
            <a:extLst>
              <a:ext uri="{FF2B5EF4-FFF2-40B4-BE49-F238E27FC236}">
                <a16:creationId xmlns:a16="http://schemas.microsoft.com/office/drawing/2014/main" id="{8B61B6E0-F626-5495-E48B-6DE699272EEE}"/>
              </a:ext>
            </a:extLst>
          </p:cNvPr>
          <p:cNvPicPr>
            <a:picLocks noChangeAspect="1"/>
          </p:cNvPicPr>
          <p:nvPr/>
        </p:nvPicPr>
        <p:blipFill>
          <a:blip r:embed="rId3"/>
          <a:stretch>
            <a:fillRect/>
          </a:stretch>
        </p:blipFill>
        <p:spPr>
          <a:xfrm rot="250284">
            <a:off x="6552057" y="642110"/>
            <a:ext cx="3267142" cy="4634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60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FC95417-17F5-C987-4742-1E8471591052}"/>
              </a:ext>
            </a:extLst>
          </p:cNvPr>
          <p:cNvSpPr>
            <a:spLocks noGrp="1"/>
          </p:cNvSpPr>
          <p:nvPr>
            <p:ph type="title"/>
          </p:nvPr>
        </p:nvSpPr>
        <p:spPr>
          <a:xfrm>
            <a:off x="542925" y="2940923"/>
            <a:ext cx="3932237" cy="616789"/>
          </a:xfrm>
          <a:noFill/>
        </p:spPr>
        <p:txBody>
          <a:bodyPr>
            <a:normAutofit/>
          </a:bodyPr>
          <a:lstStyle/>
          <a:p>
            <a:pPr>
              <a:spcBef>
                <a:spcPts val="1000"/>
              </a:spcBef>
            </a:pPr>
            <a:r>
              <a:rPr lang="sv-SE" dirty="0">
                <a:solidFill>
                  <a:srgbClr val="772D2A"/>
                </a:solidFill>
                <a:latin typeface="+mn-lt"/>
                <a:ea typeface="+mn-ea"/>
                <a:cs typeface="+mn-cs"/>
              </a:rPr>
              <a:t>Barn och unga</a:t>
            </a:r>
          </a:p>
        </p:txBody>
      </p:sp>
      <p:sp>
        <p:nvSpPr>
          <p:cNvPr id="6" name="Platshållare för text 5">
            <a:extLst>
              <a:ext uri="{FF2B5EF4-FFF2-40B4-BE49-F238E27FC236}">
                <a16:creationId xmlns:a16="http://schemas.microsoft.com/office/drawing/2014/main" id="{228FC1B7-751B-6263-A28D-9D0CEC0C6E33}"/>
              </a:ext>
            </a:extLst>
          </p:cNvPr>
          <p:cNvSpPr>
            <a:spLocks noGrp="1"/>
          </p:cNvSpPr>
          <p:nvPr>
            <p:ph type="body" sz="half" idx="2"/>
          </p:nvPr>
        </p:nvSpPr>
        <p:spPr>
          <a:xfrm>
            <a:off x="361363" y="3608682"/>
            <a:ext cx="4973602" cy="1567100"/>
          </a:xfrm>
          <a:noFill/>
        </p:spPr>
        <p:txBody>
          <a:bodyPr>
            <a:noAutofit/>
          </a:bodyPr>
          <a:lstStyle/>
          <a:p>
            <a:pPr marL="342900" indent="-342900">
              <a:buFont typeface="Arial" panose="020B0604020202020204" pitchFamily="34" charset="0"/>
              <a:buChar char="•"/>
            </a:pPr>
            <a:r>
              <a:rPr lang="sv-SE" sz="1800" dirty="0"/>
              <a:t>Hälsofrämjande och förebyggande arbete för att möjliggöra god hälsa</a:t>
            </a:r>
          </a:p>
          <a:p>
            <a:pPr marL="342900" indent="-342900">
              <a:buFont typeface="Arial" panose="020B0604020202020204" pitchFamily="34" charset="0"/>
              <a:buChar char="•"/>
            </a:pPr>
            <a:r>
              <a:rPr lang="sv-SE" sz="1800" dirty="0"/>
              <a:t>Tidiga samordnande insatser</a:t>
            </a:r>
          </a:p>
          <a:p>
            <a:pPr marL="342900" indent="-342900">
              <a:buFont typeface="Arial" panose="020B0604020202020204" pitchFamily="34" charset="0"/>
              <a:buChar char="•"/>
            </a:pPr>
            <a:r>
              <a:rPr lang="sv-SE" sz="1800" dirty="0"/>
              <a:t>Utveckla lokal samverkan i länet</a:t>
            </a:r>
          </a:p>
        </p:txBody>
      </p:sp>
      <p:sp>
        <p:nvSpPr>
          <p:cNvPr id="3" name="Pil: femhörning 2">
            <a:extLst>
              <a:ext uri="{FF2B5EF4-FFF2-40B4-BE49-F238E27FC236}">
                <a16:creationId xmlns:a16="http://schemas.microsoft.com/office/drawing/2014/main" id="{8A2776BE-897D-92DD-3A90-A71926D8AA27}"/>
              </a:ext>
            </a:extLst>
          </p:cNvPr>
          <p:cNvSpPr/>
          <p:nvPr/>
        </p:nvSpPr>
        <p:spPr>
          <a:xfrm>
            <a:off x="5450232" y="613131"/>
            <a:ext cx="6198843" cy="4444061"/>
          </a:xfrm>
          <a:prstGeom prst="homePlat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5">
            <a:extLst>
              <a:ext uri="{FF2B5EF4-FFF2-40B4-BE49-F238E27FC236}">
                <a16:creationId xmlns:a16="http://schemas.microsoft.com/office/drawing/2014/main" id="{8DFCB617-DC63-BFDA-054F-15E291CA38FC}"/>
              </a:ext>
            </a:extLst>
          </p:cNvPr>
          <p:cNvSpPr txBox="1">
            <a:spLocks/>
          </p:cNvSpPr>
          <p:nvPr/>
        </p:nvSpPr>
        <p:spPr>
          <a:xfrm>
            <a:off x="5663680" y="1570863"/>
            <a:ext cx="4741491" cy="2528596"/>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2000" b="1" dirty="0"/>
              <a:t>Strategiska inriktningar </a:t>
            </a:r>
          </a:p>
          <a:p>
            <a:pPr marL="342900" indent="-342900">
              <a:buFont typeface="Arial" panose="020B0604020202020204" pitchFamily="34" charset="0"/>
              <a:buChar char="•"/>
            </a:pPr>
            <a:r>
              <a:rPr lang="sv-SE" sz="2000" dirty="0"/>
              <a:t>Skapa, utveckla och implementera insatser med det gemensamma målet att </a:t>
            </a:r>
            <a:r>
              <a:rPr lang="sv-SE" sz="2000" i="1" dirty="0"/>
              <a:t>alla ungdomar ska ha en gymnasieexamen och förutsättningar för en god hälsa </a:t>
            </a:r>
          </a:p>
          <a:p>
            <a:pPr marL="342900" indent="-342900">
              <a:buFont typeface="Arial" panose="020B0604020202020204" pitchFamily="34" charset="0"/>
              <a:buChar char="•"/>
            </a:pPr>
            <a:r>
              <a:rPr lang="sv-SE" sz="2000" dirty="0"/>
              <a:t>Skapa, utveckla och implementera en jämställd och jämlik samverkansmodell för tidiga, samordnade insatser </a:t>
            </a:r>
          </a:p>
        </p:txBody>
      </p:sp>
      <p:pic>
        <p:nvPicPr>
          <p:cNvPr id="8" name="Bildobjekt 7">
            <a:extLst>
              <a:ext uri="{FF2B5EF4-FFF2-40B4-BE49-F238E27FC236}">
                <a16:creationId xmlns:a16="http://schemas.microsoft.com/office/drawing/2014/main" id="{B7153E34-5650-D141-F136-ACCFF1A68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8740">
            <a:off x="590367" y="283003"/>
            <a:ext cx="3351534" cy="2320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815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68AD5-3A64-CDBE-CEA2-94773F9947A3}"/>
            </a:ext>
          </a:extLst>
        </p:cNvPr>
        <p:cNvGrpSpPr/>
        <p:nvPr/>
      </p:nvGrpSpPr>
      <p:grpSpPr>
        <a:xfrm>
          <a:off x="0" y="0"/>
          <a:ext cx="0" cy="0"/>
          <a:chOff x="0" y="0"/>
          <a:chExt cx="0" cy="0"/>
        </a:xfrm>
      </p:grpSpPr>
      <p:sp>
        <p:nvSpPr>
          <p:cNvPr id="9" name="Platshållare för text 5">
            <a:extLst>
              <a:ext uri="{FF2B5EF4-FFF2-40B4-BE49-F238E27FC236}">
                <a16:creationId xmlns:a16="http://schemas.microsoft.com/office/drawing/2014/main" id="{38967F25-B036-1B26-5EE6-4DA7CEF7EF0F}"/>
              </a:ext>
            </a:extLst>
          </p:cNvPr>
          <p:cNvSpPr>
            <a:spLocks noGrp="1"/>
          </p:cNvSpPr>
          <p:nvPr>
            <p:ph type="body" sz="half" idx="2"/>
          </p:nvPr>
        </p:nvSpPr>
        <p:spPr>
          <a:xfrm>
            <a:off x="476630" y="3635746"/>
            <a:ext cx="4438270" cy="1751210"/>
          </a:xfrm>
        </p:spPr>
        <p:txBody>
          <a:bodyPr>
            <a:normAutofit fontScale="85000" lnSpcReduction="10000"/>
          </a:bodyPr>
          <a:lstStyle/>
          <a:p>
            <a:pPr marL="342900" indent="-342900">
              <a:buFont typeface="Arial" panose="020B0604020202020204" pitchFamily="34" charset="0"/>
              <a:buChar char="•"/>
            </a:pPr>
            <a:r>
              <a:rPr lang="sv-SE" sz="2000" dirty="0"/>
              <a:t>Främjande och förebyggande arbete för att motverka psykisk ohälsa och suicid</a:t>
            </a:r>
            <a:endParaRPr lang="sv-SE" sz="100" dirty="0"/>
          </a:p>
          <a:p>
            <a:pPr marL="342900" indent="-342900">
              <a:buFont typeface="Arial" panose="020B0604020202020204" pitchFamily="34" charset="0"/>
              <a:buChar char="•"/>
            </a:pPr>
            <a:r>
              <a:rPr lang="sv-SE" sz="2000" dirty="0"/>
              <a:t>Öka samhällets kunskap</a:t>
            </a:r>
            <a:endParaRPr lang="sv-SE" sz="100" dirty="0"/>
          </a:p>
          <a:p>
            <a:pPr marL="342900" indent="-342900">
              <a:buFont typeface="Arial" panose="020B0604020202020204" pitchFamily="34" charset="0"/>
              <a:buChar char="•"/>
            </a:pPr>
            <a:r>
              <a:rPr lang="sv-SE" sz="2000" dirty="0"/>
              <a:t>Utveckla gemensam samverkansmodell för invånare med samsjuklighet</a:t>
            </a:r>
          </a:p>
        </p:txBody>
      </p:sp>
      <p:sp>
        <p:nvSpPr>
          <p:cNvPr id="2" name="Rubrik 3">
            <a:extLst>
              <a:ext uri="{FF2B5EF4-FFF2-40B4-BE49-F238E27FC236}">
                <a16:creationId xmlns:a16="http://schemas.microsoft.com/office/drawing/2014/main" id="{860D2000-55C2-F601-84A8-BCE6058F8763}"/>
              </a:ext>
            </a:extLst>
          </p:cNvPr>
          <p:cNvSpPr>
            <a:spLocks noGrp="1"/>
          </p:cNvSpPr>
          <p:nvPr>
            <p:ph type="title"/>
          </p:nvPr>
        </p:nvSpPr>
        <p:spPr>
          <a:xfrm>
            <a:off x="542925" y="2913859"/>
            <a:ext cx="3932237" cy="616789"/>
          </a:xfrm>
          <a:noFill/>
        </p:spPr>
        <p:txBody>
          <a:bodyPr>
            <a:normAutofit/>
          </a:bodyPr>
          <a:lstStyle/>
          <a:p>
            <a:pPr>
              <a:spcBef>
                <a:spcPts val="1000"/>
              </a:spcBef>
            </a:pPr>
            <a:r>
              <a:rPr lang="sv-SE" dirty="0">
                <a:solidFill>
                  <a:srgbClr val="772D2A"/>
                </a:solidFill>
                <a:latin typeface="+mn-lt"/>
                <a:ea typeface="+mn-ea"/>
                <a:cs typeface="+mn-cs"/>
              </a:rPr>
              <a:t>Psykisk hälsa </a:t>
            </a:r>
          </a:p>
        </p:txBody>
      </p:sp>
      <p:sp>
        <p:nvSpPr>
          <p:cNvPr id="5" name="Pil: femhörning 4">
            <a:extLst>
              <a:ext uri="{FF2B5EF4-FFF2-40B4-BE49-F238E27FC236}">
                <a16:creationId xmlns:a16="http://schemas.microsoft.com/office/drawing/2014/main" id="{4014A1D7-BD9E-A426-ED12-19FBCE6A3BD7}"/>
              </a:ext>
            </a:extLst>
          </p:cNvPr>
          <p:cNvSpPr/>
          <p:nvPr/>
        </p:nvSpPr>
        <p:spPr>
          <a:xfrm>
            <a:off x="5450232" y="613131"/>
            <a:ext cx="6198843" cy="4444061"/>
          </a:xfrm>
          <a:prstGeom prst="homePlat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5">
            <a:extLst>
              <a:ext uri="{FF2B5EF4-FFF2-40B4-BE49-F238E27FC236}">
                <a16:creationId xmlns:a16="http://schemas.microsoft.com/office/drawing/2014/main" id="{20D5B389-0402-8FD6-EF6C-EECFC9903858}"/>
              </a:ext>
            </a:extLst>
          </p:cNvPr>
          <p:cNvSpPr txBox="1">
            <a:spLocks/>
          </p:cNvSpPr>
          <p:nvPr/>
        </p:nvSpPr>
        <p:spPr>
          <a:xfrm>
            <a:off x="5691672" y="1278295"/>
            <a:ext cx="4534679" cy="2836506"/>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2000" b="1" dirty="0"/>
              <a:t>Strategiska inriktningar </a:t>
            </a:r>
          </a:p>
          <a:p>
            <a:pPr marL="342900" indent="-342900">
              <a:buFont typeface="Arial" panose="020B0604020202020204" pitchFamily="34" charset="0"/>
              <a:buChar char="•"/>
            </a:pPr>
            <a:r>
              <a:rPr lang="sv-SE" sz="1900" dirty="0"/>
              <a:t>Skapa, utveckla och implementera insatser med det gemensamma målet </a:t>
            </a:r>
            <a:r>
              <a:rPr lang="sv-SE" sz="1900" i="1" dirty="0"/>
              <a:t>god och jämlik psykisk hälsa där ingen hamnar i en situation där den enda utvägen upplevs vara suicid</a:t>
            </a:r>
          </a:p>
          <a:p>
            <a:pPr marL="342900" indent="-342900">
              <a:buFont typeface="Arial" panose="020B0604020202020204" pitchFamily="34" charset="0"/>
              <a:buChar char="•"/>
            </a:pPr>
            <a:r>
              <a:rPr lang="sv-SE" sz="1900" dirty="0"/>
              <a:t>Utveckla och implementera en samverkansmodell som erbjuder stöd, vård och behandling till personer med samsjuklighet, med särskild hänsyn till jämställdhet och jämlikhet </a:t>
            </a:r>
          </a:p>
        </p:txBody>
      </p:sp>
      <p:pic>
        <p:nvPicPr>
          <p:cNvPr id="10" name="Bildobjekt 9">
            <a:extLst>
              <a:ext uri="{FF2B5EF4-FFF2-40B4-BE49-F238E27FC236}">
                <a16:creationId xmlns:a16="http://schemas.microsoft.com/office/drawing/2014/main" id="{26BD2FB0-FCEF-E7DA-688E-64E1FA86E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99478">
            <a:off x="539069" y="360382"/>
            <a:ext cx="3360191" cy="2240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655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7F9FD-C616-5B25-FCBE-050EE7BCD9DA}"/>
            </a:ext>
          </a:extLst>
        </p:cNvPr>
        <p:cNvGrpSpPr/>
        <p:nvPr/>
      </p:nvGrpSpPr>
      <p:grpSpPr>
        <a:xfrm>
          <a:off x="0" y="0"/>
          <a:ext cx="0" cy="0"/>
          <a:chOff x="0" y="0"/>
          <a:chExt cx="0" cy="0"/>
        </a:xfrm>
      </p:grpSpPr>
      <p:sp>
        <p:nvSpPr>
          <p:cNvPr id="10" name="Rubrik 3">
            <a:extLst>
              <a:ext uri="{FF2B5EF4-FFF2-40B4-BE49-F238E27FC236}">
                <a16:creationId xmlns:a16="http://schemas.microsoft.com/office/drawing/2014/main" id="{3EDBAA2A-3F3D-0592-5C33-78A210050B1C}"/>
              </a:ext>
            </a:extLst>
          </p:cNvPr>
          <p:cNvSpPr>
            <a:spLocks noGrp="1"/>
          </p:cNvSpPr>
          <p:nvPr>
            <p:ph type="title"/>
          </p:nvPr>
        </p:nvSpPr>
        <p:spPr>
          <a:xfrm>
            <a:off x="850149" y="2713201"/>
            <a:ext cx="3932237" cy="616789"/>
          </a:xfrm>
        </p:spPr>
        <p:txBody>
          <a:bodyPr>
            <a:normAutofit/>
          </a:bodyPr>
          <a:lstStyle/>
          <a:p>
            <a:pPr>
              <a:spcBef>
                <a:spcPts val="1000"/>
              </a:spcBef>
            </a:pPr>
            <a:r>
              <a:rPr lang="sv-SE" dirty="0">
                <a:solidFill>
                  <a:srgbClr val="772D2A"/>
                </a:solidFill>
                <a:latin typeface="+mn-lt"/>
                <a:ea typeface="+mn-ea"/>
                <a:cs typeface="+mn-cs"/>
              </a:rPr>
              <a:t>Äldre</a:t>
            </a:r>
          </a:p>
        </p:txBody>
      </p:sp>
      <p:sp>
        <p:nvSpPr>
          <p:cNvPr id="11" name="Platshållare för text 5">
            <a:extLst>
              <a:ext uri="{FF2B5EF4-FFF2-40B4-BE49-F238E27FC236}">
                <a16:creationId xmlns:a16="http://schemas.microsoft.com/office/drawing/2014/main" id="{3EFB3697-CBA4-913D-BCA6-EE69AA271D67}"/>
              </a:ext>
            </a:extLst>
          </p:cNvPr>
          <p:cNvSpPr>
            <a:spLocks noGrp="1"/>
          </p:cNvSpPr>
          <p:nvPr>
            <p:ph type="body" sz="half" idx="2"/>
          </p:nvPr>
        </p:nvSpPr>
        <p:spPr>
          <a:xfrm>
            <a:off x="771331" y="3395304"/>
            <a:ext cx="4416489" cy="1763445"/>
          </a:xfrm>
        </p:spPr>
        <p:txBody>
          <a:bodyPr>
            <a:noAutofit/>
          </a:bodyPr>
          <a:lstStyle/>
          <a:p>
            <a:pPr marL="285750" indent="-285750">
              <a:buFont typeface="Arial" panose="020B0604020202020204" pitchFamily="34" charset="0"/>
              <a:buChar char="•"/>
            </a:pPr>
            <a:r>
              <a:rPr lang="sv-SE" sz="1800" dirty="0"/>
              <a:t>Hälsofrämjande och förebyggande arbete för att möjliggöra god hälsa</a:t>
            </a:r>
          </a:p>
          <a:p>
            <a:pPr marL="285750" indent="-285750">
              <a:buFont typeface="Arial" panose="020B0604020202020204" pitchFamily="34" charset="0"/>
              <a:buChar char="•"/>
            </a:pPr>
            <a:r>
              <a:rPr lang="sv-SE" sz="1800" dirty="0"/>
              <a:t>Tidig upptäckt med tidiga insatser</a:t>
            </a:r>
          </a:p>
          <a:p>
            <a:pPr marL="285750" indent="-285750">
              <a:buFont typeface="Arial" panose="020B0604020202020204" pitchFamily="34" charset="0"/>
              <a:buChar char="•"/>
            </a:pPr>
            <a:r>
              <a:rPr lang="sv-SE" sz="1800" dirty="0"/>
              <a:t>Relationskontinuitet </a:t>
            </a:r>
          </a:p>
        </p:txBody>
      </p:sp>
      <p:sp>
        <p:nvSpPr>
          <p:cNvPr id="2" name="Pil: femhörning 1">
            <a:extLst>
              <a:ext uri="{FF2B5EF4-FFF2-40B4-BE49-F238E27FC236}">
                <a16:creationId xmlns:a16="http://schemas.microsoft.com/office/drawing/2014/main" id="{254A604A-2064-7633-53D5-CCED304AF298}"/>
              </a:ext>
            </a:extLst>
          </p:cNvPr>
          <p:cNvSpPr/>
          <p:nvPr/>
        </p:nvSpPr>
        <p:spPr>
          <a:xfrm>
            <a:off x="5450232" y="613131"/>
            <a:ext cx="6198843" cy="4444061"/>
          </a:xfrm>
          <a:prstGeom prst="homePlate">
            <a:avLst/>
          </a:prstGeom>
          <a:gradFill flip="none" rotWithShape="1">
            <a:gsLst>
              <a:gs pos="0">
                <a:srgbClr val="B6BBA5">
                  <a:tint val="66000"/>
                  <a:satMod val="160000"/>
                </a:srgbClr>
              </a:gs>
              <a:gs pos="50000">
                <a:srgbClr val="B6BBA5">
                  <a:tint val="44500"/>
                  <a:satMod val="160000"/>
                </a:srgbClr>
              </a:gs>
              <a:gs pos="100000">
                <a:srgbClr val="B6BBA5">
                  <a:tint val="23500"/>
                  <a:satMod val="160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5">
            <a:extLst>
              <a:ext uri="{FF2B5EF4-FFF2-40B4-BE49-F238E27FC236}">
                <a16:creationId xmlns:a16="http://schemas.microsoft.com/office/drawing/2014/main" id="{8AE3790E-6B6D-B469-5F81-29CC42B82644}"/>
              </a:ext>
            </a:extLst>
          </p:cNvPr>
          <p:cNvSpPr txBox="1">
            <a:spLocks/>
          </p:cNvSpPr>
          <p:nvPr/>
        </p:nvSpPr>
        <p:spPr>
          <a:xfrm>
            <a:off x="5701003" y="1294948"/>
            <a:ext cx="4534679" cy="2836506"/>
          </a:xfrm>
          <a:prstGeom prst="rect">
            <a:avLst/>
          </a:prstGeom>
          <a:noFill/>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2000" b="1" dirty="0"/>
              <a:t>Strategiska inriktningar </a:t>
            </a:r>
          </a:p>
          <a:p>
            <a:pPr marL="342900" indent="-342900">
              <a:buFont typeface="Arial" panose="020B0604020202020204" pitchFamily="34" charset="0"/>
              <a:buChar char="•"/>
            </a:pPr>
            <a:r>
              <a:rPr lang="sv-SE" sz="1900" dirty="0"/>
              <a:t>Skapa, utveckla och implementera insatser med det gemensamma målet att äldre invånare ska kunna ha ett aktivt liv samt åldras och möta livets slutskede i trygghet. </a:t>
            </a:r>
          </a:p>
          <a:p>
            <a:pPr marL="342900" indent="-342900">
              <a:buFont typeface="Arial" panose="020B0604020202020204" pitchFamily="34" charset="0"/>
              <a:buChar char="•"/>
            </a:pPr>
            <a:r>
              <a:rPr lang="sv-SE" sz="1900" dirty="0"/>
              <a:t>Skapa, utveckla och implementera lokal samverkan runt våra gemensamma äldre invånare som strävar mot det övergripande målet </a:t>
            </a:r>
          </a:p>
          <a:p>
            <a:pPr marL="342900" indent="-342900">
              <a:buFont typeface="Arial" panose="020B0604020202020204" pitchFamily="34" charset="0"/>
              <a:buChar char="•"/>
            </a:pPr>
            <a:r>
              <a:rPr lang="sv-SE" sz="1900" dirty="0"/>
              <a:t>Säkra det medicinska stödet, framförallt läkarstödet, och ansvaret genom hela vård- och omsorgskedjan </a:t>
            </a:r>
          </a:p>
        </p:txBody>
      </p:sp>
      <p:pic>
        <p:nvPicPr>
          <p:cNvPr id="5" name="Bildobjekt 4">
            <a:extLst>
              <a:ext uri="{FF2B5EF4-FFF2-40B4-BE49-F238E27FC236}">
                <a16:creationId xmlns:a16="http://schemas.microsoft.com/office/drawing/2014/main" id="{E40EDE92-98D3-3853-74B7-A1FE3A55E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5886">
            <a:off x="1290266" y="423824"/>
            <a:ext cx="3052002" cy="218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3485830"/>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2011</TotalTime>
  <Words>798</Words>
  <Application>Microsoft Office PowerPoint</Application>
  <PresentationFormat>Bredbild</PresentationFormat>
  <Paragraphs>107</Paragraphs>
  <Slides>18</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18</vt:i4>
      </vt:variant>
    </vt:vector>
  </HeadingPairs>
  <TitlesOfParts>
    <vt:vector size="26" baseType="lpstr">
      <vt:lpstr>Aptos</vt:lpstr>
      <vt:lpstr>Arial</vt:lpstr>
      <vt:lpstr>Calibri</vt:lpstr>
      <vt:lpstr>Calibri Light</vt:lpstr>
      <vt:lpstr>The Serif Hand Black</vt:lpstr>
      <vt:lpstr>Times New Roman</vt:lpstr>
      <vt:lpstr>1_Office-tema</vt:lpstr>
      <vt:lpstr>Office-tema</vt:lpstr>
      <vt:lpstr>Gemensam plan för samverkan kring barn och unga, psykisk hälsa och äldre</vt:lpstr>
      <vt:lpstr>Varför behöver vi samverka? </vt:lpstr>
      <vt:lpstr>PowerPoint-presentation</vt:lpstr>
      <vt:lpstr>PowerPoint-presentation</vt:lpstr>
      <vt:lpstr>PowerPoint-presentation</vt:lpstr>
      <vt:lpstr>PowerPoint-presentation</vt:lpstr>
      <vt:lpstr>Barn och unga</vt:lpstr>
      <vt:lpstr>Psykisk hälsa </vt:lpstr>
      <vt:lpstr>Äldre</vt:lpstr>
      <vt:lpstr>Hur går vi från ord till handling?</vt:lpstr>
      <vt:lpstr>Vi tar beslut ─ tillsammans och var för sig </vt:lpstr>
      <vt:lpstr>Vi tar ansvar</vt:lpstr>
      <vt:lpstr>Vi är överens om hur det ska gå till </vt:lpstr>
      <vt:lpstr>PowerPoint-presentation</vt:lpstr>
      <vt:lpstr>Alla nivåer behövs  </vt:lpstr>
      <vt:lpstr>Vi lär och följer upp tillsammans</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Helene Wendell</dc:creator>
  <cp:lastModifiedBy>Emma Rydh</cp:lastModifiedBy>
  <cp:revision>72</cp:revision>
  <dcterms:created xsi:type="dcterms:W3CDTF">2025-08-04T09:07:11Z</dcterms:created>
  <dcterms:modified xsi:type="dcterms:W3CDTF">2026-05-25T09:18:41Z</dcterms:modified>
</cp:coreProperties>
</file>