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62" r:id="rId5"/>
    <p:sldId id="257" r:id="rId6"/>
    <p:sldId id="266" r:id="rId7"/>
    <p:sldId id="270" r:id="rId8"/>
    <p:sldId id="268" r:id="rId9"/>
    <p:sldId id="271" r:id="rId10"/>
    <p:sldId id="263" r:id="rId11"/>
    <p:sldId id="264" r:id="rId12"/>
    <p:sldId id="265" r:id="rId13"/>
    <p:sldId id="272" r:id="rId14"/>
    <p:sldId id="273" r:id="rId15"/>
    <p:sldId id="274" r:id="rId16"/>
    <p:sldId id="275" r:id="rId17"/>
    <p:sldId id="267" r:id="rId18"/>
    <p:sldId id="269" r:id="rId19"/>
    <p:sldId id="259" r:id="rId20"/>
    <p:sldId id="258" r:id="rId21"/>
    <p:sldId id="260" r:id="rId22"/>
    <p:sldId id="261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845F1E-559C-ABA6-013A-23D6649DC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EDDABE2-E52F-104A-967D-41217C99A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5959F3-A698-D70A-DA1A-EBF40B50A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3AC6FE-5A01-4EC2-B818-6927B074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30A59F-91D2-48E9-3515-E7F9CCE4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207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4A1148-CAC0-AF05-58B8-E0C7599E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0498275-A6A0-F95F-A792-0B33B9250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817ABF-484C-766C-AC24-AB8DD9E8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D400B0-6001-1994-C049-61A9AD0B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57B454-3C15-6647-D6AF-B3A8A263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65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5A45CCD-A5B2-6A3C-550A-511BF065B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A01E149-3B8C-1D59-600F-6555DB764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8DA9FD-89E3-7A7E-3EDC-C3DFF88F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F92E89-5F55-C803-B560-15A134140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E11A4F-FB12-25BC-0400-12F7D468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37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0910E-5095-1B4D-FDF6-C531D89A8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157EB3-DD98-B982-4B09-F867844A5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E6D17E-E681-A9A2-07CA-E529CFCA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DDDB092-1B0C-E887-FDEA-45BDACFE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67111B-C2A0-10CE-C808-55B45C3F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27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F52512-358B-78E9-D99D-5EE224892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B404BA3-30A4-AFB0-E09D-896C38D47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4DD656-EE73-68AD-B0A3-691706C8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A6D2860-C570-0D12-1F41-E41B29C7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D76722-F188-2CB9-BC5C-A22A4F13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40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663C3-21E1-00B7-A10A-8090EF30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EFE527-9332-FE36-3C4F-4504F8B62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99C241-3404-63F7-BF7D-DAE65E4D3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C854128-FF5B-42DB-EB32-125E0C789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A8ECE6F-2668-D7D1-3F25-7E717FE4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82E96B1-90AE-03DC-E460-D7A087049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870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9E4E-FB13-0A6C-45B2-CB745F4A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5E3F19-D173-546C-179C-00E40A12F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1612CC4-763E-B90C-FE4C-CC8B4D9B0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4F4FBDE-C089-11C0-C42F-7A2754FE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FD4DD0B-C26F-6481-8CBB-CACCAAFEB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3DB0B9C-299F-4170-0827-AFC759E32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3CC687-70D1-032F-33ED-ECD310A8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0E2FBA-DF7E-5DF5-ECCF-5EC07922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938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0216C-0572-205F-26E2-2FC1E63C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21D205A-46DA-019D-A283-552FC2617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48A79A-C652-EE0D-A235-4CD066A40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2556311-63C5-E716-6E10-0E860AA4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419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DECF634-3E63-8F9A-832B-6C16E27D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3B2C03A-70AE-1ABB-2FC7-E382CEF4A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F9A9CE4-C195-B1E6-05DC-232ED10B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4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7D65D-C05D-B311-7BB2-09FF8DE56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C82858-2A9B-178F-71A8-DCD80B627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133E3D-2440-104F-4785-522C6402F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EA9A27C-AFF2-F962-246E-10626117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D5D2A3-8210-5C1D-B650-9B7457B9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5064C2-86DB-973C-8DC9-A182CAFF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5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4E18FA-E240-9587-F309-F38F4F84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60FBCC-8399-A8B0-0733-CF44187A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AC2FE25-0250-BFF9-322D-0D6A7408D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6BAA84E-DC3F-A5A6-C9D7-63ED85F3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7830CD-0FE6-4073-9D23-F0995D71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E260FAC-B858-1EAA-C4FE-BF30C3D5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2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996EFFE-BB05-AF5F-44CE-565FE612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7FD4C-FD2B-672B-883D-A3013C39B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F418F4E-9982-B078-B554-4C0DEA93E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D81F-5465-479F-A275-BC8EB4C7356F}" type="datetimeFigureOut">
              <a:rPr lang="sv-SE" smtClean="0"/>
              <a:t>2023-10-13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E15A99-8DB9-A0F9-E416-3B2000ADB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ABE0E3-7DC1-EBA3-3370-3361025C2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8292-C90F-4D0F-A8D0-B8252A674A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66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www.socialstyrelsen.se/globalassets/sharepoint-dokument/artikelkatalog/nationella-riktlinjer/2020-11-700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s://youtu.be/9cN-CUIU8O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hyperlink" Target="https://lakartidningen.se/klinik-och-vetenskap-1/artiklar-1/klinisk-oversikt/2023/04/kloka-kliniska-val-att-avsta-det-som-inte-gor-nytta-for-patient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choosingwiselycanada.org/recommendation/family-medici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E000F847-DD75-99AE-93B7-7F95792D3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4000"/>
                    </a14:imgEffect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126" y="637513"/>
            <a:ext cx="10875736" cy="696607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0968770-A7C7-4DC8-4C9D-718FEF251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err="1"/>
              <a:t>Choosing</a:t>
            </a:r>
            <a:r>
              <a:rPr lang="sv-SE" b="1" dirty="0"/>
              <a:t> </a:t>
            </a:r>
            <a:r>
              <a:rPr lang="sv-SE" b="1" dirty="0" err="1"/>
              <a:t>wisely</a:t>
            </a:r>
            <a:r>
              <a:rPr lang="sv-SE" b="1" dirty="0"/>
              <a:t>, kloka kliniska val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564E897-15E7-09D4-F6AE-A5BB1D81B4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5400" dirty="0"/>
              <a:t>-Att undvika lågvärdesvård</a:t>
            </a:r>
          </a:p>
        </p:txBody>
      </p:sp>
    </p:spTree>
    <p:extLst>
      <p:ext uri="{BB962C8B-B14F-4D97-AF65-F5344CB8AC3E}">
        <p14:creationId xmlns:p14="http://schemas.microsoft.com/office/powerpoint/2010/main" val="45239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CB4F1B-914A-A02F-50EA-869AAED2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C101B3A-71C6-4E7A-676F-7EC87C22A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9130"/>
            <a:ext cx="10220087" cy="5923745"/>
          </a:xfrm>
        </p:spPr>
      </p:pic>
    </p:spTree>
    <p:extLst>
      <p:ext uri="{BB962C8B-B14F-4D97-AF65-F5344CB8AC3E}">
        <p14:creationId xmlns:p14="http://schemas.microsoft.com/office/powerpoint/2010/main" val="108784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BF625B-1423-A0D8-08C4-DA7B81AF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Internmedicinens - 5 göra mindre 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750F72-49FF-E94A-1C7D-2E62583DC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KAD – Kortast möjliga tid, gärna RIK </a:t>
            </a:r>
          </a:p>
          <a:p>
            <a:r>
              <a:rPr lang="sv-SE" sz="3200" dirty="0"/>
              <a:t>Blodtransfusioner – Transfusionsgräns 70 g/l, </a:t>
            </a:r>
            <a:r>
              <a:rPr lang="sv-SE" sz="3200" dirty="0" err="1"/>
              <a:t>Single</a:t>
            </a:r>
            <a:r>
              <a:rPr lang="sv-SE" sz="3200" dirty="0"/>
              <a:t> </a:t>
            </a:r>
            <a:r>
              <a:rPr lang="sv-SE" sz="3200" dirty="0" err="1"/>
              <a:t>unit</a:t>
            </a:r>
            <a:r>
              <a:rPr lang="sv-SE" sz="3200" dirty="0"/>
              <a:t> transfusion </a:t>
            </a:r>
          </a:p>
          <a:p>
            <a:r>
              <a:rPr lang="sv-SE" sz="3200" dirty="0"/>
              <a:t>PPI – Sätt endast in i samråd med PV, sätt ut om indikation saknas </a:t>
            </a:r>
          </a:p>
          <a:p>
            <a:r>
              <a:rPr lang="sv-SE" sz="3200" dirty="0"/>
              <a:t>Lab-test –  minska antalet onödiga prov</a:t>
            </a:r>
          </a:p>
          <a:p>
            <a:r>
              <a:rPr lang="sv-SE" sz="3200" dirty="0"/>
              <a:t>CT-skalle – Ej vid synkope utan associerade neurologiska symtom</a:t>
            </a:r>
          </a:p>
        </p:txBody>
      </p:sp>
    </p:spTree>
    <p:extLst>
      <p:ext uri="{BB962C8B-B14F-4D97-AF65-F5344CB8AC3E}">
        <p14:creationId xmlns:p14="http://schemas.microsoft.com/office/powerpoint/2010/main" val="3091088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DE195F-F7E6-39E9-18C9-A8DB3C34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Internmedicinens – 5 göra mer 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FF1965-7970-6B39-7615-334F4765C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Lägg mer tid med patienten </a:t>
            </a:r>
          </a:p>
          <a:p>
            <a:pPr marL="0" indent="0">
              <a:buNone/>
            </a:pPr>
            <a:r>
              <a:rPr lang="sv-SE" dirty="0"/>
              <a:t>• Involvera patienten i diskussion om vården och begränsningar i vården </a:t>
            </a:r>
          </a:p>
          <a:p>
            <a:pPr marL="0" indent="0">
              <a:buNone/>
            </a:pPr>
            <a:r>
              <a:rPr lang="sv-SE" dirty="0"/>
              <a:t>• Använd interna kompetenser i största möjliga utsträckning </a:t>
            </a:r>
          </a:p>
          <a:p>
            <a:pPr marL="0" indent="0">
              <a:buNone/>
            </a:pPr>
            <a:r>
              <a:rPr lang="sv-SE" dirty="0"/>
              <a:t>• Re-evaluera hela tiden dina och andras bedömningar och åtgärder </a:t>
            </a:r>
          </a:p>
          <a:p>
            <a:pPr marL="0" indent="0">
              <a:buNone/>
            </a:pPr>
            <a:r>
              <a:rPr lang="sv-SE" dirty="0"/>
              <a:t>• Förebygg </a:t>
            </a:r>
            <a:r>
              <a:rPr lang="sv-SE" dirty="0" err="1"/>
              <a:t>sarkopeni</a:t>
            </a:r>
            <a:r>
              <a:rPr lang="sv-SE" dirty="0"/>
              <a:t>, </a:t>
            </a:r>
            <a:r>
              <a:rPr lang="sv-SE" dirty="0" err="1"/>
              <a:t>immobilisering</a:t>
            </a:r>
            <a:r>
              <a:rPr lang="sv-SE" dirty="0"/>
              <a:t>, osteoporos och försämrad </a:t>
            </a:r>
            <a:r>
              <a:rPr lang="sv-SE" dirty="0" err="1"/>
              <a:t>kardiopulmonell</a:t>
            </a:r>
            <a:r>
              <a:rPr lang="sv-SE" dirty="0"/>
              <a:t> reserv.</a:t>
            </a:r>
          </a:p>
        </p:txBody>
      </p:sp>
    </p:spTree>
    <p:extLst>
      <p:ext uri="{BB962C8B-B14F-4D97-AF65-F5344CB8AC3E}">
        <p14:creationId xmlns:p14="http://schemas.microsoft.com/office/powerpoint/2010/main" val="114319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EC6F67-9439-4710-B0AB-66ACEB0DC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Icke-göra i Socialstyrelsens nationella riktlinjer – vård som inte bör erbjudas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CDC61FA-BFB8-1CBF-DCEC-6EA6C1FB7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08" y="1952234"/>
            <a:ext cx="5023236" cy="4351338"/>
          </a:xfrm>
        </p:spPr>
      </p:pic>
    </p:spTree>
    <p:extLst>
      <p:ext uri="{BB962C8B-B14F-4D97-AF65-F5344CB8AC3E}">
        <p14:creationId xmlns:p14="http://schemas.microsoft.com/office/powerpoint/2010/main" val="277801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7CFA0E-87F3-C54E-AC60-7C09B3DC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900D65C-52EC-DF50-39EA-5DE7CA2BC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582775"/>
            <a:ext cx="4862445" cy="569794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DB3F3F5-C169-80ED-D1D0-26BB3560B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03" y="118600"/>
            <a:ext cx="6458851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16AF-FCF8-CDA9-EF74-1F6DA94A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9D92CF7-72C7-2E43-F938-70A66EC6D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48" y="198581"/>
            <a:ext cx="7696104" cy="6062788"/>
          </a:xfrm>
        </p:spPr>
      </p:pic>
    </p:spTree>
    <p:extLst>
      <p:ext uri="{BB962C8B-B14F-4D97-AF65-F5344CB8AC3E}">
        <p14:creationId xmlns:p14="http://schemas.microsoft.com/office/powerpoint/2010/main" val="2390006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BFFA3F-04C9-19EE-A448-75249ADBB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9DF1E87-21EE-782C-D105-97A836883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7" y="1852885"/>
            <a:ext cx="6268325" cy="4324954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1BA6407-EA84-91BC-3B50-9771D0E83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00" y="505802"/>
            <a:ext cx="6249272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1FAF5B-84DA-8C98-405E-CB4B9922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38046" cy="5641780"/>
          </a:xfrm>
        </p:spPr>
        <p:txBody>
          <a:bodyPr>
            <a:normAutofit/>
          </a:bodyPr>
          <a:lstStyle/>
          <a:p>
            <a:br>
              <a:rPr lang="sv-SE" dirty="0"/>
            </a:br>
            <a:r>
              <a:rPr lang="sv-SE" sz="2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(KRAMA = </a:t>
            </a:r>
            <a:br>
              <a:rPr lang="sv-SE" sz="2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sv-SE" sz="2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Kompetens-</a:t>
            </a:r>
            <a:br>
              <a:rPr lang="sv-SE" sz="2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sv-SE" sz="27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gruppen för rationell användning av medicinsk diagnostik i alla delar av vårdkedjan)</a:t>
            </a:r>
            <a:br>
              <a:rPr lang="sv-SE" dirty="0"/>
            </a:b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E84C5A0-8D62-2CB9-2F5E-9CD6DC772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678" y="564621"/>
            <a:ext cx="7113971" cy="6554878"/>
          </a:xfrm>
        </p:spPr>
      </p:pic>
    </p:spTree>
    <p:extLst>
      <p:ext uri="{BB962C8B-B14F-4D97-AF65-F5344CB8AC3E}">
        <p14:creationId xmlns:p14="http://schemas.microsoft.com/office/powerpoint/2010/main" val="3125662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BE54EC-B28A-41DF-18EF-A9F6563B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253388"/>
            <a:ext cx="10515600" cy="111737"/>
          </a:xfrm>
        </p:spPr>
        <p:txBody>
          <a:bodyPr>
            <a:normAutofit fontScale="90000"/>
          </a:bodyPr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2A7AD86-4D4D-9D79-396A-340B6261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6945"/>
            <a:ext cx="10515600" cy="5560018"/>
          </a:xfrm>
        </p:spPr>
        <p:txBody>
          <a:bodyPr>
            <a:normAutofit/>
          </a:bodyPr>
          <a:lstStyle/>
          <a:p>
            <a:r>
              <a:rPr lang="sv-SE" dirty="0"/>
              <a:t>Vad vill patienten egentligen? Tror patienten själv att hen är sjuk? </a:t>
            </a:r>
          </a:p>
          <a:p>
            <a:r>
              <a:rPr lang="sv-SE" dirty="0"/>
              <a:t>Förskriv ej&gt; 5 läkemedel till äldre (100% risk interaktioner)</a:t>
            </a:r>
          </a:p>
          <a:p>
            <a:r>
              <a:rPr lang="sv-SE" dirty="0"/>
              <a:t>Lungröntgen ländryggsröntgen – tillför det något någonsin?</a:t>
            </a:r>
          </a:p>
          <a:p>
            <a:r>
              <a:rPr lang="sv-SE" dirty="0"/>
              <a:t>STRAMA</a:t>
            </a:r>
          </a:p>
          <a:p>
            <a:r>
              <a:rPr lang="sv-SE" dirty="0"/>
              <a:t>D-</a:t>
            </a:r>
            <a:r>
              <a:rPr lang="sv-SE" dirty="0" err="1"/>
              <a:t>dimer</a:t>
            </a:r>
            <a:r>
              <a:rPr lang="sv-SE" dirty="0"/>
              <a:t>/ små obetydliga lungembolier</a:t>
            </a:r>
          </a:p>
          <a:p>
            <a:r>
              <a:rPr lang="sv-SE" dirty="0" err="1"/>
              <a:t>Gabapentinöveranvändning</a:t>
            </a:r>
            <a:endParaRPr lang="sv-SE" dirty="0"/>
          </a:p>
          <a:p>
            <a:r>
              <a:rPr lang="sv-SE" dirty="0"/>
              <a:t>Fortsätta blodtrycksbehandling insatt på</a:t>
            </a:r>
          </a:p>
          <a:p>
            <a:pPr marL="0" indent="0">
              <a:buNone/>
            </a:pPr>
            <a:r>
              <a:rPr lang="sv-SE" dirty="0"/>
              <a:t> akuten?</a:t>
            </a:r>
          </a:p>
          <a:p>
            <a:r>
              <a:rPr lang="sv-SE" dirty="0"/>
              <a:t>Överanvändning av SSRI</a:t>
            </a:r>
          </a:p>
          <a:p>
            <a:r>
              <a:rPr lang="sv-SE" dirty="0"/>
              <a:t>Ottawa </a:t>
            </a:r>
            <a:r>
              <a:rPr lang="sv-SE" dirty="0" err="1"/>
              <a:t>ankle</a:t>
            </a:r>
            <a:r>
              <a:rPr lang="sv-SE" dirty="0"/>
              <a:t> och </a:t>
            </a:r>
            <a:r>
              <a:rPr lang="sv-SE" dirty="0" err="1"/>
              <a:t>ottawa</a:t>
            </a:r>
            <a:r>
              <a:rPr lang="sv-SE" dirty="0"/>
              <a:t> </a:t>
            </a:r>
            <a:r>
              <a:rPr lang="sv-SE" dirty="0" err="1"/>
              <a:t>knee</a:t>
            </a:r>
            <a:r>
              <a:rPr lang="sv-SE" dirty="0"/>
              <a:t> </a:t>
            </a:r>
            <a:r>
              <a:rPr lang="sv-SE" dirty="0" err="1"/>
              <a:t>rules</a:t>
            </a:r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3EB96B-FDF4-0A65-80CF-F91FB9ED4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37" y="2773073"/>
            <a:ext cx="4201363" cy="3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28CD6-A206-5D21-048E-135244B6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Choosing</a:t>
            </a:r>
            <a:r>
              <a:rPr lang="sv-SE" dirty="0"/>
              <a:t> </a:t>
            </a:r>
            <a:r>
              <a:rPr lang="sv-SE" dirty="0" err="1"/>
              <a:t>wisely</a:t>
            </a:r>
            <a:r>
              <a:rPr lang="sv-SE" dirty="0"/>
              <a:t> Australia - GPs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BA8A117-305F-8E02-D0A6-DF59EAC17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62" y="1943607"/>
            <a:ext cx="8783276" cy="4115374"/>
          </a:xfrm>
        </p:spPr>
      </p:pic>
    </p:spTree>
    <p:extLst>
      <p:ext uri="{BB962C8B-B14F-4D97-AF65-F5344CB8AC3E}">
        <p14:creationId xmlns:p14="http://schemas.microsoft.com/office/powerpoint/2010/main" val="244217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21E2C6-F319-B454-2D31-BE2BB4ED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schema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A0986C-5357-29F7-05BA-09F69DB6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r>
              <a:rPr lang="sv-SE" sz="9600" dirty="0"/>
              <a:t>Förmiddag</a:t>
            </a:r>
          </a:p>
          <a:p>
            <a:r>
              <a:rPr lang="sv-SE" sz="9600" dirty="0"/>
              <a:t>8.30-9.15 Minna Johansson årets Lejon</a:t>
            </a:r>
          </a:p>
          <a:p>
            <a:r>
              <a:rPr lang="sv-SE" sz="9600" dirty="0"/>
              <a:t>9.20-9.30 Fundera enskilt på lågvärdesvård</a:t>
            </a:r>
          </a:p>
          <a:p>
            <a:r>
              <a:rPr lang="sv-SE" sz="9600" dirty="0"/>
              <a:t>9.30-9.45 Sofia Eriksson </a:t>
            </a:r>
            <a:r>
              <a:rPr lang="sv-SE" sz="9600" dirty="0" err="1"/>
              <a:t>choosing</a:t>
            </a:r>
            <a:r>
              <a:rPr lang="sv-SE" sz="9600" dirty="0"/>
              <a:t> </a:t>
            </a:r>
            <a:r>
              <a:rPr lang="sv-SE" sz="9600" dirty="0" err="1"/>
              <a:t>wisely</a:t>
            </a:r>
            <a:endParaRPr lang="sv-SE" sz="9600" dirty="0"/>
          </a:p>
          <a:p>
            <a:r>
              <a:rPr lang="sv-SE" sz="9600" dirty="0"/>
              <a:t> 9.45-10.15 Fika</a:t>
            </a:r>
          </a:p>
          <a:p>
            <a:r>
              <a:rPr lang="sv-SE" sz="9600" dirty="0"/>
              <a:t>10.15-11 Gruppdiskussioner ”</a:t>
            </a:r>
            <a:r>
              <a:rPr lang="sv-SE" sz="9600" dirty="0" err="1"/>
              <a:t>färgvis</a:t>
            </a:r>
            <a:r>
              <a:rPr lang="sv-SE" sz="9600" dirty="0"/>
              <a:t>”</a:t>
            </a:r>
          </a:p>
          <a:p>
            <a:r>
              <a:rPr lang="sv-SE" sz="9600" dirty="0"/>
              <a:t>11-05-11.40  Gruppdiskussioner ”ej med samma färg”</a:t>
            </a:r>
          </a:p>
          <a:p>
            <a:r>
              <a:rPr lang="sv-SE" sz="9600" dirty="0"/>
              <a:t>11.45-12 Sammanfattning – </a:t>
            </a:r>
            <a:r>
              <a:rPr lang="sv-SE" sz="9600" dirty="0" err="1"/>
              <a:t>take</a:t>
            </a:r>
            <a:r>
              <a:rPr lang="sv-SE" sz="9600" dirty="0"/>
              <a:t> </a:t>
            </a:r>
            <a:r>
              <a:rPr lang="sv-SE" sz="9600" dirty="0" err="1"/>
              <a:t>home</a:t>
            </a:r>
            <a:r>
              <a:rPr lang="sv-SE" sz="9600" dirty="0"/>
              <a:t> </a:t>
            </a:r>
            <a:r>
              <a:rPr lang="sv-SE" sz="9600" dirty="0" err="1"/>
              <a:t>message</a:t>
            </a:r>
            <a:r>
              <a:rPr lang="sv-SE" sz="9600" dirty="0"/>
              <a:t> </a:t>
            </a:r>
          </a:p>
          <a:p>
            <a:endParaRPr lang="sv-SE" sz="9600" dirty="0"/>
          </a:p>
          <a:p>
            <a:endParaRPr lang="sv-SE" sz="9600" dirty="0"/>
          </a:p>
          <a:p>
            <a:pPr marL="0" indent="0">
              <a:buNone/>
            </a:pPr>
            <a:endParaRPr lang="sv-SE" sz="9600" dirty="0"/>
          </a:p>
          <a:p>
            <a:pPr marL="0" indent="0">
              <a:buNone/>
            </a:pPr>
            <a:r>
              <a:rPr lang="sv-SE" sz="9600" dirty="0"/>
              <a:t>Eftermiddag</a:t>
            </a:r>
          </a:p>
          <a:p>
            <a:r>
              <a:rPr lang="sv-SE" sz="9600" dirty="0"/>
              <a:t>13.00-13.45 Minna Johansson årets Lejon</a:t>
            </a:r>
          </a:p>
          <a:p>
            <a:r>
              <a:rPr lang="sv-SE" sz="9600" dirty="0"/>
              <a:t>13.50-14.00 Fundera enskilt på lågvärdesvård</a:t>
            </a:r>
          </a:p>
          <a:p>
            <a:r>
              <a:rPr lang="sv-SE" sz="9600" dirty="0"/>
              <a:t>14.00-14.15 Sofia Eriksson </a:t>
            </a:r>
            <a:r>
              <a:rPr lang="sv-SE" sz="9600" dirty="0" err="1"/>
              <a:t>choosing</a:t>
            </a:r>
            <a:r>
              <a:rPr lang="sv-SE" sz="9600" dirty="0"/>
              <a:t> </a:t>
            </a:r>
            <a:r>
              <a:rPr lang="sv-SE" sz="9600" dirty="0" err="1"/>
              <a:t>wisely</a:t>
            </a:r>
            <a:endParaRPr lang="sv-SE" sz="9600" dirty="0"/>
          </a:p>
          <a:p>
            <a:r>
              <a:rPr lang="sv-SE" sz="9600" dirty="0"/>
              <a:t>14.15-14.45 Fika</a:t>
            </a:r>
          </a:p>
          <a:p>
            <a:r>
              <a:rPr lang="sv-SE" sz="9600" dirty="0"/>
              <a:t>14.45-15.30 Gruppdiskussioner ”</a:t>
            </a:r>
            <a:r>
              <a:rPr lang="sv-SE" sz="9600" dirty="0" err="1"/>
              <a:t>färgvis</a:t>
            </a:r>
            <a:endParaRPr lang="sv-SE" sz="9600" dirty="0"/>
          </a:p>
          <a:p>
            <a:r>
              <a:rPr lang="sv-SE" sz="9600" dirty="0"/>
              <a:t>15.35-16.10 Gruppdiskussioner ”ej med samma färg”</a:t>
            </a:r>
          </a:p>
          <a:p>
            <a:r>
              <a:rPr lang="sv-SE" sz="9600" dirty="0"/>
              <a:t>16.15-15.30 Sammanfattning – </a:t>
            </a:r>
            <a:r>
              <a:rPr lang="sv-SE" sz="9600" dirty="0" err="1"/>
              <a:t>take</a:t>
            </a:r>
            <a:r>
              <a:rPr lang="sv-SE" sz="9600" dirty="0"/>
              <a:t> </a:t>
            </a:r>
            <a:r>
              <a:rPr lang="sv-SE" sz="9600" dirty="0" err="1"/>
              <a:t>home</a:t>
            </a:r>
            <a:r>
              <a:rPr lang="sv-SE" sz="9600" dirty="0"/>
              <a:t> </a:t>
            </a:r>
            <a:r>
              <a:rPr lang="sv-SE" sz="9600" dirty="0" err="1"/>
              <a:t>message</a:t>
            </a:r>
            <a:endParaRPr lang="sv-SE" sz="9600" dirty="0"/>
          </a:p>
          <a:p>
            <a:endParaRPr lang="sv-SE" sz="96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4998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68B4EC-AF28-C37A-9890-180AEAF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8F21A44-A89D-63B4-2F41-7AE1269A0E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894"/>
            <a:ext cx="8332414" cy="589621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EC2032-24FF-C6E3-DD68-698D4C88F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614" y="3141406"/>
            <a:ext cx="2659098" cy="26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2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C052B9-01D4-C85C-A427-20300E84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Low</a:t>
            </a:r>
            <a:r>
              <a:rPr lang="sv-SE" dirty="0"/>
              <a:t> back pain </a:t>
            </a:r>
            <a:r>
              <a:rPr lang="sv-SE" dirty="0" err="1"/>
              <a:t>recovery</a:t>
            </a:r>
            <a:r>
              <a:rPr lang="sv-SE" dirty="0"/>
              <a:t> plan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7040339-10DB-B2A5-CFCC-A6C278AA4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8429" y="2103436"/>
            <a:ext cx="2747963" cy="2747963"/>
          </a:xfr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0FDF699-C7C9-AEC0-E866-57800A820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9443"/>
            <a:ext cx="7587584" cy="52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A380B-B61A-CCC8-1749-D0B1446B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Back pain – do I </a:t>
            </a:r>
            <a:r>
              <a:rPr lang="sv-SE" dirty="0" err="1"/>
              <a:t>need</a:t>
            </a:r>
            <a:r>
              <a:rPr lang="sv-SE" dirty="0"/>
              <a:t> a </a:t>
            </a:r>
            <a:r>
              <a:rPr lang="sv-SE" dirty="0" err="1"/>
              <a:t>scan</a:t>
            </a:r>
            <a:r>
              <a:rPr lang="sv-SE" dirty="0"/>
              <a:t>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72F0B36-D4DD-5C68-9605-1BC993425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1981" y="2130227"/>
            <a:ext cx="3171092" cy="3171092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EC2869BC-853E-4719-DF58-2C4C75AE5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5" y="1425336"/>
            <a:ext cx="7600020" cy="52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8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6539A-5ED4-A6CD-6FEC-87A056FE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Idéer förmiddag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C438B-C462-A15A-A8FC-28776C7F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/>
              <a:t>Minimera eller avskaffa GBP-uppfölj-paketet</a:t>
            </a:r>
          </a:p>
          <a:p>
            <a:r>
              <a:rPr lang="sv-SE" dirty="0"/>
              <a:t>EKO på blåsljud – kortprotokoll ”signifikanta </a:t>
            </a:r>
            <a:r>
              <a:rPr lang="sv-SE" dirty="0" err="1"/>
              <a:t>vitier</a:t>
            </a:r>
            <a:r>
              <a:rPr lang="sv-SE" dirty="0"/>
              <a:t>” </a:t>
            </a:r>
          </a:p>
          <a:p>
            <a:r>
              <a:rPr lang="sv-SE" dirty="0"/>
              <a:t>Avskaffa årskontroller (Årskontroll?? Kanske hypertonikontroll var 5e år, ej kontroll diabetes)</a:t>
            </a:r>
          </a:p>
          <a:p>
            <a:r>
              <a:rPr lang="sv-SE" dirty="0"/>
              <a:t>Behöver man ta TSH årligen vid receptförnyelse av </a:t>
            </a:r>
            <a:r>
              <a:rPr lang="sv-SE" dirty="0" err="1"/>
              <a:t>Levaxin</a:t>
            </a:r>
            <a:endParaRPr lang="sv-SE" dirty="0"/>
          </a:p>
          <a:p>
            <a:r>
              <a:rPr lang="sv-SE" dirty="0"/>
              <a:t>Använd inga provtagningspaket – anpassa till varje patient</a:t>
            </a:r>
          </a:p>
          <a:p>
            <a:r>
              <a:rPr lang="sv-SE" dirty="0"/>
              <a:t>Kontroll av ”multisjuka” – ett besök med allt/individualisera (även </a:t>
            </a:r>
            <a:r>
              <a:rPr lang="sv-SE" dirty="0" err="1"/>
              <a:t>ssk</a:t>
            </a:r>
            <a:r>
              <a:rPr lang="sv-SE" dirty="0"/>
              <a:t>)</a:t>
            </a:r>
          </a:p>
          <a:p>
            <a:r>
              <a:rPr lang="sv-SE" dirty="0"/>
              <a:t>Smärta – när lm ej hjälper sätt ut</a:t>
            </a:r>
          </a:p>
          <a:p>
            <a:r>
              <a:rPr lang="sv-SE" dirty="0"/>
              <a:t>Se till att de med nytillkomna symptom får komma först(hög </a:t>
            </a:r>
            <a:r>
              <a:rPr lang="sv-SE" dirty="0" err="1"/>
              <a:t>prio</a:t>
            </a:r>
            <a:r>
              <a:rPr lang="sv-SE" dirty="0"/>
              <a:t>)</a:t>
            </a:r>
          </a:p>
          <a:p>
            <a:r>
              <a:rPr lang="sv-SE" dirty="0"/>
              <a:t>Hushåll med tider till </a:t>
            </a:r>
            <a:r>
              <a:rPr lang="sv-SE" dirty="0" err="1"/>
              <a:t>ssk</a:t>
            </a:r>
            <a:r>
              <a:rPr lang="sv-SE" dirty="0"/>
              <a:t>-mottagningar (färre </a:t>
            </a:r>
            <a:r>
              <a:rPr lang="sv-SE" dirty="0" err="1"/>
              <a:t>spiro</a:t>
            </a:r>
            <a:r>
              <a:rPr lang="sv-SE" dirty="0"/>
              <a:t>)</a:t>
            </a:r>
          </a:p>
          <a:p>
            <a:r>
              <a:rPr lang="sv-SE" dirty="0"/>
              <a:t>Receptförnyelse per telefon: gör helhetsbedömning</a:t>
            </a:r>
          </a:p>
          <a:p>
            <a:r>
              <a:rPr lang="sv-SE" dirty="0"/>
              <a:t>Gör avsteg från vårdförlopp – använd EBM</a:t>
            </a:r>
          </a:p>
          <a:p>
            <a:r>
              <a:rPr lang="sv-SE" dirty="0"/>
              <a:t>Undvik brev – meddela på annat sätt när det behövs</a:t>
            </a:r>
          </a:p>
          <a:p>
            <a:r>
              <a:rPr lang="sv-SE" dirty="0"/>
              <a:t>Lågvärdesvård – skriv ej recept på </a:t>
            </a:r>
            <a:r>
              <a:rPr lang="sv-SE" dirty="0" err="1"/>
              <a:t>alvedon</a:t>
            </a:r>
            <a:r>
              <a:rPr lang="sv-SE" dirty="0"/>
              <a:t>, PPI (använd 4-v mall), salvor, egenvård, antihistamin</a:t>
            </a:r>
          </a:p>
          <a:p>
            <a:r>
              <a:rPr lang="sv-SE" dirty="0"/>
              <a:t>Onödiga intyg</a:t>
            </a:r>
          </a:p>
          <a:p>
            <a:r>
              <a:rPr lang="sv-SE" dirty="0"/>
              <a:t>Medicinskt utlåtande – kan göras av all legitimerad personal</a:t>
            </a:r>
          </a:p>
          <a:p>
            <a:r>
              <a:rPr lang="sv-SE" dirty="0"/>
              <a:t>Sjukskrivningar utan medicinsk indikation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53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6B6D97-44B9-4DBC-1352-DDF754AE4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Göra mindre av /ifrågasätta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1AA664-41C5-4203-5221-496CB243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Undvik SSRI mot livets svårigheter</a:t>
            </a:r>
          </a:p>
          <a:p>
            <a:r>
              <a:rPr lang="sv-SE" dirty="0"/>
              <a:t>Sluta med onödiga årskontroller, tex okomplicerad hypertoni årligen</a:t>
            </a:r>
          </a:p>
          <a:p>
            <a:r>
              <a:rPr lang="sv-SE" dirty="0"/>
              <a:t>Gör ej 3-årskontroll</a:t>
            </a:r>
          </a:p>
          <a:p>
            <a:r>
              <a:rPr lang="sv-SE" dirty="0"/>
              <a:t>”vuxen-BVC” – hälsokontroller</a:t>
            </a:r>
          </a:p>
          <a:p>
            <a:r>
              <a:rPr lang="sv-SE" dirty="0"/>
              <a:t>Fylla i olika register tex NDR</a:t>
            </a:r>
          </a:p>
          <a:p>
            <a:r>
              <a:rPr lang="sv-SE" dirty="0"/>
              <a:t>Olika medicinsk info ex inför PSA-prov</a:t>
            </a:r>
          </a:p>
          <a:p>
            <a:r>
              <a:rPr lang="sv-SE" dirty="0"/>
              <a:t>Återkoppla att </a:t>
            </a:r>
            <a:r>
              <a:rPr lang="sv-SE" dirty="0" err="1"/>
              <a:t>pat</a:t>
            </a:r>
            <a:r>
              <a:rPr lang="sv-SE" dirty="0"/>
              <a:t> följt tidigare plan innan bokning</a:t>
            </a:r>
          </a:p>
          <a:p>
            <a:r>
              <a:rPr lang="sv-SE" dirty="0"/>
              <a:t>Onödig provtagning ex f-Hb som ej förändrar handläggningen. Hur ofta ska vi ta lipidstatus på patienter?</a:t>
            </a:r>
          </a:p>
        </p:txBody>
      </p:sp>
    </p:spTree>
    <p:extLst>
      <p:ext uri="{BB962C8B-B14F-4D97-AF65-F5344CB8AC3E}">
        <p14:creationId xmlns:p14="http://schemas.microsoft.com/office/powerpoint/2010/main" val="3675553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73F66C-0EC0-AB18-DBD3-B2B02ACB8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6AA0DA-4D3A-0D92-AB60-2A1EF602B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”Tröskeleffekt” första kroniska läkemedlet/diagnosen = </a:t>
            </a:r>
            <a:r>
              <a:rPr lang="sv-SE" dirty="0" err="1"/>
              <a:t>pat</a:t>
            </a:r>
            <a:r>
              <a:rPr lang="sv-SE" dirty="0"/>
              <a:t> ”sjuk”</a:t>
            </a:r>
          </a:p>
          <a:p>
            <a:r>
              <a:rPr lang="sv-SE" dirty="0"/>
              <a:t>Behövs verkligen DT hjärna vid typisk alzheimer-utveckling hos gammal patient?</a:t>
            </a:r>
          </a:p>
          <a:p>
            <a:r>
              <a:rPr lang="sv-SE" dirty="0"/>
              <a:t>U-sticka och u-odling – använd rätt</a:t>
            </a:r>
          </a:p>
          <a:p>
            <a:r>
              <a:rPr lang="sv-SE" dirty="0"/>
              <a:t>Intyg – ska alla man göras inom regional vård</a:t>
            </a:r>
          </a:p>
          <a:p>
            <a:r>
              <a:rPr lang="sv-SE" dirty="0"/>
              <a:t>Stående behandling med SSRI / </a:t>
            </a:r>
            <a:r>
              <a:rPr lang="sv-SE" dirty="0" err="1"/>
              <a:t>Paracetamol</a:t>
            </a:r>
            <a:r>
              <a:rPr lang="sv-SE" dirty="0"/>
              <a:t> / PPI</a:t>
            </a:r>
          </a:p>
          <a:p>
            <a:r>
              <a:rPr lang="sv-SE" dirty="0"/>
              <a:t>Skriva brev om provsvar/undersökning utan anmärkning till patient som kan läsa 1177. Räcker med journalanteckning?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7986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A86C7-1C51-2368-DFB6-D59549A1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Göra mer av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EBD557-CA6B-D37E-F875-EAFB62EF7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3668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F1F3E-37A5-DC62-7A37-3915FF64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Årets Lejon – Minna Johansson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134D85-87DE-5539-2C4A-05DE03AC9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https://youtu.be/9cN-CUIU8OA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A2C978-E974-16C8-6877-1B54C84B6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40" y="1528989"/>
            <a:ext cx="4369025" cy="437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9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BFD442-50F9-38AD-EAAD-FB386761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Onödig vård?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99F687-33FD-30E3-26C9-A4F0C5AC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/>
              <a:t>20-50 % enligt OECD</a:t>
            </a:r>
          </a:p>
          <a:p>
            <a:r>
              <a:rPr lang="sv-SE" dirty="0"/>
              <a:t>Åtgärder utan större patientnytta</a:t>
            </a:r>
          </a:p>
          <a:p>
            <a:r>
              <a:rPr lang="sv-SE" dirty="0"/>
              <a:t>Undanträngningseffekter/kostnad</a:t>
            </a:r>
          </a:p>
          <a:p>
            <a:r>
              <a:rPr lang="sv-SE" dirty="0"/>
              <a:t>Patientskada (oro, komplikationer, </a:t>
            </a:r>
          </a:p>
          <a:p>
            <a:pPr marL="0" indent="0">
              <a:buNone/>
            </a:pPr>
            <a:r>
              <a:rPr lang="sv-SE" dirty="0"/>
              <a:t>Punktioner, nya uppföljningar, biverkningar,</a:t>
            </a:r>
          </a:p>
          <a:p>
            <a:pPr marL="0" indent="0">
              <a:buNone/>
            </a:pPr>
            <a:r>
              <a:rPr lang="sv-SE" dirty="0"/>
              <a:t>korsreaktioner)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Är vården</a:t>
            </a:r>
          </a:p>
          <a:p>
            <a:r>
              <a:rPr lang="sv-SE" dirty="0"/>
              <a:t>Evidensbaserad?</a:t>
            </a:r>
          </a:p>
          <a:p>
            <a:r>
              <a:rPr lang="sv-SE" dirty="0"/>
              <a:t>Upprepar inte redan gjord diagnostik?</a:t>
            </a:r>
          </a:p>
          <a:p>
            <a:r>
              <a:rPr lang="sv-SE" dirty="0"/>
              <a:t>Nödvändig?</a:t>
            </a:r>
          </a:p>
          <a:p>
            <a:r>
              <a:rPr lang="sv-SE" dirty="0"/>
              <a:t>Ej skadlig?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C9D694-F755-79C6-0DF3-FF5B40C31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60" y="929686"/>
            <a:ext cx="5201376" cy="33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9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3AE5F-287B-D247-E13E-AA2063C5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Choosing</a:t>
            </a:r>
            <a:r>
              <a:rPr lang="sv-SE" dirty="0"/>
              <a:t> </a:t>
            </a:r>
            <a:r>
              <a:rPr lang="sv-SE" dirty="0" err="1"/>
              <a:t>wisely</a:t>
            </a:r>
            <a:r>
              <a:rPr lang="sv-SE" dirty="0"/>
              <a:t> – frågor att ställa till din doktor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B595CD-787C-9A39-763F-3620EDA61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sv-S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indent="0" algn="ctr">
              <a:buNone/>
            </a:pPr>
            <a:r>
              <a:rPr lang="sv-SE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Behöver jag åtgärden? </a:t>
            </a:r>
          </a:p>
          <a:p>
            <a:pPr marL="0" indent="0" algn="ctr">
              <a:buNone/>
            </a:pPr>
            <a:r>
              <a:rPr lang="sv-SE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Finns det alternativ? </a:t>
            </a:r>
          </a:p>
          <a:p>
            <a:pPr marL="0" indent="0" algn="ctr">
              <a:buNone/>
            </a:pPr>
            <a:r>
              <a:rPr lang="sv-SE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Är åtgärden farlig?</a:t>
            </a:r>
          </a:p>
          <a:p>
            <a:pPr marL="0" indent="0" algn="ctr">
              <a:buNone/>
            </a:pPr>
            <a:r>
              <a:rPr lang="sv-SE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Vad händer om jag inte gör något alls? </a:t>
            </a:r>
          </a:p>
          <a:p>
            <a:pPr marL="0" indent="0" algn="ctr">
              <a:buNone/>
            </a:pPr>
            <a:r>
              <a:rPr lang="sv-SE" sz="3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Vad kostar åtgärden?</a:t>
            </a:r>
          </a:p>
        </p:txBody>
      </p:sp>
    </p:spTree>
    <p:extLst>
      <p:ext uri="{BB962C8B-B14F-4D97-AF65-F5344CB8AC3E}">
        <p14:creationId xmlns:p14="http://schemas.microsoft.com/office/powerpoint/2010/main" val="313999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57AFED-0195-5947-03F6-158952E6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301"/>
            <a:ext cx="2268557" cy="619699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>
                <a:hlinkClick r:id="rId2"/>
              </a:rPr>
              <a:t>Kloka kliniska val – att avstå det som inte gör nytta för patienten (lakartidningen.se)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7309957-312C-1487-03FB-DEA640ADE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37" y="-684020"/>
            <a:ext cx="7312997" cy="7755897"/>
          </a:xfrm>
        </p:spPr>
      </p:pic>
    </p:spTree>
    <p:extLst>
      <p:ext uri="{BB962C8B-B14F-4D97-AF65-F5344CB8AC3E}">
        <p14:creationId xmlns:p14="http://schemas.microsoft.com/office/powerpoint/2010/main" val="125350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80B83F-485E-AC0A-3F1A-6E2C0458E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98214" cy="5099241"/>
          </a:xfrm>
        </p:spPr>
        <p:txBody>
          <a:bodyPr>
            <a:normAutofit/>
          </a:bodyPr>
          <a:lstStyle/>
          <a:p>
            <a:r>
              <a:rPr lang="sv-SE" sz="2000" dirty="0"/>
              <a:t>Martin </a:t>
            </a:r>
            <a:r>
              <a:rPr lang="sv-SE" sz="2000" dirty="0" err="1"/>
              <a:t>Serrander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Stella </a:t>
            </a:r>
            <a:r>
              <a:rPr lang="sv-SE" sz="2000" dirty="0" err="1"/>
              <a:t>Cizinsky</a:t>
            </a:r>
            <a:r>
              <a:rPr lang="sv-SE" sz="2000" dirty="0"/>
              <a:t> </a:t>
            </a:r>
            <a:br>
              <a:rPr lang="sv-SE" sz="2000" dirty="0"/>
            </a:br>
            <a:r>
              <a:rPr lang="sv-SE" sz="2000" dirty="0"/>
              <a:t>Karin </a:t>
            </a:r>
            <a:r>
              <a:rPr lang="sv-SE" sz="2000" dirty="0" err="1"/>
              <a:t>Pukk</a:t>
            </a:r>
            <a:r>
              <a:rPr lang="sv-SE" sz="2000" dirty="0"/>
              <a:t> Härenstam Martin Almquist Mathias Axelsson Herman Holm </a:t>
            </a:r>
            <a:br>
              <a:rPr lang="sv-SE" sz="2000" dirty="0"/>
            </a:br>
            <a:r>
              <a:rPr lang="sv-SE" sz="2000" dirty="0" err="1"/>
              <a:t>Josabeth</a:t>
            </a:r>
            <a:r>
              <a:rPr lang="sv-SE" sz="2000" dirty="0"/>
              <a:t> Hultberg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92E79BC-9DAF-91D4-74E3-E0A5EF4CE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7" y="531293"/>
            <a:ext cx="5348174" cy="5645670"/>
          </a:xfrm>
        </p:spPr>
      </p:pic>
    </p:spTree>
    <p:extLst>
      <p:ext uri="{BB962C8B-B14F-4D97-AF65-F5344CB8AC3E}">
        <p14:creationId xmlns:p14="http://schemas.microsoft.com/office/powerpoint/2010/main" val="210352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988004-3CAC-3676-EB4B-D315B6A8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1142048"/>
          </a:xfrm>
        </p:spPr>
        <p:txBody>
          <a:bodyPr>
            <a:normAutofit fontScale="90000"/>
          </a:bodyPr>
          <a:lstStyle/>
          <a:p>
            <a:r>
              <a:rPr lang="sv-SE" dirty="0"/>
              <a:t>Överbehandling och överdiagnostik (överdetektion och överdefinition)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CEF64A-4757-4436-0509-7B0C5A2E8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r>
              <a:rPr lang="sv-SE" dirty="0"/>
              <a:t>Överdetektion: </a:t>
            </a:r>
            <a:r>
              <a:rPr lang="sv-SE" dirty="0" err="1"/>
              <a:t>incidentalom</a:t>
            </a:r>
            <a:r>
              <a:rPr lang="sv-SE" dirty="0"/>
              <a:t>, </a:t>
            </a:r>
            <a:r>
              <a:rPr lang="sv-SE" dirty="0" err="1"/>
              <a:t>noduli</a:t>
            </a:r>
            <a:r>
              <a:rPr lang="sv-SE" dirty="0"/>
              <a:t>, </a:t>
            </a:r>
            <a:r>
              <a:rPr lang="sv-SE" dirty="0" err="1"/>
              <a:t>hemangiom</a:t>
            </a:r>
            <a:r>
              <a:rPr lang="sv-SE" dirty="0"/>
              <a:t>, kärlvidgning, cystor, lindriga </a:t>
            </a:r>
            <a:r>
              <a:rPr lang="sv-SE" dirty="0" err="1"/>
              <a:t>klaffvitier</a:t>
            </a:r>
            <a:r>
              <a:rPr lang="sv-SE" dirty="0"/>
              <a:t>, obetydliga embolier,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Överdefinition: Vidgande av sjukdomsbegrepp tex 80% av alla män i åldern 50-64 år har hög risk för kardiovaskulär sjuklighet och bör behandlas enligt SCORE2, 50% av alla 80-åriga kvinnor har osteoporos, 50% av alla över 95 år uppfyller demenskriterierna</a:t>
            </a:r>
          </a:p>
        </p:txBody>
      </p:sp>
    </p:spTree>
    <p:extLst>
      <p:ext uri="{BB962C8B-B14F-4D97-AF65-F5344CB8AC3E}">
        <p14:creationId xmlns:p14="http://schemas.microsoft.com/office/powerpoint/2010/main" val="2927023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C97A1-023D-B09C-632C-88D8C292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02945" cy="4628906"/>
          </a:xfrm>
        </p:spPr>
        <p:txBody>
          <a:bodyPr/>
          <a:lstStyle/>
          <a:p>
            <a:r>
              <a:rPr lang="sv-SE" dirty="0"/>
              <a:t>13 do not  </a:t>
            </a:r>
            <a:r>
              <a:rPr lang="en-US" dirty="0">
                <a:hlinkClick r:id="rId2"/>
              </a:rPr>
              <a:t>Family Medicine - Choosing Wisely Canada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DEE1797-F9AE-9D09-E978-94F513FD6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6452"/>
            <a:ext cx="5029766" cy="5725096"/>
          </a:xfrm>
        </p:spPr>
      </p:pic>
    </p:spTree>
    <p:extLst>
      <p:ext uri="{BB962C8B-B14F-4D97-AF65-F5344CB8AC3E}">
        <p14:creationId xmlns:p14="http://schemas.microsoft.com/office/powerpoint/2010/main" val="22442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794</Words>
  <Application>Microsoft Office PowerPoint</Application>
  <PresentationFormat>Bredbild</PresentationFormat>
  <Paragraphs>114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Office-tema</vt:lpstr>
      <vt:lpstr>Choosing wisely, kloka kliniska val</vt:lpstr>
      <vt:lpstr>Dagens schema</vt:lpstr>
      <vt:lpstr>Årets Lejon – Minna Johansson</vt:lpstr>
      <vt:lpstr>Onödig vård?</vt:lpstr>
      <vt:lpstr>Choosing wisely – frågor att ställa till din doktor</vt:lpstr>
      <vt:lpstr> Kloka kliniska val – att avstå det som inte gör nytta för patienten (lakartidningen.se)</vt:lpstr>
      <vt:lpstr>Martin Serrander  Stella Cizinsky  Karin Pukk Härenstam Martin Almquist Mathias Axelsson Herman Holm  Josabeth Hultberg </vt:lpstr>
      <vt:lpstr>Överbehandling och överdiagnostik (överdetektion och överdefinition)</vt:lpstr>
      <vt:lpstr>13 do not  Family Medicine - Choosing Wisely Canada</vt:lpstr>
      <vt:lpstr>PowerPoint-presentation</vt:lpstr>
      <vt:lpstr>Internmedicinens - 5 göra mindre av</vt:lpstr>
      <vt:lpstr>Internmedicinens – 5 göra mer av</vt:lpstr>
      <vt:lpstr>Icke-göra i Socialstyrelsens nationella riktlinjer – vård som inte bör erbjudas</vt:lpstr>
      <vt:lpstr>PowerPoint-presentation</vt:lpstr>
      <vt:lpstr>PowerPoint-presentation</vt:lpstr>
      <vt:lpstr>PowerPoint-presentation</vt:lpstr>
      <vt:lpstr>  (KRAMA =  Kompetens- gruppen för rationell användning av medicinsk diagnostik i alla delar av vårdkedjan) </vt:lpstr>
      <vt:lpstr>PowerPoint-presentation</vt:lpstr>
      <vt:lpstr>Choosing wisely Australia - GPs</vt:lpstr>
      <vt:lpstr>PowerPoint-presentation</vt:lpstr>
      <vt:lpstr>Low back pain recovery plan</vt:lpstr>
      <vt:lpstr>Back pain – do I need a scan?</vt:lpstr>
      <vt:lpstr>Idéer förmiddag</vt:lpstr>
      <vt:lpstr>Göra mindre av /ifrågasätta</vt:lpstr>
      <vt:lpstr>PowerPoint-presentation</vt:lpstr>
      <vt:lpstr>Göra mer av</vt:lpstr>
    </vt:vector>
  </TitlesOfParts>
  <Company>Landstinget i Kalmar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Eriksson</dc:creator>
  <cp:lastModifiedBy>Marie Andreasen</cp:lastModifiedBy>
  <cp:revision>8</cp:revision>
  <dcterms:created xsi:type="dcterms:W3CDTF">2023-10-03T14:10:57Z</dcterms:created>
  <dcterms:modified xsi:type="dcterms:W3CDTF">2023-10-13T06:34:33Z</dcterms:modified>
</cp:coreProperties>
</file>