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369" r:id="rId6"/>
    <p:sldId id="387" r:id="rId7"/>
    <p:sldId id="368" r:id="rId8"/>
    <p:sldId id="370" r:id="rId9"/>
    <p:sldId id="260" r:id="rId10"/>
    <p:sldId id="294" r:id="rId11"/>
    <p:sldId id="262" r:id="rId12"/>
    <p:sldId id="372" r:id="rId13"/>
    <p:sldId id="381" r:id="rId14"/>
    <p:sldId id="343" r:id="rId15"/>
    <p:sldId id="373" r:id="rId16"/>
    <p:sldId id="374" r:id="rId17"/>
    <p:sldId id="375" r:id="rId18"/>
    <p:sldId id="376" r:id="rId19"/>
    <p:sldId id="377" r:id="rId20"/>
    <p:sldId id="277" r:id="rId21"/>
    <p:sldId id="278" r:id="rId22"/>
    <p:sldId id="275" r:id="rId23"/>
    <p:sldId id="379" r:id="rId24"/>
    <p:sldId id="321" r:id="rId25"/>
    <p:sldId id="386" r:id="rId26"/>
    <p:sldId id="383" r:id="rId27"/>
    <p:sldId id="388" r:id="rId28"/>
    <p:sldId id="395" r:id="rId29"/>
    <p:sldId id="400" r:id="rId30"/>
    <p:sldId id="401" r:id="rId31"/>
    <p:sldId id="399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596" autoAdjust="0"/>
  </p:normalViewPr>
  <p:slideViewPr>
    <p:cSldViewPr snapToGrid="0">
      <p:cViewPr varScale="1">
        <p:scale>
          <a:sx n="59" d="100"/>
          <a:sy n="59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8DBC-E3FE-43BD-A52C-74F06779C52E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8F14-B6D6-49A0-82F7-5D760552C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55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Utredningar på sjukvårdstaxa. Ny bettskena allmäntandvården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8F14-B6D6-49A0-82F7-5D760552C9D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4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099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36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15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Varför</a:t>
            </a:r>
            <a:r>
              <a:rPr lang="sv-SE" b="1" baseline="0" dirty="0"/>
              <a:t> ska vi då använda </a:t>
            </a:r>
            <a:r>
              <a:rPr lang="sv-SE" b="1" dirty="0"/>
              <a:t>DC </a:t>
            </a:r>
            <a:r>
              <a:rPr lang="sv-SE" b="1" dirty="0" err="1"/>
              <a:t>tmd</a:t>
            </a:r>
            <a:r>
              <a:rPr lang="sv-SE" b="1" dirty="0"/>
              <a:t> och</a:t>
            </a:r>
            <a:r>
              <a:rPr lang="sv-SE" b="1" baseline="0" dirty="0"/>
              <a:t> vad är det egentligen?</a:t>
            </a: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baseline="0" dirty="0"/>
              <a:t>undersökningsmetod</a:t>
            </a:r>
            <a:r>
              <a:rPr lang="sv-SE" baseline="0" dirty="0"/>
              <a:t> - baserad på </a:t>
            </a:r>
            <a:r>
              <a:rPr lang="sv-SE" b="1" baseline="0" dirty="0"/>
              <a:t>s</a:t>
            </a:r>
            <a:r>
              <a:rPr lang="sv-SE" b="1" dirty="0"/>
              <a:t>tort multicenter samarbete </a:t>
            </a:r>
            <a:r>
              <a:rPr lang="sv-SE" dirty="0"/>
              <a:t>,</a:t>
            </a:r>
            <a:r>
              <a:rPr lang="sv-SE" baseline="0" dirty="0"/>
              <a:t> </a:t>
            </a:r>
            <a:r>
              <a:rPr lang="sv-SE" dirty="0"/>
              <a:t>studier samt</a:t>
            </a:r>
            <a:r>
              <a:rPr lang="sv-SE" baseline="0" dirty="0"/>
              <a:t> </a:t>
            </a:r>
            <a:r>
              <a:rPr lang="sv-SE" b="1" dirty="0"/>
              <a:t>Internationell konsensus  2014</a:t>
            </a:r>
            <a:r>
              <a:rPr lang="sv-SE" dirty="0"/>
              <a:t>,</a:t>
            </a:r>
            <a:r>
              <a:rPr lang="sv-SE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Ursprung i RDC TMD(1992), ett tidigare undersökningskoncept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Högsta möjliga diagnostiska säkerhet </a:t>
            </a:r>
            <a:r>
              <a:rPr lang="sv-SE" b="1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Enklaste tillvägagående</a:t>
            </a:r>
            <a:r>
              <a:rPr lang="sv-SE" b="1" baseline="0" dirty="0"/>
              <a:t> </a:t>
            </a:r>
            <a:r>
              <a:rPr lang="sv-SE" baseline="0" dirty="0"/>
              <a:t>på de m</a:t>
            </a:r>
            <a:r>
              <a:rPr lang="sv-SE" dirty="0"/>
              <a:t>est frekventa tillstånd,</a:t>
            </a:r>
            <a:r>
              <a:rPr lang="sv-SE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r</a:t>
            </a:r>
            <a:r>
              <a:rPr lang="sv-SE" b="1" dirty="0"/>
              <a:t>eproducerbarhet s</a:t>
            </a:r>
            <a:r>
              <a:rPr lang="sv-SE" dirty="0"/>
              <a:t>om är en stor trygghet för patienter,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Problem:</a:t>
            </a:r>
            <a:r>
              <a:rPr lang="sv-SE" baseline="0" dirty="0"/>
              <a:t> </a:t>
            </a:r>
            <a:r>
              <a:rPr lang="sv-SE" dirty="0"/>
              <a:t>smärta är en </a:t>
            </a:r>
            <a:r>
              <a:rPr lang="sv-SE" b="1" dirty="0"/>
              <a:t>väldigt subjektiv</a:t>
            </a:r>
            <a:r>
              <a:rPr lang="sv-SE" b="1" baseline="0" dirty="0"/>
              <a:t> upplevelse: överlappning, begreppsförvirring, olika kriterier, varierade utfall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="1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DC TMD : olika</a:t>
            </a:r>
            <a:r>
              <a:rPr lang="sv-SE" baseline="0" dirty="0"/>
              <a:t> nivåer, </a:t>
            </a:r>
            <a:r>
              <a:rPr lang="sv-SE" dirty="0"/>
              <a:t>Screening, kort för</a:t>
            </a:r>
            <a:r>
              <a:rPr lang="sv-SE" baseline="0" dirty="0"/>
              <a:t> </a:t>
            </a:r>
            <a:r>
              <a:rPr lang="sv-SE" dirty="0"/>
              <a:t>ATV och mer omfattande för STV.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klar </a:t>
            </a:r>
            <a:r>
              <a:rPr lang="sv-SE" b="1" dirty="0" err="1"/>
              <a:t>definerad</a:t>
            </a:r>
            <a:r>
              <a:rPr lang="sv-SE" b="1" dirty="0"/>
              <a:t> metodik</a:t>
            </a:r>
            <a:r>
              <a:rPr lang="sv-SE" b="1" baseline="0" dirty="0"/>
              <a:t> &amp; </a:t>
            </a:r>
            <a:r>
              <a:rPr lang="sv-SE" b="1" dirty="0"/>
              <a:t>kommando som ger hög säkerhet i utförandet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Studie visar man inte behöver följa alla kommando får att nå resultat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8F355-9FCF-4978-B986-7831B98BE71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30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DC TMD är numera översatt</a:t>
            </a:r>
            <a:r>
              <a:rPr lang="sv-SE" baseline="0" dirty="0"/>
              <a:t> till 34 språk och används och lärs ut på universitet internationellt.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8F355-9FCF-4978-B986-7831B98BE71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99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Har ser vi kliniska</a:t>
            </a:r>
            <a:r>
              <a:rPr lang="sv-SE" baseline="0" dirty="0"/>
              <a:t> undersökningen på en sida</a:t>
            </a:r>
          </a:p>
          <a:p>
            <a:r>
              <a:rPr lang="sv-SE" baseline="0" dirty="0"/>
              <a:t>Och 2 av de 5 delar av de </a:t>
            </a:r>
            <a:r>
              <a:rPr lang="sv-SE" dirty="0"/>
              <a:t>psykosociala frågorna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8F355-9FCF-4978-B986-7831B98BE71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75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62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Neuropatisk</a:t>
            </a:r>
            <a:r>
              <a:rPr lang="sv-SE" baseline="0" dirty="0"/>
              <a:t> smärta kvadrant 3. Kan ej ha protes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8F14-B6D6-49A0-82F7-5D760552C9D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60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Käkledens anatomi och rörelsemönster</a:t>
            </a:r>
          </a:p>
          <a:p>
            <a:endParaRPr lang="sv-SE" dirty="0"/>
          </a:p>
          <a:p>
            <a:r>
              <a:rPr lang="sv-SE" dirty="0"/>
              <a:t>2</a:t>
            </a:r>
            <a:r>
              <a:rPr lang="sv-SE" baseline="0" dirty="0"/>
              <a:t> </a:t>
            </a:r>
            <a:r>
              <a:rPr lang="sv-SE" dirty="0"/>
              <a:t>saker som kan knäppa</a:t>
            </a:r>
          </a:p>
          <a:p>
            <a:r>
              <a:rPr lang="sv-SE" dirty="0"/>
              <a:t>Ingen CT-skalle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8F14-B6D6-49A0-82F7-5D760552C9D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1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Smärta är en vanlig orsak till att söka tandvård och vi är väldigt duktiga på att både diagnosticera och behandla akut smärta.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8F14-B6D6-49A0-82F7-5D760552C9D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54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De vanliga undersökningarna, testerna vi gör ger</a:t>
            </a:r>
            <a:r>
              <a:rPr lang="sv-SE" baseline="0" dirty="0"/>
              <a:t> oss oftast inte svar på vad som drabbat vår patient.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aseline="0" dirty="0"/>
              <a:t>Kan bli svårt om patienten är angelägen om att få hjälp och förväntar sig en ”</a:t>
            </a:r>
            <a:r>
              <a:rPr lang="sv-SE" baseline="0" dirty="0" err="1"/>
              <a:t>quick</a:t>
            </a:r>
            <a:r>
              <a:rPr lang="sv-SE" baseline="0" dirty="0"/>
              <a:t> fix”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8F355-9FCF-4978-B986-7831B98BE71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41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Drygt var 10e person har </a:t>
            </a:r>
            <a:r>
              <a:rPr lang="sv-SE" dirty="0" err="1"/>
              <a:t>orofacial</a:t>
            </a:r>
            <a:r>
              <a:rPr lang="sv-SE" dirty="0"/>
              <a:t> smärta en gång i veckan eller oftare.</a:t>
            </a:r>
          </a:p>
          <a:p>
            <a:r>
              <a:rPr lang="sv-SE" dirty="0"/>
              <a:t>Ökar i befolkningen, precis som kronisk smärta i övrigt.</a:t>
            </a:r>
          </a:p>
          <a:p>
            <a:r>
              <a:rPr lang="sv-SE" dirty="0"/>
              <a:t>Högst</a:t>
            </a:r>
            <a:r>
              <a:rPr lang="sv-SE" baseline="0" dirty="0"/>
              <a:t> prevalens i åldrarna 30-60 men finns i alla åldrar och om du som ungdom har TMD-smärta så har du 3ggr ökad risk för smärta även som vuxen och då också ökad risk för smärta i andra delar av kroppen och negativ påverkan på psykosociala faktorer.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Lågt status inom sjukvården och tandvården – trots stort lidande för patienterna och även stor ekonomisk börda för samhället.</a:t>
            </a:r>
          </a:p>
          <a:p>
            <a:r>
              <a:rPr lang="sv-SE" dirty="0"/>
              <a:t>Uttrycker sig på olika sätt då mycket olika strukturer och nerver </a:t>
            </a:r>
          </a:p>
          <a:p>
            <a:r>
              <a:rPr lang="sv-SE" dirty="0"/>
              <a:t>Patienterna söker sig därför till olika vårdgivare och</a:t>
            </a:r>
            <a:r>
              <a:rPr lang="sv-SE" baseline="0" dirty="0"/>
              <a:t> är i genomsnitt undersökta av 4 olika vårdgivare innan de träffar en </a:t>
            </a:r>
            <a:r>
              <a:rPr lang="sv-SE" baseline="0" dirty="0" err="1"/>
              <a:t>bettfysiolog</a:t>
            </a:r>
            <a:endParaRPr lang="sv-SE" dirty="0"/>
          </a:p>
          <a:p>
            <a:r>
              <a:rPr lang="sv-SE" dirty="0"/>
              <a:t>Bara drygt 1/5 får behandling inom tandvården trots diagnos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0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Etiologin till käkmuskelsmärta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anses vara multifaktoriell och omfattar faktorer som kan predisponera, utlösa och underhålla smärtan.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genetiska faktorer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ischemi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muskulär överbelastning, Parafunktioner (tandpressning, tandgnissling och tuggummituggande)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Systemsjukdomar(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fbromyalgi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psykologiska faktorer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så som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ångest, depression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Smärta i andra kroppsregioner så som rygg och nacksmärtor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Sömnapné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insomni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sömnsvårigheter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alt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Thomas List: Copenhagen 2019</a:t>
            </a:r>
          </a:p>
        </p:txBody>
      </p:sp>
      <p:sp>
        <p:nvSpPr>
          <p:cNvPr id="22533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4D4CD6-7F5A-4D08-94B3-3E5CE1C78AB6}" type="slidenum">
              <a:rPr lang="sv-SE" altLang="sv-SE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447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Forskning</a:t>
            </a:r>
            <a:r>
              <a:rPr lang="sv-SE" baseline="0" dirty="0"/>
              <a:t> har visat att </a:t>
            </a:r>
            <a:r>
              <a:rPr lang="sv-SE" dirty="0" err="1"/>
              <a:t>orofacial</a:t>
            </a:r>
            <a:r>
              <a:rPr lang="sv-SE" dirty="0"/>
              <a:t> delvis debuterar tidigt (i 12–14 årsåldern)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stor överrepresentation hos flickor/kvinnor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Att </a:t>
            </a:r>
            <a:r>
              <a:rPr lang="sv-SE" b="1" dirty="0"/>
              <a:t>utveckla</a:t>
            </a:r>
            <a:r>
              <a:rPr lang="sv-SE" b="1" baseline="0" dirty="0"/>
              <a:t> smärta i tidig ålder har visat sig vara en stor risk för att ha smärta även i vuxen ålder.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Viktigt-  patientgrupp är en utmaning för tandvården,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både gällande kommunikation och följsamhet i behandlingen.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8F355-9FCF-4978-B986-7831B98BE71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97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48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2D58-B579-414F-8E99-ED36D3A757F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4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7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05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2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1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4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55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14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72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6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87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7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5F18-9E02-4398-A26E-A944A112B61B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CBA2-957A-44F6-89C2-A671F8B27A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Bettfysiologi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10 januari 2023</a:t>
            </a:r>
          </a:p>
        </p:txBody>
      </p:sp>
    </p:spTree>
    <p:extLst>
      <p:ext uri="{BB962C8B-B14F-4D97-AF65-F5344CB8AC3E}">
        <p14:creationId xmlns:p14="http://schemas.microsoft.com/office/powerpoint/2010/main" val="53764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5840"/>
          </a:xfrm>
        </p:spPr>
        <p:txBody>
          <a:bodyPr>
            <a:normAutofit/>
          </a:bodyPr>
          <a:lstStyle/>
          <a:p>
            <a:r>
              <a:rPr lang="sv-SE" sz="4400" dirty="0"/>
              <a:t>”Quick fix”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1842452"/>
            <a:ext cx="4553622" cy="38115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Inga tester eller biomarkörer för att bekräfta TMD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”Röntga sig till diagnos”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Komorbida</a:t>
            </a:r>
            <a:r>
              <a:rPr lang="sv-SE" sz="2800" dirty="0"/>
              <a:t> tillstånd påverkar utfallet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Inga snabbläkande strukturer</a:t>
            </a:r>
          </a:p>
        </p:txBody>
      </p:sp>
      <p:pic>
        <p:nvPicPr>
          <p:cNvPr id="7170" name="Picture 2" descr="Plåsterdispenser Quick-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10" y="9601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7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vs. kronisk smärta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Hjälpa en patient som lever med en kronisk smärta kan vara både tidskrävande och besvärligt, men otroligt givande då man bidrar till att öka livskvalitén för denna person.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10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61078" y="2291603"/>
            <a:ext cx="3928694" cy="1325563"/>
          </a:xfrm>
        </p:spPr>
        <p:txBody>
          <a:bodyPr/>
          <a:lstStyle/>
          <a:p>
            <a:r>
              <a:rPr lang="sv-SE" dirty="0" err="1"/>
              <a:t>Orofacial</a:t>
            </a:r>
            <a:r>
              <a:rPr lang="sv-SE" dirty="0"/>
              <a:t> smärta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91673" y="6175952"/>
            <a:ext cx="1149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Susanna Gillborg, 2017 – TMD and Related Factors in an Adult Population: A Cross-Sectional Study in Southern Sweden		</a:t>
            </a:r>
            <a:r>
              <a:rPr lang="sv-SE" sz="800" dirty="0"/>
              <a:t>Nationella Riktlinjer 2021, Socialstyrelsen</a:t>
            </a:r>
            <a:endParaRPr lang="en-US" sz="800" dirty="0"/>
          </a:p>
          <a:p>
            <a:r>
              <a:rPr lang="en-US" sz="800" dirty="0" err="1"/>
              <a:t>Bigitta</a:t>
            </a:r>
            <a:r>
              <a:rPr lang="en-US" sz="800" dirty="0"/>
              <a:t> Häggman-Henrikson, 2020 - Increasing gender differences in the prevalence and </a:t>
            </a:r>
            <a:r>
              <a:rPr lang="en-US" sz="800" dirty="0" err="1"/>
              <a:t>chronification</a:t>
            </a:r>
            <a:r>
              <a:rPr lang="en-US" sz="800" dirty="0"/>
              <a:t> of orofacial pain in the population	</a:t>
            </a:r>
            <a:r>
              <a:rPr lang="sv-SE" sz="800" dirty="0"/>
              <a:t>Försäkringskassan 2020</a:t>
            </a:r>
          </a:p>
          <a:p>
            <a:r>
              <a:rPr lang="en-US" sz="800" dirty="0" err="1"/>
              <a:t>Ing-marie</a:t>
            </a:r>
            <a:r>
              <a:rPr lang="en-US" sz="800" dirty="0"/>
              <a:t> Nilsson, 2020 - Does adolescent self-reported TMD pain persist into early adulthood? A longitudinal study		Anna </a:t>
            </a:r>
            <a:r>
              <a:rPr lang="en-US" sz="800" dirty="0" err="1"/>
              <a:t>Lövgren</a:t>
            </a:r>
            <a:r>
              <a:rPr lang="en-US" sz="800" dirty="0"/>
              <a:t>, 2018 - Decision-making in dentistry related to temporomandibular disorders: a 5-yr follow-up study</a:t>
            </a:r>
            <a:endParaRPr lang="sv-SE" sz="800" dirty="0"/>
          </a:p>
          <a:p>
            <a:r>
              <a:rPr lang="en-US" sz="800" dirty="0"/>
              <a:t>Anna </a:t>
            </a:r>
            <a:r>
              <a:rPr lang="en-US" sz="800" dirty="0" err="1"/>
              <a:t>Lövgren</a:t>
            </a:r>
            <a:r>
              <a:rPr lang="en-US" sz="800" dirty="0"/>
              <a:t>, 2017 - Outcome of three screening questions for temporomandibular disorders (3Q/TMD) on clinical decision-making		</a:t>
            </a:r>
          </a:p>
        </p:txBody>
      </p:sp>
      <p:grpSp>
        <p:nvGrpSpPr>
          <p:cNvPr id="12" name="Grupp 11"/>
          <p:cNvGrpSpPr/>
          <p:nvPr/>
        </p:nvGrpSpPr>
        <p:grpSpPr>
          <a:xfrm>
            <a:off x="523435" y="464965"/>
            <a:ext cx="3564471" cy="1982400"/>
            <a:chOff x="523435" y="464965"/>
            <a:chExt cx="3564471" cy="1982400"/>
          </a:xfrm>
        </p:grpSpPr>
        <p:pic>
          <p:nvPicPr>
            <p:cNvPr id="1026" name="Picture 2" descr="Håbo kommun har nu över 22 000 invånare - Håb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35" y="464965"/>
              <a:ext cx="2674711" cy="133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Rak pil 10"/>
            <p:cNvCxnSpPr/>
            <p:nvPr/>
          </p:nvCxnSpPr>
          <p:spPr>
            <a:xfrm flipH="1" flipV="1">
              <a:off x="3198146" y="1802321"/>
              <a:ext cx="889760" cy="64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 14"/>
          <p:cNvGrpSpPr/>
          <p:nvPr/>
        </p:nvGrpSpPr>
        <p:grpSpPr>
          <a:xfrm>
            <a:off x="4553225" y="318555"/>
            <a:ext cx="2095940" cy="2213881"/>
            <a:chOff x="4553225" y="318555"/>
            <a:chExt cx="2095940" cy="2213881"/>
          </a:xfrm>
        </p:grpSpPr>
        <p:pic>
          <p:nvPicPr>
            <p:cNvPr id="1040" name="Picture 16" descr="kvinnlig karaktär i olika åldrar 2067320 - Ladda ner gratis vektorgrafik,  arkivgrafik och bild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25" y="318555"/>
              <a:ext cx="2095940" cy="163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Rak pil 13"/>
            <p:cNvCxnSpPr>
              <a:endCxn id="1040" idx="2"/>
            </p:cNvCxnSpPr>
            <p:nvPr/>
          </p:nvCxnSpPr>
          <p:spPr>
            <a:xfrm flipH="1" flipV="1">
              <a:off x="5601195" y="1948730"/>
              <a:ext cx="20863" cy="5837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/>
          <p:cNvGrpSpPr/>
          <p:nvPr/>
        </p:nvGrpSpPr>
        <p:grpSpPr>
          <a:xfrm>
            <a:off x="7615697" y="460994"/>
            <a:ext cx="3344707" cy="2235909"/>
            <a:chOff x="7615697" y="460994"/>
            <a:chExt cx="3344707" cy="2235909"/>
          </a:xfrm>
        </p:grpSpPr>
        <p:pic>
          <p:nvPicPr>
            <p:cNvPr id="1028" name="Picture 4" descr="Hög status att vara vd - VD-tidning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457" y="460994"/>
              <a:ext cx="2454947" cy="1635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Rak pil 16"/>
            <p:cNvCxnSpPr/>
            <p:nvPr/>
          </p:nvCxnSpPr>
          <p:spPr>
            <a:xfrm flipV="1">
              <a:off x="7615697" y="2122700"/>
              <a:ext cx="775268" cy="5742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 20"/>
          <p:cNvGrpSpPr/>
          <p:nvPr/>
        </p:nvGrpSpPr>
        <p:grpSpPr>
          <a:xfrm>
            <a:off x="7565542" y="3361765"/>
            <a:ext cx="3757686" cy="2106217"/>
            <a:chOff x="7565542" y="3361765"/>
            <a:chExt cx="3757686" cy="2106217"/>
          </a:xfrm>
        </p:grpSpPr>
        <p:pic>
          <p:nvPicPr>
            <p:cNvPr id="7" name="Picture 4" descr="Temporomandibular Joint Dysfunction (TMD) - Facial Surgeon  Temporomandibular Joint Dysfunction (TMJ)">
              <a:extLst>
                <a:ext uri="{FF2B5EF4-FFF2-40B4-BE49-F238E27FC236}">
                  <a16:creationId xmlns:a16="http://schemas.microsoft.com/office/drawing/2014/main" id="{A1A2B884-0E71-4932-AEEF-1DC801C6B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971" y="3543066"/>
              <a:ext cx="2800257" cy="192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Rak pil 19"/>
            <p:cNvCxnSpPr/>
            <p:nvPr/>
          </p:nvCxnSpPr>
          <p:spPr>
            <a:xfrm>
              <a:off x="7565542" y="3361765"/>
              <a:ext cx="798529" cy="296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/>
          <p:cNvGrpSpPr/>
          <p:nvPr/>
        </p:nvGrpSpPr>
        <p:grpSpPr>
          <a:xfrm>
            <a:off x="3568272" y="3411615"/>
            <a:ext cx="4314306" cy="2087076"/>
            <a:chOff x="3568272" y="3411615"/>
            <a:chExt cx="4314306" cy="208707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7"/>
            <a:srcRect l="29593" t="31014" r="17418" b="36522"/>
            <a:stretch/>
          </p:blipFill>
          <p:spPr>
            <a:xfrm>
              <a:off x="3568272" y="4011915"/>
              <a:ext cx="4314306" cy="1486776"/>
            </a:xfrm>
            <a:prstGeom prst="rect">
              <a:avLst/>
            </a:prstGeom>
          </p:spPr>
        </p:pic>
        <p:cxnSp>
          <p:nvCxnSpPr>
            <p:cNvPr id="23" name="Rak pil 22"/>
            <p:cNvCxnSpPr/>
            <p:nvPr/>
          </p:nvCxnSpPr>
          <p:spPr>
            <a:xfrm flipH="1">
              <a:off x="5601195" y="3411615"/>
              <a:ext cx="20863" cy="630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 26"/>
          <p:cNvGrpSpPr/>
          <p:nvPr/>
        </p:nvGrpSpPr>
        <p:grpSpPr>
          <a:xfrm>
            <a:off x="291673" y="2720006"/>
            <a:ext cx="3351353" cy="2443623"/>
            <a:chOff x="291673" y="2720006"/>
            <a:chExt cx="3351353" cy="2443623"/>
          </a:xfrm>
        </p:grpSpPr>
        <p:grpSp>
          <p:nvGrpSpPr>
            <p:cNvPr id="6" name="Grupp 5"/>
            <p:cNvGrpSpPr/>
            <p:nvPr/>
          </p:nvGrpSpPr>
          <p:grpSpPr>
            <a:xfrm>
              <a:off x="291673" y="2720006"/>
              <a:ext cx="2652694" cy="2443623"/>
              <a:chOff x="273730" y="2957345"/>
              <a:chExt cx="3219859" cy="2650685"/>
            </a:xfrm>
          </p:grpSpPr>
          <p:pic>
            <p:nvPicPr>
              <p:cNvPr id="1030" name="Picture 6" descr="How Long Does TMD Last? | All You Need to Kno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30" y="4789805"/>
                <a:ext cx="1554628" cy="81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ow Long Does TMD Last? | All You Need to Kno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30" y="3879054"/>
                <a:ext cx="1554628" cy="81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ow Long Does TMD Last? | All You Need to Kno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962" y="4789804"/>
                <a:ext cx="1554627" cy="81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ow Long Does TMD Last? | All You Need to Kno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961" y="3876574"/>
                <a:ext cx="1554627" cy="81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ow Long Does TMD Last? | All You Need to Kno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044" y="2957345"/>
                <a:ext cx="1554628" cy="81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6" name="Rak pil 25"/>
            <p:cNvCxnSpPr/>
            <p:nvPr/>
          </p:nvCxnSpPr>
          <p:spPr>
            <a:xfrm flipH="1">
              <a:off x="2707341" y="3122207"/>
              <a:ext cx="935685" cy="2951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 33"/>
          <p:cNvGrpSpPr/>
          <p:nvPr/>
        </p:nvGrpSpPr>
        <p:grpSpPr>
          <a:xfrm>
            <a:off x="297451" y="3581139"/>
            <a:ext cx="2684994" cy="1671993"/>
            <a:chOff x="273080" y="3543066"/>
            <a:chExt cx="2684994" cy="1671993"/>
          </a:xfrm>
        </p:grpSpPr>
        <p:cxnSp>
          <p:nvCxnSpPr>
            <p:cNvPr id="29" name="Rak 28"/>
            <p:cNvCxnSpPr/>
            <p:nvPr/>
          </p:nvCxnSpPr>
          <p:spPr>
            <a:xfrm>
              <a:off x="277906" y="3543066"/>
              <a:ext cx="1294493" cy="7599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>
              <a:off x="1649873" y="4422514"/>
              <a:ext cx="1294493" cy="7599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0"/>
            <p:cNvCxnSpPr/>
            <p:nvPr/>
          </p:nvCxnSpPr>
          <p:spPr>
            <a:xfrm>
              <a:off x="1638497" y="3590277"/>
              <a:ext cx="1294493" cy="7599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284819" y="4455066"/>
              <a:ext cx="1294493" cy="7599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 flipH="1">
              <a:off x="1670433" y="3569714"/>
              <a:ext cx="1273933" cy="7608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 flipH="1">
              <a:off x="273080" y="3605358"/>
              <a:ext cx="1273933" cy="7608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 flipH="1">
              <a:off x="333732" y="4448565"/>
              <a:ext cx="1273933" cy="7608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 flipH="1">
              <a:off x="1684141" y="4439295"/>
              <a:ext cx="1273933" cy="76080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842250" y="276930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err="1"/>
              <a:t>Orofacial</a:t>
            </a:r>
            <a:r>
              <a:rPr lang="sv-SE" dirty="0"/>
              <a:t> Smärta - Etiologi </a:t>
            </a:r>
            <a:endParaRPr lang="sv-SE" altLang="sv-SE" dirty="0">
              <a:cs typeface="Calibri" panose="020F0502020204030204" pitchFamily="34" charset="0"/>
            </a:endParaRPr>
          </a:p>
        </p:txBody>
      </p:sp>
      <p:sp>
        <p:nvSpPr>
          <p:cNvPr id="2150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v-SE" altLang="sv-SE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altLang="sv-SE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altLang="sv-SE">
              <a:cs typeface="Calibri" panose="020F0502020204030204" pitchFamily="34" charset="0"/>
            </a:endParaRPr>
          </a:p>
        </p:txBody>
      </p:sp>
      <p:sp>
        <p:nvSpPr>
          <p:cNvPr id="21508" name="Platshållare för sidfo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v-SE">
                <a:solidFill>
                  <a:schemeClr val="bg1"/>
                </a:solidFill>
              </a:rPr>
              <a:t>Orofacial Pain and Jaw Function   |Linda Forslund</a:t>
            </a:r>
            <a:endParaRPr lang="sv-SE" altLang="sv-SE">
              <a:solidFill>
                <a:schemeClr val="bg1"/>
              </a:solidFill>
            </a:endParaRPr>
          </a:p>
        </p:txBody>
      </p:sp>
      <p:pic>
        <p:nvPicPr>
          <p:cNvPr id="21509" name="Platshållare för innehåll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-266" b="5492"/>
          <a:stretch>
            <a:fillRect/>
          </a:stretch>
        </p:blipFill>
        <p:spPr bwMode="auto">
          <a:xfrm>
            <a:off x="4215550" y="1744294"/>
            <a:ext cx="3593886" cy="161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The Teeth (Human Anatomy): Diagram, Names, Number, and Condi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0" y="1929799"/>
            <a:ext cx="1790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20,450 Rheumatism Stock Photos, Pictures &amp;amp; Royalty-Free Images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28" y="5162201"/>
            <a:ext cx="1852895" cy="12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Ett förkylningspreparat mot fibromyalgi | Kurera.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3" y="5396577"/>
            <a:ext cx="1415722" cy="101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0" descr="Fibromyalgi - Internetmedic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54" y="806185"/>
            <a:ext cx="1533170" cy="19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4" descr="FIBROMYALGI - KRONISK SJUKDOM DU KAN KLARA AV - Nackmassage.se - Marknadens  idag bästa Nackmassage apparat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13681" r="16241" b="13680"/>
          <a:stretch>
            <a:fillRect/>
          </a:stretch>
        </p:blipFill>
        <p:spPr bwMode="auto">
          <a:xfrm>
            <a:off x="312698" y="5344138"/>
            <a:ext cx="2105856" cy="113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6" descr="Case ÖNH (Malmö): CASE NÄSA/BIHÅL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56" y="5287684"/>
            <a:ext cx="1197212" cy="12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>
            <a:cxnSpLocks/>
          </p:cNvCxnSpPr>
          <p:nvPr/>
        </p:nvCxnSpPr>
        <p:spPr>
          <a:xfrm>
            <a:off x="2581535" y="2057509"/>
            <a:ext cx="978207" cy="3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>
            <a:cxnSpLocks/>
          </p:cNvCxnSpPr>
          <p:nvPr/>
        </p:nvCxnSpPr>
        <p:spPr>
          <a:xfrm flipH="1" flipV="1">
            <a:off x="8572500" y="3189294"/>
            <a:ext cx="906407" cy="392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>
            <a:cxnSpLocks/>
          </p:cNvCxnSpPr>
          <p:nvPr/>
        </p:nvCxnSpPr>
        <p:spPr>
          <a:xfrm flipV="1">
            <a:off x="2808517" y="4169513"/>
            <a:ext cx="847418" cy="580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>
            <a:cxnSpLocks/>
          </p:cNvCxnSpPr>
          <p:nvPr/>
        </p:nvCxnSpPr>
        <p:spPr>
          <a:xfrm flipH="1" flipV="1">
            <a:off x="8572500" y="4183854"/>
            <a:ext cx="655264" cy="565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flipV="1">
            <a:off x="4146712" y="4191321"/>
            <a:ext cx="523788" cy="825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H="1" flipV="1">
            <a:off x="5827970" y="4265676"/>
            <a:ext cx="33462" cy="706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obel Prize Museum | Genetik och upptäckten av D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77" y="5128398"/>
            <a:ext cx="1799916" cy="13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9 Slap Face Illustrations &amp; Clip Art - i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9" y="3581477"/>
            <a:ext cx="1514547" cy="1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noring comes quietly, like a dream 😹💞😹 all sweet ... 🌉😽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29" y="3168525"/>
            <a:ext cx="1447820" cy="15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Rak pil 24"/>
          <p:cNvCxnSpPr>
            <a:cxnSpLocks/>
          </p:cNvCxnSpPr>
          <p:nvPr/>
        </p:nvCxnSpPr>
        <p:spPr>
          <a:xfrm flipV="1">
            <a:off x="2485603" y="3229046"/>
            <a:ext cx="1133616" cy="402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>
            <a:cxnSpLocks/>
          </p:cNvCxnSpPr>
          <p:nvPr/>
        </p:nvCxnSpPr>
        <p:spPr>
          <a:xfrm flipH="1">
            <a:off x="8541964" y="2062383"/>
            <a:ext cx="11875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31"/>
          <p:cNvCxnSpPr/>
          <p:nvPr/>
        </p:nvCxnSpPr>
        <p:spPr>
          <a:xfrm flipH="1" flipV="1">
            <a:off x="6946283" y="4183854"/>
            <a:ext cx="445117" cy="729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1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hos unga</a:t>
            </a:r>
          </a:p>
        </p:txBody>
      </p:sp>
      <p:pic>
        <p:nvPicPr>
          <p:cNvPr id="4" name="Bildobjekt 3" descr="Skärmurklip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8658"/>
          <a:stretch/>
        </p:blipFill>
        <p:spPr>
          <a:xfrm>
            <a:off x="2261308" y="2136232"/>
            <a:ext cx="7411031" cy="447153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086088" y="6176963"/>
            <a:ext cx="31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Nilsson 2007, Wahlund 2003</a:t>
            </a:r>
          </a:p>
        </p:txBody>
      </p:sp>
    </p:spTree>
    <p:extLst>
      <p:ext uri="{BB962C8B-B14F-4D97-AF65-F5344CB8AC3E}">
        <p14:creationId xmlns:p14="http://schemas.microsoft.com/office/powerpoint/2010/main" val="321948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40" y="2933473"/>
            <a:ext cx="4679520" cy="309628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Screening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07910"/>
            <a:ext cx="10515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2 frågor om smärta i käksystemet i en studie på ungdomar i Östergötland</a:t>
            </a:r>
          </a:p>
          <a:p>
            <a:r>
              <a:rPr lang="sv-SE" sz="2000" dirty="0"/>
              <a:t>En 3e fråga om funktion lades till i stor studie på vuxna i Västerbotten</a:t>
            </a:r>
          </a:p>
          <a:p>
            <a:r>
              <a:rPr lang="sv-SE" sz="2000" dirty="0"/>
              <a:t>Frågorna är validerade och visar hög träffsäkerhet mot de vanligaste TMD-tillstånden. De är lättanvända och ett kostnadseffektivt sätt att identifiera patienter med TMD-besvär som är i behov av en klinisk undersökning av käksystemet och ett vidare omhändertagande.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29548" y="6311900"/>
            <a:ext cx="7826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Ing-Marie Nilsson, 2006 - The reliability and validity of self-reported temporomandibular disorder pain in adolescents</a:t>
            </a:r>
          </a:p>
          <a:p>
            <a:r>
              <a:rPr lang="en-US" sz="800" dirty="0"/>
              <a:t>Anna </a:t>
            </a:r>
            <a:r>
              <a:rPr lang="en-US" sz="800" dirty="0" err="1"/>
              <a:t>Lövgren</a:t>
            </a:r>
            <a:r>
              <a:rPr lang="en-US" sz="800" dirty="0"/>
              <a:t>, 2016 - Validity of three screening questions (3Q/TMD) in relation to the DC/TMD</a:t>
            </a:r>
          </a:p>
        </p:txBody>
      </p:sp>
      <p:sp>
        <p:nvSpPr>
          <p:cNvPr id="6" name="AutoShape 2" descr="Nära upp skott röd pil pil på mitten av piltavlan och gult en —  Stockfotografi © thekaikoroez #138841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20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Screeningfrågorna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</a:t>
            </a:r>
            <a:r>
              <a:rPr lang="en-US" sz="2400" dirty="0" err="1"/>
              <a:t>Gör</a:t>
            </a:r>
            <a:r>
              <a:rPr lang="en-US" sz="2400" dirty="0"/>
              <a:t> </a:t>
            </a:r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tinningen</a:t>
            </a:r>
            <a:r>
              <a:rPr lang="en-US" sz="2400" dirty="0"/>
              <a:t>, </a:t>
            </a:r>
            <a:r>
              <a:rPr lang="en-US" sz="2400" dirty="0" err="1"/>
              <a:t>ansiktet</a:t>
            </a:r>
            <a:r>
              <a:rPr lang="en-US" sz="2400" dirty="0"/>
              <a:t>, </a:t>
            </a:r>
            <a:r>
              <a:rPr lang="en-US" sz="2400" dirty="0" err="1"/>
              <a:t>käklederna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käkarna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gång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veckan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oftare</a:t>
            </a:r>
            <a:r>
              <a:rPr lang="en-US" sz="2400" dirty="0"/>
              <a:t>?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Gör</a:t>
            </a:r>
            <a:r>
              <a:rPr lang="en-US" sz="2400" dirty="0"/>
              <a:t> </a:t>
            </a:r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/>
              <a:t>när</a:t>
            </a:r>
            <a:r>
              <a:rPr lang="en-US" sz="2400" dirty="0"/>
              <a:t> du </a:t>
            </a:r>
            <a:r>
              <a:rPr lang="en-US" sz="2400" dirty="0" err="1"/>
              <a:t>gapar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tuggar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gång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veckan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oftare</a:t>
            </a:r>
            <a:r>
              <a:rPr lang="en-US" sz="2400" dirty="0"/>
              <a:t>? 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Har</a:t>
            </a:r>
            <a:r>
              <a:rPr lang="en-US" sz="2400" dirty="0"/>
              <a:t> du </a:t>
            </a:r>
            <a:r>
              <a:rPr lang="en-US" sz="2400" dirty="0" err="1"/>
              <a:t>låsningar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upphakningar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gång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veckan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oftare</a:t>
            </a:r>
            <a:r>
              <a:rPr lang="en-US" sz="2400" dirty="0"/>
              <a:t>? </a:t>
            </a:r>
            <a:endParaRPr lang="sv-SE" sz="2400" dirty="0"/>
          </a:p>
          <a:p>
            <a:endParaRPr lang="sv-SE" dirty="0"/>
          </a:p>
        </p:txBody>
      </p:sp>
      <p:pic>
        <p:nvPicPr>
          <p:cNvPr id="2050" name="Picture 2" descr="Frågeformulär Kund Granskning - Gratis bilder på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91" y="3438797"/>
            <a:ext cx="2873103" cy="2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8299269" y="5225143"/>
            <a:ext cx="391885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59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0761"/>
          </a:xfrm>
        </p:spPr>
        <p:txBody>
          <a:bodyPr/>
          <a:lstStyle/>
          <a:p>
            <a:r>
              <a:rPr lang="sv-SE" dirty="0"/>
              <a:t>Indikatorer och målnivåer för området utreda och diagnostisera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378" t="48433" r="32985" b="28502"/>
          <a:stretch/>
        </p:blipFill>
        <p:spPr>
          <a:xfrm>
            <a:off x="1741057" y="1915886"/>
            <a:ext cx="7491279" cy="317248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2142309" y="3239589"/>
            <a:ext cx="6827520" cy="10537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79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0761"/>
          </a:xfrm>
        </p:spPr>
        <p:txBody>
          <a:bodyPr/>
          <a:lstStyle/>
          <a:p>
            <a:r>
              <a:rPr lang="sv-SE" dirty="0"/>
              <a:t>Indikatorer och målnivåer för området utreda och diagnostisera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378" t="48433" r="32985" b="28502"/>
          <a:stretch/>
        </p:blipFill>
        <p:spPr>
          <a:xfrm>
            <a:off x="1810429" y="1915886"/>
            <a:ext cx="7491279" cy="317248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2142308" y="4034630"/>
            <a:ext cx="6827520" cy="12079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41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CDED4-CD50-1D42-A2E9-5D917B84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7" y="527456"/>
            <a:ext cx="10142024" cy="768141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ICD-11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FEEE07F-3F86-0C4C-B6A6-3773FD8BE48F}"/>
              </a:ext>
            </a:extLst>
          </p:cNvPr>
          <p:cNvSpPr/>
          <p:nvPr/>
        </p:nvSpPr>
        <p:spPr>
          <a:xfrm rot="2026801">
            <a:off x="3659776" y="517006"/>
            <a:ext cx="303449" cy="158105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ADC7BFF-7D69-1D47-A195-A4ABEE15BD9D}"/>
              </a:ext>
            </a:extLst>
          </p:cNvPr>
          <p:cNvSpPr/>
          <p:nvPr/>
        </p:nvSpPr>
        <p:spPr>
          <a:xfrm rot="19467459">
            <a:off x="4434638" y="484130"/>
            <a:ext cx="303449" cy="157548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388C9D9-021C-C243-9AA4-97919EE93BA5}"/>
              </a:ext>
            </a:extLst>
          </p:cNvPr>
          <p:cNvSpPr txBox="1">
            <a:spLocks/>
          </p:cNvSpPr>
          <p:nvPr/>
        </p:nvSpPr>
        <p:spPr>
          <a:xfrm>
            <a:off x="2494843" y="1841226"/>
            <a:ext cx="1645764" cy="768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/>
              <a:t>ICHD-3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D671772-7ABD-5C44-8676-FD4C4E7EFF6E}"/>
              </a:ext>
            </a:extLst>
          </p:cNvPr>
          <p:cNvSpPr txBox="1">
            <a:spLocks/>
          </p:cNvSpPr>
          <p:nvPr/>
        </p:nvSpPr>
        <p:spPr>
          <a:xfrm>
            <a:off x="4235746" y="1835438"/>
            <a:ext cx="1645764" cy="7681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/>
              <a:t>ICOP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92B5239-E0D5-DD40-906B-BFE7C657C28C}"/>
              </a:ext>
            </a:extLst>
          </p:cNvPr>
          <p:cNvSpPr/>
          <p:nvPr/>
        </p:nvSpPr>
        <p:spPr>
          <a:xfrm>
            <a:off x="3732857" y="527456"/>
            <a:ext cx="910640" cy="76814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cxnSp>
        <p:nvCxnSpPr>
          <p:cNvPr id="18" name="Rak pil 17">
            <a:extLst>
              <a:ext uri="{FF2B5EF4-FFF2-40B4-BE49-F238E27FC236}">
                <a16:creationId xmlns:a16="http://schemas.microsoft.com/office/drawing/2014/main" id="{104672E9-B21F-5C4A-8392-75D16E6E1D1C}"/>
              </a:ext>
            </a:extLst>
          </p:cNvPr>
          <p:cNvCxnSpPr>
            <a:cxnSpLocks/>
          </p:cNvCxnSpPr>
          <p:nvPr/>
        </p:nvCxnSpPr>
        <p:spPr>
          <a:xfrm flipV="1">
            <a:off x="2425065" y="2759349"/>
            <a:ext cx="1919792" cy="10484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BA50EFA3-8C14-AA42-8127-43C1F7164DEB}"/>
              </a:ext>
            </a:extLst>
          </p:cNvPr>
          <p:cNvCxnSpPr>
            <a:cxnSpLocks/>
          </p:cNvCxnSpPr>
          <p:nvPr/>
        </p:nvCxnSpPr>
        <p:spPr>
          <a:xfrm flipV="1">
            <a:off x="4344858" y="2759348"/>
            <a:ext cx="500137" cy="18218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>
            <a:extLst>
              <a:ext uri="{FF2B5EF4-FFF2-40B4-BE49-F238E27FC236}">
                <a16:creationId xmlns:a16="http://schemas.microsoft.com/office/drawing/2014/main" id="{0C75DBA9-6C26-9042-B8A3-6E609C4537E0}"/>
              </a:ext>
            </a:extLst>
          </p:cNvPr>
          <p:cNvCxnSpPr>
            <a:cxnSpLocks/>
          </p:cNvCxnSpPr>
          <p:nvPr/>
        </p:nvCxnSpPr>
        <p:spPr>
          <a:xfrm flipH="1" flipV="1">
            <a:off x="5213777" y="2759349"/>
            <a:ext cx="1579239" cy="19830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>
            <a:extLst>
              <a:ext uri="{FF2B5EF4-FFF2-40B4-BE49-F238E27FC236}">
                <a16:creationId xmlns:a16="http://schemas.microsoft.com/office/drawing/2014/main" id="{D59AA834-7F20-204F-937B-7DA56BBFC671}"/>
              </a:ext>
            </a:extLst>
          </p:cNvPr>
          <p:cNvCxnSpPr>
            <a:cxnSpLocks/>
          </p:cNvCxnSpPr>
          <p:nvPr/>
        </p:nvCxnSpPr>
        <p:spPr>
          <a:xfrm flipH="1" flipV="1">
            <a:off x="5618922" y="2759349"/>
            <a:ext cx="2210453" cy="14246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>
            <a:extLst>
              <a:ext uri="{FF2B5EF4-FFF2-40B4-BE49-F238E27FC236}">
                <a16:creationId xmlns:a16="http://schemas.microsoft.com/office/drawing/2014/main" id="{8794521B-72DA-954C-BB6D-47635F962BED}"/>
              </a:ext>
            </a:extLst>
          </p:cNvPr>
          <p:cNvCxnSpPr>
            <a:cxnSpLocks/>
          </p:cNvCxnSpPr>
          <p:nvPr/>
        </p:nvCxnSpPr>
        <p:spPr>
          <a:xfrm flipH="1" flipV="1">
            <a:off x="6112270" y="2552795"/>
            <a:ext cx="1717105" cy="5906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>
            <a:extLst>
              <a:ext uri="{FF2B5EF4-FFF2-40B4-BE49-F238E27FC236}">
                <a16:creationId xmlns:a16="http://schemas.microsoft.com/office/drawing/2014/main" id="{15BFF449-0923-2A41-83B2-CB5E464AB754}"/>
              </a:ext>
            </a:extLst>
          </p:cNvPr>
          <p:cNvCxnSpPr>
            <a:cxnSpLocks/>
          </p:cNvCxnSpPr>
          <p:nvPr/>
        </p:nvCxnSpPr>
        <p:spPr>
          <a:xfrm flipH="1">
            <a:off x="6170212" y="2219508"/>
            <a:ext cx="146244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ubrik 1">
            <a:extLst>
              <a:ext uri="{FF2B5EF4-FFF2-40B4-BE49-F238E27FC236}">
                <a16:creationId xmlns:a16="http://schemas.microsoft.com/office/drawing/2014/main" id="{0E19E8A2-D3C1-1340-99C4-95CBD4E6C438}"/>
              </a:ext>
            </a:extLst>
          </p:cNvPr>
          <p:cNvSpPr txBox="1">
            <a:spLocks/>
          </p:cNvSpPr>
          <p:nvPr/>
        </p:nvSpPr>
        <p:spPr>
          <a:xfrm>
            <a:off x="3521975" y="4581212"/>
            <a:ext cx="1645764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/>
              <a:t>DC/TMD</a:t>
            </a: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F1D27B39-C398-2E48-B35D-2FFAB253BCA0}"/>
              </a:ext>
            </a:extLst>
          </p:cNvPr>
          <p:cNvSpPr txBox="1">
            <a:spLocks/>
          </p:cNvSpPr>
          <p:nvPr/>
        </p:nvSpPr>
        <p:spPr>
          <a:xfrm>
            <a:off x="7829375" y="2759348"/>
            <a:ext cx="3158476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 err="1"/>
              <a:t>Neuropathic</a:t>
            </a:r>
            <a:r>
              <a:rPr lang="sv-SE" sz="2400" dirty="0"/>
              <a:t> pain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9DDB9CD5-E48A-4746-B352-C17BA16054F8}"/>
              </a:ext>
            </a:extLst>
          </p:cNvPr>
          <p:cNvSpPr txBox="1">
            <a:spLocks/>
          </p:cNvSpPr>
          <p:nvPr/>
        </p:nvSpPr>
        <p:spPr>
          <a:xfrm>
            <a:off x="5213777" y="4742430"/>
            <a:ext cx="3158476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 err="1"/>
              <a:t>Expanded</a:t>
            </a:r>
            <a:r>
              <a:rPr lang="sv-SE" sz="2400" dirty="0"/>
              <a:t> DC/TMD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DBE21B88-71D3-9D4E-A144-CC720D922FFA}"/>
              </a:ext>
            </a:extLst>
          </p:cNvPr>
          <p:cNvSpPr txBox="1">
            <a:spLocks/>
          </p:cNvSpPr>
          <p:nvPr/>
        </p:nvSpPr>
        <p:spPr>
          <a:xfrm>
            <a:off x="7632653" y="1835438"/>
            <a:ext cx="3737972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 err="1"/>
              <a:t>Dentoalveolar</a:t>
            </a:r>
            <a:r>
              <a:rPr lang="sv-SE" sz="2400" dirty="0"/>
              <a:t> pain</a:t>
            </a: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61073495-70DC-F449-913F-E2D773768558}"/>
              </a:ext>
            </a:extLst>
          </p:cNvPr>
          <p:cNvSpPr txBox="1">
            <a:spLocks/>
          </p:cNvSpPr>
          <p:nvPr/>
        </p:nvSpPr>
        <p:spPr>
          <a:xfrm>
            <a:off x="845827" y="3807766"/>
            <a:ext cx="3158476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 err="1"/>
              <a:t>Idiopathic</a:t>
            </a:r>
            <a:r>
              <a:rPr lang="sv-SE" sz="2400" dirty="0"/>
              <a:t> pain</a:t>
            </a: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A4AC57B9-12F5-7841-A77C-AB18E8DAAD53}"/>
              </a:ext>
            </a:extLst>
          </p:cNvPr>
          <p:cNvSpPr txBox="1">
            <a:spLocks/>
          </p:cNvSpPr>
          <p:nvPr/>
        </p:nvSpPr>
        <p:spPr>
          <a:xfrm>
            <a:off x="7829375" y="3799887"/>
            <a:ext cx="3158476" cy="7681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950" b="0" i="0" kern="120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 algn="ctr"/>
            <a:r>
              <a:rPr lang="sv-SE" sz="2400" dirty="0" err="1"/>
              <a:t>Headache</a:t>
            </a:r>
            <a:r>
              <a:rPr lang="sv-SE" sz="2400" dirty="0"/>
              <a:t> </a:t>
            </a:r>
            <a:r>
              <a:rPr lang="sv-SE" sz="2400" dirty="0" err="1"/>
              <a:t>presenting</a:t>
            </a:r>
            <a:r>
              <a:rPr lang="sv-SE" sz="2400" dirty="0"/>
              <a:t> as </a:t>
            </a:r>
            <a:r>
              <a:rPr lang="sv-SE" sz="2400" dirty="0" err="1"/>
              <a:t>orofacial</a:t>
            </a:r>
            <a:r>
              <a:rPr lang="sv-SE" sz="2400" dirty="0"/>
              <a:t> pain</a:t>
            </a:r>
          </a:p>
        </p:txBody>
      </p:sp>
    </p:spTree>
    <p:extLst>
      <p:ext uri="{BB962C8B-B14F-4D97-AF65-F5344CB8AC3E}">
        <p14:creationId xmlns:p14="http://schemas.microsoft.com/office/powerpoint/2010/main" val="217068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Avdelningen för klinisk bettfysiologi</a:t>
            </a:r>
            <a:br>
              <a:rPr lang="sv-SE" dirty="0"/>
            </a:br>
            <a:r>
              <a:rPr lang="sv-SE" dirty="0"/>
              <a:t>Specialisttandvården – länssjukhuset i Kalmar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9323575" cy="3416300"/>
          </a:xfrm>
        </p:spPr>
        <p:txBody>
          <a:bodyPr/>
          <a:lstStyle/>
          <a:p>
            <a:r>
              <a:rPr lang="sv-SE" dirty="0"/>
              <a:t>Susanna Gillborg – övertandläkare, odontologie licentiat, ämnesföreträdare</a:t>
            </a:r>
          </a:p>
          <a:p>
            <a:r>
              <a:rPr lang="sv-SE" dirty="0"/>
              <a:t>Linda Forslund – övertandläkare</a:t>
            </a:r>
          </a:p>
          <a:p>
            <a:r>
              <a:rPr lang="sv-SE" dirty="0"/>
              <a:t>Cecilia Madsen – övertandläkare, KBT-terapeut (steg-1)</a:t>
            </a:r>
          </a:p>
          <a:p>
            <a:r>
              <a:rPr lang="sv-SE" dirty="0"/>
              <a:t>Jeanette Wernersson – tandsköterska, massör, akupunktör</a:t>
            </a:r>
          </a:p>
          <a:p>
            <a:r>
              <a:rPr lang="sv-SE" dirty="0"/>
              <a:t>Marie Roback – tandsköterska, rörelseträning, bettskenor, avslappningsträning</a:t>
            </a:r>
          </a:p>
        </p:txBody>
      </p:sp>
    </p:spTree>
    <p:extLst>
      <p:ext uri="{BB962C8B-B14F-4D97-AF65-F5344CB8AC3E}">
        <p14:creationId xmlns:p14="http://schemas.microsoft.com/office/powerpoint/2010/main" val="22919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DC TMD?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20779"/>
            <a:ext cx="10515600" cy="4737221"/>
          </a:xfrm>
        </p:spPr>
        <p:txBody>
          <a:bodyPr>
            <a:normAutofit/>
          </a:bodyPr>
          <a:lstStyle/>
          <a:p>
            <a:r>
              <a:rPr lang="sv-SE" dirty="0"/>
              <a:t>Stort multicenter samarbete och studier </a:t>
            </a:r>
          </a:p>
          <a:p>
            <a:r>
              <a:rPr lang="sv-SE" dirty="0"/>
              <a:t>Internationell konsensus  2014</a:t>
            </a:r>
          </a:p>
          <a:p>
            <a:r>
              <a:rPr lang="sv-SE" dirty="0"/>
              <a:t>Ursprung i RDC TMD(1992)</a:t>
            </a:r>
          </a:p>
          <a:p>
            <a:r>
              <a:rPr lang="sv-SE" dirty="0"/>
              <a:t>Högsta möjliga diagnostiska säkerhet </a:t>
            </a:r>
          </a:p>
          <a:p>
            <a:r>
              <a:rPr lang="sv-SE" dirty="0"/>
              <a:t>Enklaste tillvägagående</a:t>
            </a:r>
          </a:p>
          <a:p>
            <a:r>
              <a:rPr lang="sv-SE" dirty="0"/>
              <a:t>Mest frekventa tillstånd</a:t>
            </a:r>
          </a:p>
          <a:p>
            <a:r>
              <a:rPr lang="sv-SE" dirty="0"/>
              <a:t>Reproducerbarhet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 descr="Screenshot 2014-04-30 11.55.08.png"/>
          <p:cNvPicPr>
            <a:picLocks noChangeAspect="1"/>
          </p:cNvPicPr>
          <p:nvPr/>
        </p:nvPicPr>
        <p:blipFill rotWithShape="1">
          <a:blip r:embed="rId3"/>
          <a:srcRect b="4308"/>
          <a:stretch/>
        </p:blipFill>
        <p:spPr>
          <a:xfrm>
            <a:off x="7377089" y="2395620"/>
            <a:ext cx="3272518" cy="3273645"/>
          </a:xfrm>
          <a:prstGeom prst="rect">
            <a:avLst/>
          </a:prstGeom>
          <a:effectLst>
            <a:outerShdw blurRad="346075" dist="38100" dir="2700000" algn="tl" rotWithShape="0">
              <a:srgbClr val="000000">
                <a:alpha val="7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96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DC TMD i världen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45" y="1825625"/>
            <a:ext cx="6094310" cy="4351338"/>
          </a:xfrm>
        </p:spPr>
      </p:pic>
      <p:sp>
        <p:nvSpPr>
          <p:cNvPr id="4" name="textruta 3"/>
          <p:cNvSpPr txBox="1"/>
          <p:nvPr/>
        </p:nvSpPr>
        <p:spPr>
          <a:xfrm>
            <a:off x="854285" y="2042785"/>
            <a:ext cx="2194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Arabic</a:t>
            </a:r>
          </a:p>
          <a:p>
            <a:r>
              <a:rPr lang="en-US" sz="1600" dirty="0"/>
              <a:t>Chinese </a:t>
            </a:r>
          </a:p>
          <a:p>
            <a:r>
              <a:rPr lang="en-US" sz="1600" dirty="0"/>
              <a:t>Croatian </a:t>
            </a:r>
          </a:p>
          <a:p>
            <a:r>
              <a:rPr lang="en-US" sz="1600" dirty="0"/>
              <a:t>Daija </a:t>
            </a:r>
          </a:p>
          <a:p>
            <a:r>
              <a:rPr lang="en-US" sz="1600" dirty="0"/>
              <a:t>Danish </a:t>
            </a:r>
          </a:p>
          <a:p>
            <a:r>
              <a:rPr lang="en-US" sz="1600" dirty="0"/>
              <a:t>Dutch </a:t>
            </a:r>
          </a:p>
          <a:p>
            <a:r>
              <a:rPr lang="en-US" sz="1600" dirty="0"/>
              <a:t>Estonian </a:t>
            </a:r>
          </a:p>
          <a:p>
            <a:r>
              <a:rPr lang="en-US" sz="1600" dirty="0"/>
              <a:t>Farsi</a:t>
            </a:r>
          </a:p>
          <a:p>
            <a:r>
              <a:rPr lang="en-US" sz="1600" dirty="0" err="1"/>
              <a:t>Fillipino</a:t>
            </a:r>
            <a:r>
              <a:rPr lang="en-US" sz="1600" dirty="0"/>
              <a:t> </a:t>
            </a:r>
          </a:p>
          <a:p>
            <a:r>
              <a:rPr lang="en-US" sz="1600" dirty="0"/>
              <a:t>Finnish </a:t>
            </a:r>
          </a:p>
          <a:p>
            <a:r>
              <a:rPr lang="en-US" sz="1600" dirty="0"/>
              <a:t>French </a:t>
            </a:r>
          </a:p>
          <a:p>
            <a:r>
              <a:rPr lang="en-US" sz="1600" dirty="0"/>
              <a:t>German</a:t>
            </a:r>
          </a:p>
          <a:p>
            <a:r>
              <a:rPr lang="en-US" sz="1600" dirty="0"/>
              <a:t>Greek </a:t>
            </a:r>
          </a:p>
          <a:p>
            <a:r>
              <a:rPr lang="en-US" sz="1600" dirty="0"/>
              <a:t>Hebrew </a:t>
            </a:r>
          </a:p>
          <a:p>
            <a:r>
              <a:rPr lang="en-US" sz="1600" dirty="0"/>
              <a:t>Hungarian </a:t>
            </a:r>
          </a:p>
          <a:p>
            <a:r>
              <a:rPr lang="en-US" sz="1600" dirty="0"/>
              <a:t>Hindi </a:t>
            </a:r>
          </a:p>
          <a:p>
            <a:r>
              <a:rPr lang="en-US" sz="1600" dirty="0"/>
              <a:t>Indonesian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782612" y="2042785"/>
            <a:ext cx="24093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Italian</a:t>
            </a:r>
            <a:endParaRPr lang="sv-SE" sz="1600" dirty="0"/>
          </a:p>
          <a:p>
            <a:r>
              <a:rPr lang="sv-SE" sz="1600" dirty="0" err="1"/>
              <a:t>Japanese</a:t>
            </a:r>
            <a:endParaRPr lang="sv-SE" sz="1600" dirty="0"/>
          </a:p>
          <a:p>
            <a:r>
              <a:rPr lang="sv-SE" sz="1600" dirty="0"/>
              <a:t>Korean </a:t>
            </a:r>
          </a:p>
          <a:p>
            <a:r>
              <a:rPr lang="sv-SE" sz="1600" dirty="0" err="1"/>
              <a:t>Lituanian</a:t>
            </a:r>
            <a:endParaRPr lang="sv-SE" sz="1600" dirty="0"/>
          </a:p>
          <a:p>
            <a:r>
              <a:rPr lang="sv-SE" sz="1600" dirty="0" err="1"/>
              <a:t>Malaysian</a:t>
            </a:r>
            <a:endParaRPr lang="sv-SE" sz="1600" dirty="0"/>
          </a:p>
          <a:p>
            <a:r>
              <a:rPr lang="sv-SE" sz="1600" dirty="0"/>
              <a:t>Nepali</a:t>
            </a:r>
          </a:p>
          <a:p>
            <a:r>
              <a:rPr lang="sv-SE" sz="1600" dirty="0" err="1"/>
              <a:t>Norwegian</a:t>
            </a:r>
            <a:endParaRPr lang="sv-SE" sz="1600" dirty="0"/>
          </a:p>
          <a:p>
            <a:r>
              <a:rPr lang="sv-SE" sz="1600" dirty="0"/>
              <a:t>Polish</a:t>
            </a:r>
          </a:p>
          <a:p>
            <a:r>
              <a:rPr lang="sv-SE" sz="1600" dirty="0" err="1"/>
              <a:t>Portuguese</a:t>
            </a:r>
            <a:r>
              <a:rPr lang="sv-SE" sz="1600" dirty="0"/>
              <a:t> (Brasil)</a:t>
            </a:r>
          </a:p>
          <a:p>
            <a:r>
              <a:rPr lang="sv-SE" sz="1600" dirty="0" err="1"/>
              <a:t>Portuguese</a:t>
            </a:r>
            <a:r>
              <a:rPr lang="sv-SE" sz="1600" dirty="0"/>
              <a:t> (Port) </a:t>
            </a:r>
            <a:r>
              <a:rPr lang="sv-SE" sz="1600" dirty="0" err="1"/>
              <a:t>Romanian</a:t>
            </a:r>
            <a:endParaRPr lang="sv-SE" sz="1600" dirty="0"/>
          </a:p>
          <a:p>
            <a:r>
              <a:rPr lang="sv-SE" sz="1600" dirty="0" err="1"/>
              <a:t>Slovenian</a:t>
            </a:r>
            <a:endParaRPr lang="sv-SE" sz="1600" dirty="0"/>
          </a:p>
          <a:p>
            <a:r>
              <a:rPr lang="sv-SE" sz="1600" dirty="0" err="1"/>
              <a:t>Spanish</a:t>
            </a:r>
            <a:endParaRPr lang="sv-SE" sz="1600" dirty="0"/>
          </a:p>
          <a:p>
            <a:r>
              <a:rPr lang="sv-SE" sz="1600" dirty="0"/>
              <a:t>Swedish </a:t>
            </a:r>
          </a:p>
          <a:p>
            <a:r>
              <a:rPr lang="sv-SE" sz="1600" dirty="0"/>
              <a:t>Thai </a:t>
            </a:r>
          </a:p>
          <a:p>
            <a:r>
              <a:rPr lang="sv-SE" sz="1600" dirty="0" err="1"/>
              <a:t>Turkish</a:t>
            </a:r>
            <a:endParaRPr lang="sv-SE" sz="1600" dirty="0"/>
          </a:p>
          <a:p>
            <a:r>
              <a:rPr lang="sv-SE" sz="1600" dirty="0" err="1"/>
              <a:t>Vietnamese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4157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Frågeformulär och kort DC TMD </a:t>
            </a:r>
          </a:p>
        </p:txBody>
      </p:sp>
      <p:pic>
        <p:nvPicPr>
          <p:cNvPr id="4" name="Platshållare för innehåll 3" descr="Skärmurklip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99" y="2244476"/>
            <a:ext cx="2643753" cy="3667330"/>
          </a:xfrm>
        </p:spPr>
      </p:pic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62" y="2244476"/>
            <a:ext cx="2618211" cy="3631899"/>
          </a:xfrm>
          <a:prstGeom prst="rect">
            <a:avLst/>
          </a:prstGeom>
        </p:spPr>
      </p:pic>
      <p:pic>
        <p:nvPicPr>
          <p:cNvPr id="6" name="Bildobjekt 5" descr="Skärmurklip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2223937"/>
            <a:ext cx="2699844" cy="36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8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650" t="5477" r="31312" b="859"/>
          <a:stretch/>
        </p:blipFill>
        <p:spPr>
          <a:xfrm>
            <a:off x="5320936" y="476826"/>
            <a:ext cx="4354286" cy="619394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18605" y="731519"/>
            <a:ext cx="330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Kort DC-TMD för allmäntandvården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21286" t="18794" r="22214" b="9079"/>
          <a:stretch/>
        </p:blipFill>
        <p:spPr>
          <a:xfrm>
            <a:off x="748936" y="299456"/>
            <a:ext cx="8830491" cy="634098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/>
          <a:srcRect l="21215" t="22984" r="22357" b="7428"/>
          <a:stretch/>
        </p:blipFill>
        <p:spPr>
          <a:xfrm>
            <a:off x="465906" y="210891"/>
            <a:ext cx="9396549" cy="65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6944" t="10063" r="31955" b="7244"/>
          <a:stretch/>
        </p:blipFill>
        <p:spPr>
          <a:xfrm>
            <a:off x="809609" y="973668"/>
            <a:ext cx="6740849" cy="513154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6757" t="10210" r="32095" b="6427"/>
          <a:stretch/>
        </p:blipFill>
        <p:spPr>
          <a:xfrm>
            <a:off x="1575762" y="704923"/>
            <a:ext cx="7477622" cy="573422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6824" t="10571" r="32298" b="22523"/>
          <a:stretch/>
        </p:blipFill>
        <p:spPr>
          <a:xfrm>
            <a:off x="712779" y="790833"/>
            <a:ext cx="9287955" cy="57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Orofaciala</a:t>
            </a:r>
            <a:r>
              <a:rPr lang="sv-SE" dirty="0"/>
              <a:t> smärtgruppen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ST-läkare </a:t>
            </a:r>
          </a:p>
          <a:p>
            <a:r>
              <a:rPr lang="sv-SE" dirty="0"/>
              <a:t>Sjukgymnast</a:t>
            </a:r>
          </a:p>
          <a:p>
            <a:r>
              <a:rPr lang="sv-SE" dirty="0"/>
              <a:t>Psykolog</a:t>
            </a:r>
          </a:p>
          <a:p>
            <a:r>
              <a:rPr lang="sv-SE" dirty="0"/>
              <a:t>KBT-terapeut</a:t>
            </a:r>
          </a:p>
          <a:p>
            <a:r>
              <a:rPr lang="sv-SE" dirty="0" err="1"/>
              <a:t>Bettfysiolog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34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v-SE" dirty="0"/>
              <a:t>Vara</a:t>
            </a:r>
            <a:r>
              <a:rPr lang="sv-SE" i="1" dirty="0"/>
              <a:t> </a:t>
            </a:r>
            <a:r>
              <a:rPr lang="sv-SE" b="1" i="1" dirty="0"/>
              <a:t>länsövergripande</a:t>
            </a:r>
            <a:r>
              <a:rPr lang="sv-SE" i="1" dirty="0"/>
              <a:t> </a:t>
            </a:r>
            <a:r>
              <a:rPr lang="sv-SE" dirty="0"/>
              <a:t>remissinstans för tandläkare och läkare som möter patienter med långvarig ansiktssmärta. </a:t>
            </a:r>
          </a:p>
          <a:p>
            <a:pPr lvl="0"/>
            <a:r>
              <a:rPr lang="sv-SE" dirty="0"/>
              <a:t>Att </a:t>
            </a:r>
            <a:r>
              <a:rPr lang="sv-SE" b="1" i="1" dirty="0"/>
              <a:t>inventera </a:t>
            </a:r>
            <a:r>
              <a:rPr lang="sv-SE" dirty="0"/>
              <a:t>tidigare medicinska utredningar och behandlingar, samt att </a:t>
            </a:r>
            <a:r>
              <a:rPr lang="sv-SE" b="1" i="1" dirty="0"/>
              <a:t>ge förslag </a:t>
            </a:r>
            <a:r>
              <a:rPr lang="sv-SE" dirty="0"/>
              <a:t>på strategier för framtida vårdinsatser. </a:t>
            </a:r>
          </a:p>
          <a:p>
            <a:pPr lvl="0"/>
            <a:r>
              <a:rPr lang="sv-SE" dirty="0"/>
              <a:t>Att för patienten </a:t>
            </a:r>
            <a:r>
              <a:rPr lang="sv-SE" b="1" i="1" dirty="0"/>
              <a:t>förklara och åskådliggöra </a:t>
            </a:r>
            <a:r>
              <a:rPr lang="sv-SE" dirty="0"/>
              <a:t>smärtans neurofysiologiska och psykologiska process. </a:t>
            </a:r>
          </a:p>
          <a:p>
            <a:pPr lvl="0"/>
            <a:r>
              <a:rPr lang="sv-SE" dirty="0"/>
              <a:t>Att </a:t>
            </a:r>
            <a:r>
              <a:rPr lang="sv-SE" b="1" i="1" dirty="0"/>
              <a:t>reducera ansiktssmärta </a:t>
            </a:r>
            <a:r>
              <a:rPr lang="sv-SE" dirty="0"/>
              <a:t>och därmed förbättra den totala hälsan och upplevda livskvaliteten.</a:t>
            </a:r>
          </a:p>
          <a:p>
            <a:pPr lvl="0"/>
            <a:r>
              <a:rPr lang="sv-SE" dirty="0"/>
              <a:t>Att</a:t>
            </a:r>
            <a:r>
              <a:rPr lang="sv-SE" b="1" dirty="0"/>
              <a:t> </a:t>
            </a:r>
            <a:r>
              <a:rPr lang="sv-SE" b="1" i="1" dirty="0"/>
              <a:t>minska</a:t>
            </a:r>
            <a:r>
              <a:rPr lang="sv-SE" b="1" dirty="0"/>
              <a:t> </a:t>
            </a:r>
            <a:r>
              <a:rPr lang="sv-SE" dirty="0"/>
              <a:t>onödiga, skadliga och kostnadskrävande vårdinsatser.</a:t>
            </a:r>
          </a:p>
          <a:p>
            <a:r>
              <a:rPr lang="sv-SE" dirty="0"/>
              <a:t>Att </a:t>
            </a:r>
            <a:r>
              <a:rPr lang="sv-SE" b="1" i="1" dirty="0"/>
              <a:t>samverka</a:t>
            </a:r>
            <a:r>
              <a:rPr lang="sv-SE" b="1" dirty="0"/>
              <a:t> </a:t>
            </a:r>
            <a:r>
              <a:rPr lang="sv-SE" dirty="0"/>
              <a:t>med länets övriga smärt- och rehabiliteringsenheter, en kontinuerlig kompetenshöjning och utvärdering av referensgruppens verksamhet.</a:t>
            </a:r>
          </a:p>
        </p:txBody>
      </p:sp>
    </p:spTree>
    <p:extLst>
      <p:ext uri="{BB962C8B-B14F-4D97-AF65-F5344CB8AC3E}">
        <p14:creationId xmlns:p14="http://schemas.microsoft.com/office/powerpoint/2010/main" val="86952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Remiss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Bedömning eller utredning</a:t>
            </a:r>
          </a:p>
          <a:p>
            <a:endParaRPr lang="sv-SE" dirty="0"/>
          </a:p>
          <a:p>
            <a:r>
              <a:rPr lang="sv-SE" dirty="0"/>
              <a:t>Inte tacksam för bettskena</a:t>
            </a:r>
          </a:p>
          <a:p>
            <a:r>
              <a:rPr lang="sv-SE" dirty="0"/>
              <a:t>Inte ”detta är en spänningsproblematik tacksam för behandling/åtgärd”</a:t>
            </a:r>
          </a:p>
        </p:txBody>
      </p:sp>
    </p:spTree>
    <p:extLst>
      <p:ext uri="{BB962C8B-B14F-4D97-AF65-F5344CB8AC3E}">
        <p14:creationId xmlns:p14="http://schemas.microsoft.com/office/powerpoint/2010/main" val="159208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Utredningens upplägg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Patienten får god tid på sig att berätta. Anamnesupptag kan få lov att ta 1 timme ibland.</a:t>
            </a:r>
          </a:p>
          <a:p>
            <a:endParaRPr lang="sv-SE" dirty="0"/>
          </a:p>
          <a:p>
            <a:r>
              <a:rPr lang="sv-SE" dirty="0"/>
              <a:t>Extraoralt status</a:t>
            </a:r>
          </a:p>
          <a:p>
            <a:r>
              <a:rPr lang="sv-SE" dirty="0"/>
              <a:t>Neurologisk översikt (kranialnerver)</a:t>
            </a:r>
          </a:p>
          <a:p>
            <a:r>
              <a:rPr lang="sv-SE" dirty="0"/>
              <a:t>Nackundersökning</a:t>
            </a:r>
          </a:p>
          <a:p>
            <a:r>
              <a:rPr lang="sv-SE" dirty="0" err="1"/>
              <a:t>Hypermobiltet</a:t>
            </a:r>
            <a:endParaRPr lang="sv-SE" dirty="0"/>
          </a:p>
          <a:p>
            <a:r>
              <a:rPr lang="sv-SE" dirty="0"/>
              <a:t>Extra- och intraoral känselundersökning</a:t>
            </a:r>
          </a:p>
          <a:p>
            <a:r>
              <a:rPr lang="sv-SE" dirty="0"/>
              <a:t>Käksystemet</a:t>
            </a:r>
          </a:p>
          <a:p>
            <a:r>
              <a:rPr lang="sv-SE" dirty="0"/>
              <a:t>Munhåla – tänder, käkben, slemhinnor</a:t>
            </a:r>
          </a:p>
        </p:txBody>
      </p:sp>
    </p:spTree>
    <p:extLst>
      <p:ext uri="{BB962C8B-B14F-4D97-AF65-F5344CB8AC3E}">
        <p14:creationId xmlns:p14="http://schemas.microsoft.com/office/powerpoint/2010/main" val="8267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5413" y="749089"/>
            <a:ext cx="5915988" cy="768141"/>
          </a:xfrm>
        </p:spPr>
        <p:txBody>
          <a:bodyPr/>
          <a:lstStyle/>
          <a:p>
            <a:r>
              <a:rPr lang="sv-SE" dirty="0"/>
              <a:t>Anamnes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65413" y="1517227"/>
            <a:ext cx="5915988" cy="4076387"/>
          </a:xfrm>
        </p:spPr>
        <p:txBody>
          <a:bodyPr/>
          <a:lstStyle/>
          <a:p>
            <a:r>
              <a:rPr lang="sv-SE" b="1" dirty="0"/>
              <a:t>Smärtteckning</a:t>
            </a:r>
            <a:br>
              <a:rPr lang="sv-SE" b="1" dirty="0"/>
            </a:br>
            <a:endParaRPr lang="sv-SE" b="1" dirty="0">
              <a:solidFill>
                <a:srgbClr val="BFBFB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Orofacial smärta och käkfunktion    |   Susanna Gillborg</a:t>
            </a:r>
          </a:p>
        </p:txBody>
      </p:sp>
      <p:pic>
        <p:nvPicPr>
          <p:cNvPr id="5" name="Bildobjekt 4"/>
          <p:cNvPicPr/>
          <p:nvPr/>
        </p:nvPicPr>
        <p:blipFill rotWithShape="1">
          <a:blip r:embed="rId3"/>
          <a:srcRect l="34709" t="35681" r="46716" b="20914"/>
          <a:stretch/>
        </p:blipFill>
        <p:spPr>
          <a:xfrm>
            <a:off x="5663294" y="1247800"/>
            <a:ext cx="4155621" cy="50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bettslipning till smärtmodeller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sjukvården tänker att vi gör: ”Bettslipning och bettskenor”</a:t>
            </a:r>
          </a:p>
          <a:p>
            <a:r>
              <a:rPr lang="sv-SE" dirty="0"/>
              <a:t>Vad vi tänker att vi gör – Smärtutredningar och bedömningar</a:t>
            </a:r>
          </a:p>
          <a:p>
            <a:endParaRPr lang="sv-SE" dirty="0"/>
          </a:p>
          <a:p>
            <a:r>
              <a:rPr lang="sv-SE" dirty="0"/>
              <a:t>Information och förklaringsmodeller</a:t>
            </a:r>
          </a:p>
          <a:p>
            <a:r>
              <a:rPr lang="sv-SE" dirty="0"/>
              <a:t>Diagnostisk behandling genom KBT och annan beteendepåverkande behandling, akupunktur, bettskenor, massage, fysioterapi, avslappningsträning.</a:t>
            </a:r>
          </a:p>
          <a:p>
            <a:r>
              <a:rPr lang="sv-SE" dirty="0"/>
              <a:t>Förmedlar kontakt med sjukvården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864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802730"/>
            <a:ext cx="9144000" cy="54087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59350" y="133455"/>
            <a:ext cx="5915988" cy="768141"/>
          </a:xfrm>
        </p:spPr>
        <p:txBody>
          <a:bodyPr/>
          <a:lstStyle/>
          <a:p>
            <a:r>
              <a:rPr lang="sv-SE" dirty="0"/>
              <a:t>Anamnes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51212" y="291006"/>
            <a:ext cx="6782781" cy="453036"/>
          </a:xfrm>
        </p:spPr>
        <p:txBody>
          <a:bodyPr>
            <a:normAutofit lnSpcReduction="10000"/>
          </a:bodyPr>
          <a:lstStyle/>
          <a:p>
            <a:pPr algn="r"/>
            <a:r>
              <a:rPr lang="sv-SE" b="1" dirty="0"/>
              <a:t>Frågeformulär (Axis </a:t>
            </a:r>
            <a:r>
              <a:rPr lang="sv-SE" b="1"/>
              <a:t>II)</a:t>
            </a:r>
            <a:endParaRPr lang="sv-SE" b="1" dirty="0">
              <a:solidFill>
                <a:srgbClr val="BFBFBF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Orofacial smärta och käkfunktion    |   Susanna Gillborg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886692" y="660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86692" y="100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651172" y="668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9" name="Ellips 8"/>
          <p:cNvSpPr/>
          <p:nvPr/>
        </p:nvSpPr>
        <p:spPr>
          <a:xfrm>
            <a:off x="6096000" y="1570871"/>
            <a:ext cx="555172" cy="2905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5144836" y="56333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828069" y="4540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580415" y="414201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144836" y="3673928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685065" y="318721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082143" y="274825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Ellips 15"/>
          <p:cNvSpPr/>
          <p:nvPr/>
        </p:nvSpPr>
        <p:spPr>
          <a:xfrm>
            <a:off x="5188378" y="5046348"/>
            <a:ext cx="555172" cy="2905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3953903" y="5301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44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188378" y="5295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810732" y="5295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8222760" y="5295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49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8904492" y="56333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27851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5413" y="749089"/>
            <a:ext cx="5915988" cy="768141"/>
          </a:xfrm>
        </p:spPr>
        <p:txBody>
          <a:bodyPr/>
          <a:lstStyle/>
          <a:p>
            <a:r>
              <a:rPr lang="sv-SE" dirty="0" err="1"/>
              <a:t>Duoblock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Orofacial smärta och käkfunktion    |   Ditt Namn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8981402" y="6459536"/>
            <a:ext cx="1600335" cy="329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524000" y="6337544"/>
            <a:ext cx="9144000" cy="520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456" y="5978568"/>
            <a:ext cx="1800225" cy="857250"/>
          </a:xfrm>
          <a:prstGeom prst="rect">
            <a:avLst/>
          </a:prstGeom>
        </p:spPr>
      </p:pic>
      <p:sp>
        <p:nvSpPr>
          <p:cNvPr id="11" name="Platshållare för sidfot 3"/>
          <p:cNvSpPr txBox="1">
            <a:spLocks/>
          </p:cNvSpPr>
          <p:nvPr/>
        </p:nvSpPr>
        <p:spPr>
          <a:xfrm>
            <a:off x="1687612" y="6484037"/>
            <a:ext cx="6578281" cy="19057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0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Orofacial smärta och käkfunktion    | Susanna Gillborg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038217" y="4967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9" y="2034211"/>
            <a:ext cx="5038725" cy="3810340"/>
          </a:xfrm>
        </p:spPr>
      </p:pic>
    </p:spTree>
    <p:extLst>
      <p:ext uri="{BB962C8B-B14F-4D97-AF65-F5344CB8AC3E}">
        <p14:creationId xmlns:p14="http://schemas.microsoft.com/office/powerpoint/2010/main" val="39569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och funktionsnedsättning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Smärta i det </a:t>
            </a:r>
            <a:r>
              <a:rPr lang="sv-SE" dirty="0" err="1"/>
              <a:t>orofaciala</a:t>
            </a:r>
            <a:r>
              <a:rPr lang="sv-SE" dirty="0"/>
              <a:t> området</a:t>
            </a:r>
          </a:p>
          <a:p>
            <a:r>
              <a:rPr lang="sv-SE" dirty="0"/>
              <a:t>Käkfunktionsstörning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Avdelningen för </a:t>
            </a:r>
            <a:r>
              <a:rPr lang="sv-SE" dirty="0" err="1"/>
              <a:t>orofacial</a:t>
            </a:r>
            <a:r>
              <a:rPr lang="sv-SE" dirty="0"/>
              <a:t> smärta och käkfunktion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640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och funktionsnedsättning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Smärta i det </a:t>
            </a:r>
            <a:r>
              <a:rPr lang="sv-SE" dirty="0" err="1"/>
              <a:t>orofaciala</a:t>
            </a:r>
            <a:r>
              <a:rPr lang="sv-SE" dirty="0"/>
              <a:t> området</a:t>
            </a:r>
          </a:p>
          <a:p>
            <a:r>
              <a:rPr lang="sv-SE" sz="3600" dirty="0"/>
              <a:t>Käkfunktionsstörning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Avdelningen för </a:t>
            </a:r>
            <a:r>
              <a:rPr lang="sv-SE" dirty="0" err="1"/>
              <a:t>orofacial</a:t>
            </a:r>
            <a:r>
              <a:rPr lang="sv-SE" dirty="0"/>
              <a:t> smärta och käkfunktion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438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Käkfunktionsstörning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Bettförändringar – skena, tungpress, hårdvävnadsförändringar, fraktur</a:t>
            </a:r>
          </a:p>
          <a:p>
            <a:r>
              <a:rPr lang="sv-SE" dirty="0"/>
              <a:t>Gapsvårigheter – muskulärt, diskförskjutning, rörelserädsla</a:t>
            </a:r>
          </a:p>
          <a:p>
            <a:r>
              <a:rPr lang="sv-SE" dirty="0"/>
              <a:t>Upphakningar/låsningar – diskförskjutning, hypermobilitet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i="1" dirty="0" err="1"/>
              <a:t>Ankylos</a:t>
            </a:r>
            <a:r>
              <a:rPr lang="sv-SE" i="1" dirty="0"/>
              <a:t>, hyperplasi av </a:t>
            </a:r>
            <a:r>
              <a:rPr lang="sv-SE" i="1" dirty="0" err="1"/>
              <a:t>processus</a:t>
            </a:r>
            <a:r>
              <a:rPr lang="sv-SE" i="1" dirty="0"/>
              <a:t> </a:t>
            </a:r>
            <a:r>
              <a:rPr lang="sv-SE" i="1" dirty="0" err="1"/>
              <a:t>coronideus</a:t>
            </a:r>
            <a:r>
              <a:rPr lang="sv-SE" i="1" dirty="0"/>
              <a:t>, tumör, </a:t>
            </a:r>
            <a:r>
              <a:rPr lang="sv-SE" i="1" dirty="0" err="1"/>
              <a:t>sklerodermi</a:t>
            </a:r>
            <a:r>
              <a:rPr lang="sv-SE" i="1" dirty="0"/>
              <a:t>, </a:t>
            </a:r>
            <a:r>
              <a:rPr lang="sv-SE" i="1" dirty="0" err="1"/>
              <a:t>synovial</a:t>
            </a:r>
            <a:r>
              <a:rPr lang="sv-SE" i="1" dirty="0"/>
              <a:t> </a:t>
            </a:r>
            <a:r>
              <a:rPr lang="sv-SE" i="1" dirty="0" err="1"/>
              <a:t>chondromatos</a:t>
            </a:r>
            <a:r>
              <a:rPr lang="sv-SE" i="1" dirty="0"/>
              <a:t>, Eagles </a:t>
            </a:r>
            <a:r>
              <a:rPr lang="sv-SE" i="1" dirty="0" err="1"/>
              <a:t>syndrome</a:t>
            </a:r>
            <a:r>
              <a:rPr lang="sv-SE" i="1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76468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Diskförskjutningar</a:t>
            </a:r>
          </a:p>
        </p:txBody>
      </p:sp>
      <p:pic>
        <p:nvPicPr>
          <p:cNvPr id="2050" name="Picture 2" descr="Dentaltown - Temporomandibular Joint (TMJ) Dysfunction. Anatomy of an  anterior disc displacement in TMJ, clicking and locking, with jaw closed  and open… | 健康, 顎, 歯科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91" y="1764568"/>
            <a:ext cx="3920158" cy="44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5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och funktionsnedsättning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Smärta i det </a:t>
            </a:r>
            <a:r>
              <a:rPr lang="sv-SE" sz="4000" dirty="0" err="1"/>
              <a:t>orofaciala</a:t>
            </a:r>
            <a:r>
              <a:rPr lang="sv-SE" sz="4000" dirty="0"/>
              <a:t> området</a:t>
            </a:r>
          </a:p>
          <a:p>
            <a:r>
              <a:rPr lang="sv-SE" dirty="0"/>
              <a:t>Käkfunktionsstörning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Avdelningen för </a:t>
            </a:r>
            <a:r>
              <a:rPr lang="sv-SE" dirty="0" err="1"/>
              <a:t>orofacial</a:t>
            </a:r>
            <a:r>
              <a:rPr lang="sv-SE" dirty="0"/>
              <a:t> smärta och käkfunktion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134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vs. kronisk smärta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Tandvården är vana vid att möta och hjälpa patienter med akut smärta.</a:t>
            </a:r>
          </a:p>
          <a:p>
            <a:pPr marL="0" indent="0">
              <a:buNone/>
            </a:pPr>
            <a:endParaRPr lang="sv-SE" sz="3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34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7439</TotalTime>
  <Words>1399</Words>
  <Application>Microsoft Office PowerPoint</Application>
  <PresentationFormat>Bredbild</PresentationFormat>
  <Paragraphs>246</Paragraphs>
  <Slides>31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 Neue Medium</vt:lpstr>
      <vt:lpstr>Office-tema</vt:lpstr>
      <vt:lpstr>Bettfysiologi</vt:lpstr>
      <vt:lpstr>Avdelningen för klinisk bettfysiologi Specialisttandvården – länssjukhuset i Kalmar </vt:lpstr>
      <vt:lpstr>Från bettslipning till smärtmodeller</vt:lpstr>
      <vt:lpstr>Smärta och funktionsnedsättning</vt:lpstr>
      <vt:lpstr>Smärta och funktionsnedsättning</vt:lpstr>
      <vt:lpstr>Käkfunktionsstörning</vt:lpstr>
      <vt:lpstr>Diskförskjutningar</vt:lpstr>
      <vt:lpstr>Smärta och funktionsnedsättning</vt:lpstr>
      <vt:lpstr>Akut vs. kronisk smärta</vt:lpstr>
      <vt:lpstr>”Quick fix”</vt:lpstr>
      <vt:lpstr>Akut vs. kronisk smärta</vt:lpstr>
      <vt:lpstr>Orofacial smärta</vt:lpstr>
      <vt:lpstr>Orofacial Smärta - Etiologi </vt:lpstr>
      <vt:lpstr>Smärta hos unga</vt:lpstr>
      <vt:lpstr>Screening</vt:lpstr>
      <vt:lpstr>Screeningfrågorna</vt:lpstr>
      <vt:lpstr>Indikatorer och målnivåer för området utreda och diagnostisera </vt:lpstr>
      <vt:lpstr>Indikatorer och målnivåer för området utreda och diagnostisera </vt:lpstr>
      <vt:lpstr>ICD-11</vt:lpstr>
      <vt:lpstr>Varför DC TMD?</vt:lpstr>
      <vt:lpstr>DC TMD i världen</vt:lpstr>
      <vt:lpstr>Frågeformulär och kort DC TMD </vt:lpstr>
      <vt:lpstr>PowerPoint-presentation</vt:lpstr>
      <vt:lpstr>Länkar</vt:lpstr>
      <vt:lpstr>Orofaciala smärtgruppen</vt:lpstr>
      <vt:lpstr>Syfte</vt:lpstr>
      <vt:lpstr>Remiss</vt:lpstr>
      <vt:lpstr>Utredningens upplägg</vt:lpstr>
      <vt:lpstr>Anamnes</vt:lpstr>
      <vt:lpstr>Anamnes</vt:lpstr>
      <vt:lpstr>Duoblock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Bettfysiologi på introduktionsdagen</dc:title>
  <dc:creator>Susanna Gillborg</dc:creator>
  <cp:lastModifiedBy>Marie Andreasen</cp:lastModifiedBy>
  <cp:revision>48</cp:revision>
  <dcterms:created xsi:type="dcterms:W3CDTF">2022-04-28T14:57:17Z</dcterms:created>
  <dcterms:modified xsi:type="dcterms:W3CDTF">2023-01-16T14:12:12Z</dcterms:modified>
</cp:coreProperties>
</file>