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5"/>
  </p:notesMasterIdLst>
  <p:sldIdLst>
    <p:sldId id="305" r:id="rId4"/>
    <p:sldId id="258" r:id="rId5"/>
    <p:sldId id="311" r:id="rId6"/>
    <p:sldId id="259" r:id="rId7"/>
    <p:sldId id="307" r:id="rId8"/>
    <p:sldId id="308" r:id="rId9"/>
    <p:sldId id="310" r:id="rId10"/>
    <p:sldId id="312" r:id="rId11"/>
    <p:sldId id="313" r:id="rId12"/>
    <p:sldId id="314" r:id="rId13"/>
    <p:sldId id="260" r:id="rId14"/>
    <p:sldId id="309" r:id="rId15"/>
    <p:sldId id="315" r:id="rId16"/>
    <p:sldId id="316" r:id="rId17"/>
    <p:sldId id="317" r:id="rId18"/>
    <p:sldId id="318" r:id="rId19"/>
    <p:sldId id="320" r:id="rId20"/>
    <p:sldId id="321" r:id="rId21"/>
    <p:sldId id="322" r:id="rId22"/>
    <p:sldId id="323" r:id="rId23"/>
    <p:sldId id="257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5" autoAdjust="0"/>
    <p:restoredTop sz="89115" autoAdjust="0"/>
  </p:normalViewPr>
  <p:slideViewPr>
    <p:cSldViewPr snapToGrid="0">
      <p:cViewPr varScale="1">
        <p:scale>
          <a:sx n="55" d="100"/>
          <a:sy n="55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259DC-4692-431B-BA09-311BD4380454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8F7FEB37-83DA-41E2-BD77-CDE254C9E76F}">
      <dgm:prSet phldrT="[Text]" custT="1"/>
      <dgm:spPr/>
      <dgm:t>
        <a:bodyPr/>
        <a:lstStyle/>
        <a:p>
          <a:r>
            <a:rPr lang="sv-S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sv-SE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Samtycke</a:t>
          </a:r>
          <a:endParaRPr lang="sv-SE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0CAC6-819C-4DB4-9A09-F86404245D18}" type="parTrans" cxnId="{3E666F92-78E2-478B-AFFA-1BD326F40C3D}">
      <dgm:prSet/>
      <dgm:spPr/>
      <dgm:t>
        <a:bodyPr/>
        <a:lstStyle/>
        <a:p>
          <a:endParaRPr lang="sv-SE"/>
        </a:p>
      </dgm:t>
    </dgm:pt>
    <dgm:pt modelId="{79769A8D-D12C-45C7-B6A8-D763832D6FFC}" type="sibTrans" cxnId="{3E666F92-78E2-478B-AFFA-1BD326F40C3D}">
      <dgm:prSet/>
      <dgm:spPr/>
      <dgm:t>
        <a:bodyPr/>
        <a:lstStyle/>
        <a:p>
          <a:endParaRPr lang="sv-SE"/>
        </a:p>
      </dgm:t>
    </dgm:pt>
    <dgm:pt modelId="{C6474A73-BE19-4032-8B7A-CD633B8FE1E0}">
      <dgm:prSet phldrT="[Text]" custT="1"/>
      <dgm:spPr/>
      <dgm:t>
        <a:bodyPr/>
        <a:lstStyle/>
        <a:p>
          <a:r>
            <a:rPr lang="sv-S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</a:p>
        <a:p>
          <a:r>
            <a:rPr lang="sv-SE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Förbere</a:t>
          </a:r>
          <a:r>
            <a:rPr lang="sv-SE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br>
            <a:rPr lang="sv-SE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delse</a:t>
          </a:r>
          <a:endParaRPr lang="sv-SE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C567F-5204-4461-BEA4-5F564EF3686A}" type="parTrans" cxnId="{5FC21A34-9A0F-444F-A77D-A61C9B451F58}">
      <dgm:prSet/>
      <dgm:spPr/>
      <dgm:t>
        <a:bodyPr/>
        <a:lstStyle/>
        <a:p>
          <a:endParaRPr lang="sv-SE"/>
        </a:p>
      </dgm:t>
    </dgm:pt>
    <dgm:pt modelId="{963E48F3-6ABF-4AB6-9555-BA841564E378}" type="sibTrans" cxnId="{5FC21A34-9A0F-444F-A77D-A61C9B451F58}">
      <dgm:prSet/>
      <dgm:spPr/>
      <dgm:t>
        <a:bodyPr/>
        <a:lstStyle/>
        <a:p>
          <a:endParaRPr lang="sv-SE"/>
        </a:p>
      </dgm:t>
    </dgm:pt>
    <dgm:pt modelId="{81ABC8D6-AB4D-4A71-86D3-B4CB9EB05755}">
      <dgm:prSet phldrT="[Text]" custT="1"/>
      <dgm:spPr/>
      <dgm:t>
        <a:bodyPr/>
        <a:lstStyle/>
        <a:p>
          <a:r>
            <a:rPr lang="sv-SE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</a:p>
        <a:p>
          <a:r>
            <a:rPr lang="sv-SE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Kallelse</a:t>
          </a:r>
          <a:endParaRPr lang="sv-SE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BD876-1B05-4D0F-8C25-BBF761393A22}" type="parTrans" cxnId="{9E9EBD27-F9D1-431E-B243-41A8E65334BE}">
      <dgm:prSet/>
      <dgm:spPr/>
      <dgm:t>
        <a:bodyPr/>
        <a:lstStyle/>
        <a:p>
          <a:endParaRPr lang="sv-SE"/>
        </a:p>
      </dgm:t>
    </dgm:pt>
    <dgm:pt modelId="{7F1F6034-720D-469D-AE1A-CE9CE91B2681}" type="sibTrans" cxnId="{9E9EBD27-F9D1-431E-B243-41A8E65334BE}">
      <dgm:prSet/>
      <dgm:spPr/>
      <dgm:t>
        <a:bodyPr/>
        <a:lstStyle/>
        <a:p>
          <a:endParaRPr lang="sv-SE"/>
        </a:p>
      </dgm:t>
    </dgm:pt>
    <dgm:pt modelId="{57FCF151-D683-4D54-9F3A-075D3314113C}">
      <dgm:prSet phldrT="[Text]" custT="1"/>
      <dgm:spPr/>
      <dgm:t>
        <a:bodyPr/>
        <a:lstStyle/>
        <a:p>
          <a:r>
            <a:rPr lang="sv-SE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</a:p>
        <a:p>
          <a:r>
            <a:rPr lang="sv-SE" sz="1400" b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Dokumen-tation</a:t>
          </a:r>
          <a:endParaRPr lang="sv-SE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7AFCB-FEF9-4605-A0ED-51AE034D3A47}" type="parTrans" cxnId="{F46C0D1F-2B10-4FA6-90B1-6EC77F99CA3E}">
      <dgm:prSet/>
      <dgm:spPr/>
      <dgm:t>
        <a:bodyPr/>
        <a:lstStyle/>
        <a:p>
          <a:endParaRPr lang="sv-SE"/>
        </a:p>
      </dgm:t>
    </dgm:pt>
    <dgm:pt modelId="{1E5C772F-7609-4917-84AF-8FEB88613FF2}" type="sibTrans" cxnId="{F46C0D1F-2B10-4FA6-90B1-6EC77F99CA3E}">
      <dgm:prSet/>
      <dgm:spPr/>
      <dgm:t>
        <a:bodyPr/>
        <a:lstStyle/>
        <a:p>
          <a:endParaRPr lang="sv-SE"/>
        </a:p>
      </dgm:t>
    </dgm:pt>
    <dgm:pt modelId="{0251695D-9CFA-4291-9ABE-045E21868672}">
      <dgm:prSet phldrT="[Text]" custT="1"/>
      <dgm:spPr/>
      <dgm:t>
        <a:bodyPr/>
        <a:lstStyle/>
        <a:p>
          <a:r>
            <a:rPr lang="sv-SE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</a:t>
          </a:r>
        </a:p>
        <a:p>
          <a:r>
            <a:rPr lang="sv-SE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Invånarens kopia</a:t>
          </a:r>
        </a:p>
      </dgm:t>
    </dgm:pt>
    <dgm:pt modelId="{DFFC71CC-7824-4340-A91B-634CCC25133C}" type="parTrans" cxnId="{1BC12687-11E5-4440-88B0-DA27CA4E6EFC}">
      <dgm:prSet/>
      <dgm:spPr/>
      <dgm:t>
        <a:bodyPr/>
        <a:lstStyle/>
        <a:p>
          <a:endParaRPr lang="sv-SE"/>
        </a:p>
      </dgm:t>
    </dgm:pt>
    <dgm:pt modelId="{3129D199-2A12-4AC9-B623-2BC5C6387BFD}" type="sibTrans" cxnId="{1BC12687-11E5-4440-88B0-DA27CA4E6EFC}">
      <dgm:prSet/>
      <dgm:spPr/>
      <dgm:t>
        <a:bodyPr/>
        <a:lstStyle/>
        <a:p>
          <a:endParaRPr lang="sv-SE"/>
        </a:p>
      </dgm:t>
    </dgm:pt>
    <dgm:pt modelId="{862D85DF-B529-4A67-BB9A-5967A43316FF}">
      <dgm:prSet phldrT="[Text]" custT="1"/>
      <dgm:spPr/>
      <dgm:t>
        <a:bodyPr/>
        <a:lstStyle/>
        <a:p>
          <a:r>
            <a:rPr lang="sv-SE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</a:t>
          </a:r>
        </a:p>
        <a:p>
          <a:r>
            <a:rPr lang="sv-SE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Uppföljande möte / avslut</a:t>
          </a:r>
        </a:p>
      </dgm:t>
    </dgm:pt>
    <dgm:pt modelId="{12ED0920-BCBA-4798-92D4-23A31DD21FDE}" type="parTrans" cxnId="{2023B152-3264-41B8-AE0E-75B85A898B0B}">
      <dgm:prSet/>
      <dgm:spPr/>
      <dgm:t>
        <a:bodyPr/>
        <a:lstStyle/>
        <a:p>
          <a:endParaRPr lang="sv-SE"/>
        </a:p>
      </dgm:t>
    </dgm:pt>
    <dgm:pt modelId="{E30659BF-749B-4430-9206-45A8263B4ACE}" type="sibTrans" cxnId="{2023B152-3264-41B8-AE0E-75B85A898B0B}">
      <dgm:prSet/>
      <dgm:spPr/>
      <dgm:t>
        <a:bodyPr/>
        <a:lstStyle/>
        <a:p>
          <a:endParaRPr lang="sv-SE"/>
        </a:p>
      </dgm:t>
    </dgm:pt>
    <dgm:pt modelId="{961200BF-0DAB-4A60-8F35-E673C795A5EF}">
      <dgm:prSet phldrT="[Text]" custT="1"/>
      <dgm:spPr/>
      <dgm:t>
        <a:bodyPr/>
        <a:lstStyle/>
        <a:p>
          <a:r>
            <a:rPr lang="sv-SE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</a:p>
        <a:p>
          <a:r>
            <a:rPr lang="sv-SE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Möte</a:t>
          </a:r>
          <a:endParaRPr lang="sv-SE" sz="1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B8AA00-A78D-4C87-8BA3-088F033FDE2F}" type="parTrans" cxnId="{44623439-AAD4-4BCB-BA89-C25CE0A1AB46}">
      <dgm:prSet/>
      <dgm:spPr/>
      <dgm:t>
        <a:bodyPr/>
        <a:lstStyle/>
        <a:p>
          <a:endParaRPr lang="sv-SE"/>
        </a:p>
      </dgm:t>
    </dgm:pt>
    <dgm:pt modelId="{B7FD6058-870F-4F5F-A836-4CFE9722210C}" type="sibTrans" cxnId="{44623439-AAD4-4BCB-BA89-C25CE0A1AB46}">
      <dgm:prSet/>
      <dgm:spPr/>
      <dgm:t>
        <a:bodyPr/>
        <a:lstStyle/>
        <a:p>
          <a:endParaRPr lang="sv-SE"/>
        </a:p>
      </dgm:t>
    </dgm:pt>
    <dgm:pt modelId="{64583BB5-2CD7-4088-9EAE-801445056845}">
      <dgm:prSet phldrT="[Text]" custT="1"/>
      <dgm:spPr/>
      <dgm:t>
        <a:bodyPr/>
        <a:lstStyle/>
        <a:p>
          <a:r>
            <a:rPr lang="sv-SE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sv-SE" sz="14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Behov upptäcks</a:t>
          </a:r>
        </a:p>
      </dgm:t>
    </dgm:pt>
    <dgm:pt modelId="{AEFA39DE-6A93-4426-B4FF-98CBF6465908}" type="sibTrans" cxnId="{5F384B21-1C29-470A-9ED0-B4F26FC99E6C}">
      <dgm:prSet/>
      <dgm:spPr/>
      <dgm:t>
        <a:bodyPr/>
        <a:lstStyle/>
        <a:p>
          <a:endParaRPr lang="sv-SE"/>
        </a:p>
      </dgm:t>
    </dgm:pt>
    <dgm:pt modelId="{18FE18E1-9621-4E4F-8512-98CCB44C607C}" type="parTrans" cxnId="{5F384B21-1C29-470A-9ED0-B4F26FC99E6C}">
      <dgm:prSet/>
      <dgm:spPr/>
      <dgm:t>
        <a:bodyPr/>
        <a:lstStyle/>
        <a:p>
          <a:endParaRPr lang="sv-SE"/>
        </a:p>
      </dgm:t>
    </dgm:pt>
    <dgm:pt modelId="{C94A1039-AB78-4E21-8A4C-BA26BE4EF3A3}" type="pres">
      <dgm:prSet presAssocID="{FE2259DC-4692-431B-BA09-311BD4380454}" presName="CompostProcess" presStyleCnt="0">
        <dgm:presLayoutVars>
          <dgm:dir/>
          <dgm:resizeHandles val="exact"/>
        </dgm:presLayoutVars>
      </dgm:prSet>
      <dgm:spPr/>
    </dgm:pt>
    <dgm:pt modelId="{A5479FFA-E0CE-440E-B03A-2F75A749BAED}" type="pres">
      <dgm:prSet presAssocID="{FE2259DC-4692-431B-BA09-311BD4380454}" presName="arrow" presStyleLbl="bgShp" presStyleIdx="0" presStyleCnt="1"/>
      <dgm:spPr/>
    </dgm:pt>
    <dgm:pt modelId="{DBDCCACA-B79C-4B91-831E-3B2FDB8A3C61}" type="pres">
      <dgm:prSet presAssocID="{FE2259DC-4692-431B-BA09-311BD4380454}" presName="linearProcess" presStyleCnt="0"/>
      <dgm:spPr/>
    </dgm:pt>
    <dgm:pt modelId="{EEDA07FA-34EC-4429-B824-578D53D9348F}" type="pres">
      <dgm:prSet presAssocID="{64583BB5-2CD7-4088-9EAE-801445056845}" presName="textNode" presStyleLbl="node1" presStyleIdx="0" presStyleCnt="8">
        <dgm:presLayoutVars>
          <dgm:bulletEnabled val="1"/>
        </dgm:presLayoutVars>
      </dgm:prSet>
      <dgm:spPr/>
    </dgm:pt>
    <dgm:pt modelId="{D8A01C40-92EC-4B27-BFE9-A688D9106F3F}" type="pres">
      <dgm:prSet presAssocID="{AEFA39DE-6A93-4426-B4FF-98CBF6465908}" presName="sibTrans" presStyleCnt="0"/>
      <dgm:spPr/>
    </dgm:pt>
    <dgm:pt modelId="{98CE7717-1824-47FB-9E4D-3B880CF8000E}" type="pres">
      <dgm:prSet presAssocID="{8F7FEB37-83DA-41E2-BD77-CDE254C9E76F}" presName="textNode" presStyleLbl="node1" presStyleIdx="1" presStyleCnt="8">
        <dgm:presLayoutVars>
          <dgm:bulletEnabled val="1"/>
        </dgm:presLayoutVars>
      </dgm:prSet>
      <dgm:spPr/>
    </dgm:pt>
    <dgm:pt modelId="{3B435899-5735-4CB4-8511-19333BE42E0D}" type="pres">
      <dgm:prSet presAssocID="{79769A8D-D12C-45C7-B6A8-D763832D6FFC}" presName="sibTrans" presStyleCnt="0"/>
      <dgm:spPr/>
    </dgm:pt>
    <dgm:pt modelId="{94080214-2EBC-4681-9771-A41AEEEC7904}" type="pres">
      <dgm:prSet presAssocID="{C6474A73-BE19-4032-8B7A-CD633B8FE1E0}" presName="textNode" presStyleLbl="node1" presStyleIdx="2" presStyleCnt="8">
        <dgm:presLayoutVars>
          <dgm:bulletEnabled val="1"/>
        </dgm:presLayoutVars>
      </dgm:prSet>
      <dgm:spPr/>
    </dgm:pt>
    <dgm:pt modelId="{3EE68E44-2935-4498-978C-C1DD62614CCB}" type="pres">
      <dgm:prSet presAssocID="{963E48F3-6ABF-4AB6-9555-BA841564E378}" presName="sibTrans" presStyleCnt="0"/>
      <dgm:spPr/>
    </dgm:pt>
    <dgm:pt modelId="{619597FC-078F-40A4-90E0-A0534B622855}" type="pres">
      <dgm:prSet presAssocID="{81ABC8D6-AB4D-4A71-86D3-B4CB9EB05755}" presName="textNode" presStyleLbl="node1" presStyleIdx="3" presStyleCnt="8">
        <dgm:presLayoutVars>
          <dgm:bulletEnabled val="1"/>
        </dgm:presLayoutVars>
      </dgm:prSet>
      <dgm:spPr/>
    </dgm:pt>
    <dgm:pt modelId="{FC6CDBCE-460D-4D29-871F-6EF4EB43113A}" type="pres">
      <dgm:prSet presAssocID="{7F1F6034-720D-469D-AE1A-CE9CE91B2681}" presName="sibTrans" presStyleCnt="0"/>
      <dgm:spPr/>
    </dgm:pt>
    <dgm:pt modelId="{8A51FD61-CE13-4ABD-810F-33A4ACF9DC8F}" type="pres">
      <dgm:prSet presAssocID="{961200BF-0DAB-4A60-8F35-E673C795A5EF}" presName="textNode" presStyleLbl="node1" presStyleIdx="4" presStyleCnt="8">
        <dgm:presLayoutVars>
          <dgm:bulletEnabled val="1"/>
        </dgm:presLayoutVars>
      </dgm:prSet>
      <dgm:spPr/>
    </dgm:pt>
    <dgm:pt modelId="{9055B5BD-F85E-4677-BA13-658BD54A4AAA}" type="pres">
      <dgm:prSet presAssocID="{B7FD6058-870F-4F5F-A836-4CFE9722210C}" presName="sibTrans" presStyleCnt="0"/>
      <dgm:spPr/>
    </dgm:pt>
    <dgm:pt modelId="{DFF5ED7E-0B1E-4B47-9F18-0198F06FF827}" type="pres">
      <dgm:prSet presAssocID="{57FCF151-D683-4D54-9F3A-075D3314113C}" presName="textNode" presStyleLbl="node1" presStyleIdx="5" presStyleCnt="8">
        <dgm:presLayoutVars>
          <dgm:bulletEnabled val="1"/>
        </dgm:presLayoutVars>
      </dgm:prSet>
      <dgm:spPr/>
    </dgm:pt>
    <dgm:pt modelId="{87033D0F-1EF8-4D18-887F-33829868938C}" type="pres">
      <dgm:prSet presAssocID="{1E5C772F-7609-4917-84AF-8FEB88613FF2}" presName="sibTrans" presStyleCnt="0"/>
      <dgm:spPr/>
    </dgm:pt>
    <dgm:pt modelId="{FB78A71F-8B4D-4723-ABD6-16338EF1BAEE}" type="pres">
      <dgm:prSet presAssocID="{0251695D-9CFA-4291-9ABE-045E21868672}" presName="textNode" presStyleLbl="node1" presStyleIdx="6" presStyleCnt="8">
        <dgm:presLayoutVars>
          <dgm:bulletEnabled val="1"/>
        </dgm:presLayoutVars>
      </dgm:prSet>
      <dgm:spPr/>
    </dgm:pt>
    <dgm:pt modelId="{8E80743B-EBB3-4177-A998-14562C4E5B88}" type="pres">
      <dgm:prSet presAssocID="{3129D199-2A12-4AC9-B623-2BC5C6387BFD}" presName="sibTrans" presStyleCnt="0"/>
      <dgm:spPr/>
    </dgm:pt>
    <dgm:pt modelId="{7BED4DA2-3B0F-4452-A709-F950AB3506B1}" type="pres">
      <dgm:prSet presAssocID="{862D85DF-B529-4A67-BB9A-5967A43316FF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A7BA6F07-31CD-4F17-873F-1F22681BD89F}" type="presOf" srcId="{862D85DF-B529-4A67-BB9A-5967A43316FF}" destId="{7BED4DA2-3B0F-4452-A709-F950AB3506B1}" srcOrd="0" destOrd="0" presId="urn:microsoft.com/office/officeart/2005/8/layout/hProcess9"/>
    <dgm:cxn modelId="{F46C0D1F-2B10-4FA6-90B1-6EC77F99CA3E}" srcId="{FE2259DC-4692-431B-BA09-311BD4380454}" destId="{57FCF151-D683-4D54-9F3A-075D3314113C}" srcOrd="5" destOrd="0" parTransId="{FE17AFCB-FEF9-4605-A0ED-51AE034D3A47}" sibTransId="{1E5C772F-7609-4917-84AF-8FEB88613FF2}"/>
    <dgm:cxn modelId="{5F384B21-1C29-470A-9ED0-B4F26FC99E6C}" srcId="{FE2259DC-4692-431B-BA09-311BD4380454}" destId="{64583BB5-2CD7-4088-9EAE-801445056845}" srcOrd="0" destOrd="0" parTransId="{18FE18E1-9621-4E4F-8512-98CCB44C607C}" sibTransId="{AEFA39DE-6A93-4426-B4FF-98CBF6465908}"/>
    <dgm:cxn modelId="{9E9EBD27-F9D1-431E-B243-41A8E65334BE}" srcId="{FE2259DC-4692-431B-BA09-311BD4380454}" destId="{81ABC8D6-AB4D-4A71-86D3-B4CB9EB05755}" srcOrd="3" destOrd="0" parTransId="{8C7BD876-1B05-4D0F-8C25-BBF761393A22}" sibTransId="{7F1F6034-720D-469D-AE1A-CE9CE91B2681}"/>
    <dgm:cxn modelId="{FEDCF32B-AAA2-4938-B07E-38C4947177AB}" type="presOf" srcId="{64583BB5-2CD7-4088-9EAE-801445056845}" destId="{EEDA07FA-34EC-4429-B824-578D53D9348F}" srcOrd="0" destOrd="0" presId="urn:microsoft.com/office/officeart/2005/8/layout/hProcess9"/>
    <dgm:cxn modelId="{5FC21A34-9A0F-444F-A77D-A61C9B451F58}" srcId="{FE2259DC-4692-431B-BA09-311BD4380454}" destId="{C6474A73-BE19-4032-8B7A-CD633B8FE1E0}" srcOrd="2" destOrd="0" parTransId="{386C567F-5204-4461-BEA4-5F564EF3686A}" sibTransId="{963E48F3-6ABF-4AB6-9555-BA841564E378}"/>
    <dgm:cxn modelId="{44623439-AAD4-4BCB-BA89-C25CE0A1AB46}" srcId="{FE2259DC-4692-431B-BA09-311BD4380454}" destId="{961200BF-0DAB-4A60-8F35-E673C795A5EF}" srcOrd="4" destOrd="0" parTransId="{EAB8AA00-A78D-4C87-8BA3-088F033FDE2F}" sibTransId="{B7FD6058-870F-4F5F-A836-4CFE9722210C}"/>
    <dgm:cxn modelId="{8838EF41-CB09-4776-AD76-40D1A672E329}" type="presOf" srcId="{0251695D-9CFA-4291-9ABE-045E21868672}" destId="{FB78A71F-8B4D-4723-ABD6-16338EF1BAEE}" srcOrd="0" destOrd="0" presId="urn:microsoft.com/office/officeart/2005/8/layout/hProcess9"/>
    <dgm:cxn modelId="{B540CC6C-DC0D-4A3D-B5EA-7A075E712FF3}" type="presOf" srcId="{8F7FEB37-83DA-41E2-BD77-CDE254C9E76F}" destId="{98CE7717-1824-47FB-9E4D-3B880CF8000E}" srcOrd="0" destOrd="0" presId="urn:microsoft.com/office/officeart/2005/8/layout/hProcess9"/>
    <dgm:cxn modelId="{4663CF6D-FF6B-45AD-A894-65458258E19E}" type="presOf" srcId="{81ABC8D6-AB4D-4A71-86D3-B4CB9EB05755}" destId="{619597FC-078F-40A4-90E0-A0534B622855}" srcOrd="0" destOrd="0" presId="urn:microsoft.com/office/officeart/2005/8/layout/hProcess9"/>
    <dgm:cxn modelId="{2023B152-3264-41B8-AE0E-75B85A898B0B}" srcId="{FE2259DC-4692-431B-BA09-311BD4380454}" destId="{862D85DF-B529-4A67-BB9A-5967A43316FF}" srcOrd="7" destOrd="0" parTransId="{12ED0920-BCBA-4798-92D4-23A31DD21FDE}" sibTransId="{E30659BF-749B-4430-9206-45A8263B4ACE}"/>
    <dgm:cxn modelId="{0A96007B-8D72-4AC3-A620-CE0BBB320E5B}" type="presOf" srcId="{961200BF-0DAB-4A60-8F35-E673C795A5EF}" destId="{8A51FD61-CE13-4ABD-810F-33A4ACF9DC8F}" srcOrd="0" destOrd="0" presId="urn:microsoft.com/office/officeart/2005/8/layout/hProcess9"/>
    <dgm:cxn modelId="{A956917C-1641-4C97-8784-48023628B7FD}" type="presOf" srcId="{FE2259DC-4692-431B-BA09-311BD4380454}" destId="{C94A1039-AB78-4E21-8A4C-BA26BE4EF3A3}" srcOrd="0" destOrd="0" presId="urn:microsoft.com/office/officeart/2005/8/layout/hProcess9"/>
    <dgm:cxn modelId="{1BC12687-11E5-4440-88B0-DA27CA4E6EFC}" srcId="{FE2259DC-4692-431B-BA09-311BD4380454}" destId="{0251695D-9CFA-4291-9ABE-045E21868672}" srcOrd="6" destOrd="0" parTransId="{DFFC71CC-7824-4340-A91B-634CCC25133C}" sibTransId="{3129D199-2A12-4AC9-B623-2BC5C6387BFD}"/>
    <dgm:cxn modelId="{3E666F92-78E2-478B-AFFA-1BD326F40C3D}" srcId="{FE2259DC-4692-431B-BA09-311BD4380454}" destId="{8F7FEB37-83DA-41E2-BD77-CDE254C9E76F}" srcOrd="1" destOrd="0" parTransId="{6550CAC6-819C-4DB4-9A09-F86404245D18}" sibTransId="{79769A8D-D12C-45C7-B6A8-D763832D6FFC}"/>
    <dgm:cxn modelId="{B49C8DA5-FE70-495C-A494-DB199C2621A8}" type="presOf" srcId="{C6474A73-BE19-4032-8B7A-CD633B8FE1E0}" destId="{94080214-2EBC-4681-9771-A41AEEEC7904}" srcOrd="0" destOrd="0" presId="urn:microsoft.com/office/officeart/2005/8/layout/hProcess9"/>
    <dgm:cxn modelId="{5E6D3AB9-7A88-4475-A4D0-F831F4184529}" type="presOf" srcId="{57FCF151-D683-4D54-9F3A-075D3314113C}" destId="{DFF5ED7E-0B1E-4B47-9F18-0198F06FF827}" srcOrd="0" destOrd="0" presId="urn:microsoft.com/office/officeart/2005/8/layout/hProcess9"/>
    <dgm:cxn modelId="{5CB3F9E0-30DC-4578-AED8-FF3ACA423D29}" type="presParOf" srcId="{C94A1039-AB78-4E21-8A4C-BA26BE4EF3A3}" destId="{A5479FFA-E0CE-440E-B03A-2F75A749BAED}" srcOrd="0" destOrd="0" presId="urn:microsoft.com/office/officeart/2005/8/layout/hProcess9"/>
    <dgm:cxn modelId="{F18D5945-D5DB-493A-A8B0-326C70C48BAA}" type="presParOf" srcId="{C94A1039-AB78-4E21-8A4C-BA26BE4EF3A3}" destId="{DBDCCACA-B79C-4B91-831E-3B2FDB8A3C61}" srcOrd="1" destOrd="0" presId="urn:microsoft.com/office/officeart/2005/8/layout/hProcess9"/>
    <dgm:cxn modelId="{51CFF210-E46E-41E4-8184-18190B55FC4B}" type="presParOf" srcId="{DBDCCACA-B79C-4B91-831E-3B2FDB8A3C61}" destId="{EEDA07FA-34EC-4429-B824-578D53D9348F}" srcOrd="0" destOrd="0" presId="urn:microsoft.com/office/officeart/2005/8/layout/hProcess9"/>
    <dgm:cxn modelId="{B872AF96-7803-4734-8624-B53D54B80EB2}" type="presParOf" srcId="{DBDCCACA-B79C-4B91-831E-3B2FDB8A3C61}" destId="{D8A01C40-92EC-4B27-BFE9-A688D9106F3F}" srcOrd="1" destOrd="0" presId="urn:microsoft.com/office/officeart/2005/8/layout/hProcess9"/>
    <dgm:cxn modelId="{779CE398-8202-48B9-84BF-581CFA4FBF75}" type="presParOf" srcId="{DBDCCACA-B79C-4B91-831E-3B2FDB8A3C61}" destId="{98CE7717-1824-47FB-9E4D-3B880CF8000E}" srcOrd="2" destOrd="0" presId="urn:microsoft.com/office/officeart/2005/8/layout/hProcess9"/>
    <dgm:cxn modelId="{51D34226-D5A2-422F-A9E7-445A08718E32}" type="presParOf" srcId="{DBDCCACA-B79C-4B91-831E-3B2FDB8A3C61}" destId="{3B435899-5735-4CB4-8511-19333BE42E0D}" srcOrd="3" destOrd="0" presId="urn:microsoft.com/office/officeart/2005/8/layout/hProcess9"/>
    <dgm:cxn modelId="{0E5DA517-4D6D-48E8-BB9F-E0193224D3FF}" type="presParOf" srcId="{DBDCCACA-B79C-4B91-831E-3B2FDB8A3C61}" destId="{94080214-2EBC-4681-9771-A41AEEEC7904}" srcOrd="4" destOrd="0" presId="urn:microsoft.com/office/officeart/2005/8/layout/hProcess9"/>
    <dgm:cxn modelId="{73C3D907-6E0E-4898-98C5-01240122EC6B}" type="presParOf" srcId="{DBDCCACA-B79C-4B91-831E-3B2FDB8A3C61}" destId="{3EE68E44-2935-4498-978C-C1DD62614CCB}" srcOrd="5" destOrd="0" presId="urn:microsoft.com/office/officeart/2005/8/layout/hProcess9"/>
    <dgm:cxn modelId="{2116C7BB-E40F-49B5-A88D-A84D8266B5E7}" type="presParOf" srcId="{DBDCCACA-B79C-4B91-831E-3B2FDB8A3C61}" destId="{619597FC-078F-40A4-90E0-A0534B622855}" srcOrd="6" destOrd="0" presId="urn:microsoft.com/office/officeart/2005/8/layout/hProcess9"/>
    <dgm:cxn modelId="{A29768B2-E643-4147-A45E-09D1DA78CDA4}" type="presParOf" srcId="{DBDCCACA-B79C-4B91-831E-3B2FDB8A3C61}" destId="{FC6CDBCE-460D-4D29-871F-6EF4EB43113A}" srcOrd="7" destOrd="0" presId="urn:microsoft.com/office/officeart/2005/8/layout/hProcess9"/>
    <dgm:cxn modelId="{6200A45F-8AFC-4ECF-A2D1-1C823B9C3F7E}" type="presParOf" srcId="{DBDCCACA-B79C-4B91-831E-3B2FDB8A3C61}" destId="{8A51FD61-CE13-4ABD-810F-33A4ACF9DC8F}" srcOrd="8" destOrd="0" presId="urn:microsoft.com/office/officeart/2005/8/layout/hProcess9"/>
    <dgm:cxn modelId="{E5BC42B0-1F1F-41A1-A942-5C1ED54A43B7}" type="presParOf" srcId="{DBDCCACA-B79C-4B91-831E-3B2FDB8A3C61}" destId="{9055B5BD-F85E-4677-BA13-658BD54A4AAA}" srcOrd="9" destOrd="0" presId="urn:microsoft.com/office/officeart/2005/8/layout/hProcess9"/>
    <dgm:cxn modelId="{5F5057E5-5FD6-4184-97F7-5CADA7D9663F}" type="presParOf" srcId="{DBDCCACA-B79C-4B91-831E-3B2FDB8A3C61}" destId="{DFF5ED7E-0B1E-4B47-9F18-0198F06FF827}" srcOrd="10" destOrd="0" presId="urn:microsoft.com/office/officeart/2005/8/layout/hProcess9"/>
    <dgm:cxn modelId="{DDCB9C0A-0C85-424F-9482-8AFBF8C4A3CF}" type="presParOf" srcId="{DBDCCACA-B79C-4B91-831E-3B2FDB8A3C61}" destId="{87033D0F-1EF8-4D18-887F-33829868938C}" srcOrd="11" destOrd="0" presId="urn:microsoft.com/office/officeart/2005/8/layout/hProcess9"/>
    <dgm:cxn modelId="{3D4D1389-7809-4C9B-AC0B-D054AD30F8B5}" type="presParOf" srcId="{DBDCCACA-B79C-4B91-831E-3B2FDB8A3C61}" destId="{FB78A71F-8B4D-4723-ABD6-16338EF1BAEE}" srcOrd="12" destOrd="0" presId="urn:microsoft.com/office/officeart/2005/8/layout/hProcess9"/>
    <dgm:cxn modelId="{247A0D32-8054-41AE-900E-9DAF8BB45A60}" type="presParOf" srcId="{DBDCCACA-B79C-4B91-831E-3B2FDB8A3C61}" destId="{8E80743B-EBB3-4177-A998-14562C4E5B88}" srcOrd="13" destOrd="0" presId="urn:microsoft.com/office/officeart/2005/8/layout/hProcess9"/>
    <dgm:cxn modelId="{E095D1D2-2B3C-4550-BC50-A584A712466D}" type="presParOf" srcId="{DBDCCACA-B79C-4B91-831E-3B2FDB8A3C61}" destId="{7BED4DA2-3B0F-4452-A709-F950AB3506B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79FFA-E0CE-440E-B03A-2F75A749BAED}">
      <dsp:nvSpPr>
        <dsp:cNvPr id="0" name=""/>
        <dsp:cNvSpPr/>
      </dsp:nvSpPr>
      <dsp:spPr>
        <a:xfrm>
          <a:off x="874045" y="0"/>
          <a:ext cx="9905845" cy="496388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A07FA-34EC-4429-B824-578D53D9348F}">
      <dsp:nvSpPr>
        <dsp:cNvPr id="0" name=""/>
        <dsp:cNvSpPr/>
      </dsp:nvSpPr>
      <dsp:spPr>
        <a:xfrm>
          <a:off x="5690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Behov upptäcks</a:t>
          </a:r>
        </a:p>
      </dsp:txBody>
      <dsp:txXfrm>
        <a:off x="67691" y="1551167"/>
        <a:ext cx="1146094" cy="1861552"/>
      </dsp:txXfrm>
    </dsp:sp>
    <dsp:sp modelId="{98CE7717-1824-47FB-9E4D-3B880CF8000E}">
      <dsp:nvSpPr>
        <dsp:cNvPr id="0" name=""/>
        <dsp:cNvSpPr/>
      </dsp:nvSpPr>
      <dsp:spPr>
        <a:xfrm>
          <a:off x="1487470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Samtycke</a:t>
          </a:r>
          <a:endParaRPr lang="sv-SE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9471" y="1551167"/>
        <a:ext cx="1146094" cy="1861552"/>
      </dsp:txXfrm>
    </dsp:sp>
    <dsp:sp modelId="{94080214-2EBC-4681-9771-A41AEEEC7904}">
      <dsp:nvSpPr>
        <dsp:cNvPr id="0" name=""/>
        <dsp:cNvSpPr/>
      </dsp:nvSpPr>
      <dsp:spPr>
        <a:xfrm>
          <a:off x="2969249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Förbere</a:t>
          </a:r>
          <a:r>
            <a:rPr lang="sv-SE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br>
            <a:rPr lang="sv-SE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delse</a:t>
          </a:r>
          <a:endParaRPr lang="sv-SE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1250" y="1551167"/>
        <a:ext cx="1146094" cy="1861552"/>
      </dsp:txXfrm>
    </dsp:sp>
    <dsp:sp modelId="{619597FC-078F-40A4-90E0-A0534B622855}">
      <dsp:nvSpPr>
        <dsp:cNvPr id="0" name=""/>
        <dsp:cNvSpPr/>
      </dsp:nvSpPr>
      <dsp:spPr>
        <a:xfrm>
          <a:off x="4451029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Kallelse</a:t>
          </a:r>
          <a:endParaRPr lang="sv-SE" sz="12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3030" y="1551167"/>
        <a:ext cx="1146094" cy="1861552"/>
      </dsp:txXfrm>
    </dsp:sp>
    <dsp:sp modelId="{8A51FD61-CE13-4ABD-810F-33A4ACF9DC8F}">
      <dsp:nvSpPr>
        <dsp:cNvPr id="0" name=""/>
        <dsp:cNvSpPr/>
      </dsp:nvSpPr>
      <dsp:spPr>
        <a:xfrm>
          <a:off x="5932809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Möte</a:t>
          </a:r>
          <a:endParaRPr lang="sv-SE" sz="12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4810" y="1551167"/>
        <a:ext cx="1146094" cy="1861552"/>
      </dsp:txXfrm>
    </dsp:sp>
    <dsp:sp modelId="{DFF5ED7E-0B1E-4B47-9F18-0198F06FF827}">
      <dsp:nvSpPr>
        <dsp:cNvPr id="0" name=""/>
        <dsp:cNvSpPr/>
      </dsp:nvSpPr>
      <dsp:spPr>
        <a:xfrm>
          <a:off x="7414589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Dokumen-tation</a:t>
          </a:r>
          <a:endParaRPr lang="sv-SE" sz="14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6590" y="1551167"/>
        <a:ext cx="1146094" cy="1861552"/>
      </dsp:txXfrm>
    </dsp:sp>
    <dsp:sp modelId="{FB78A71F-8B4D-4723-ABD6-16338EF1BAEE}">
      <dsp:nvSpPr>
        <dsp:cNvPr id="0" name=""/>
        <dsp:cNvSpPr/>
      </dsp:nvSpPr>
      <dsp:spPr>
        <a:xfrm>
          <a:off x="8896368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Invånarens kopia</a:t>
          </a:r>
        </a:p>
      </dsp:txBody>
      <dsp:txXfrm>
        <a:off x="8958369" y="1551167"/>
        <a:ext cx="1146094" cy="1861552"/>
      </dsp:txXfrm>
    </dsp:sp>
    <dsp:sp modelId="{7BED4DA2-3B0F-4452-A709-F950AB3506B1}">
      <dsp:nvSpPr>
        <dsp:cNvPr id="0" name=""/>
        <dsp:cNvSpPr/>
      </dsp:nvSpPr>
      <dsp:spPr>
        <a:xfrm>
          <a:off x="10378148" y="1489166"/>
          <a:ext cx="1270096" cy="1985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Uppföljande möte / avslut</a:t>
          </a:r>
        </a:p>
      </dsp:txBody>
      <dsp:txXfrm>
        <a:off x="10440149" y="1551167"/>
        <a:ext cx="1146094" cy="1861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F64E-4B77-48EA-9A82-E2819DC3019F}" type="datetimeFigureOut">
              <a:rPr lang="sv-SE" smtClean="0"/>
              <a:t>2024-01-24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5D90-6251-485D-ACCC-87A678D67D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8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sip: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4HnbOeJ4Q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ppdragpsykiskhalsa.se/sip/sip-mote/motescirkel/" TargetMode="External"/><Relationship Id="rId5" Type="http://schemas.openxmlformats.org/officeDocument/2006/relationships/hyperlink" Target="https://skr.se/skr/halsasjukvard/patientinflytande/samordnadindividuellplansip.samordnadindividuellplan.html" TargetMode="External"/><Relationship Id="rId4" Type="http://schemas.openxmlformats.org/officeDocument/2006/relationships/hyperlink" Target="https://vimeo.com/105220510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Välkommen till introduktionsutbildning om samordnad individuell plan. I denna utbildning kommer vi att gå igenom: Vad är en SIP? Varför ska en SIP göras? Hur görs en SIP?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E3EB6-8FB9-413A-94CB-88EDF0D612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657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6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82B9-6743-431D-A936-86A7EA42818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0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är viktigt att invånaren samtycker till att en SIP ska genomföras samt vilka aktörer som kallas. </a:t>
            </a:r>
          </a:p>
          <a:p>
            <a:r>
              <a:rPr lang="sv-SE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invånaren inte samtycker – ingen SIP</a:t>
            </a:r>
          </a:p>
          <a:p>
            <a:r>
              <a:rPr lang="sv-SE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Samtycket ska helst vara skriftligt</a:t>
            </a:r>
          </a:p>
          <a:p>
            <a:r>
              <a:rPr lang="sv-SE" sz="12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samtycket ges muntligt ska detta dokumenteras i journal/verksamhetssystem. </a:t>
            </a:r>
          </a:p>
          <a:p>
            <a:r>
              <a:rPr lang="sv-SE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SIP gäller ett minderårigt barn kan vårdnadshavaren företräda barnet.</a:t>
            </a:r>
            <a:endParaRPr lang="sv-SE" sz="1200" dirty="0">
              <a:solidFill>
                <a:srgbClr val="333333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502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Den som tagit initiativ till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SIP:en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ska planera och förbereda med invånaren. Detta kan göras genom att gå igenom SIP mallen tillsammans med invånaren och diskutera mål.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Vilka ska kallas till mötet? Vart ska mötet äga rum? Finns behov av extra stöd – anhörig, personligt ombud, god man, stödperson, tolk? 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Det är viktigt att inte kalla för många.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Det är även viktigt att fundera på över vart mötet ska hållas? I invånarens hem eller på annan lämplig plats.  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Utifrån invånarens behov och önskemål samt verksamheternas möjlighet kan ett SIP möte kan genomföras på olika sätt: fysiskt, digitalt, hybrid eller telefonmöte.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548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Kallelse till SIP-mötet ska skickas skyndsamt. 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Kallelse till SIP kan ske per telefon, skriftligt eller via Cosmic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. Kallelseblankett finns på vårdgivarwebben under rubriken SIP, för de som inte har tillgång till Cosmic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När SIP sker i samband med utskrivning från slutenvård, är det öppenvården som ansvarar för att kalla till SIP. Mer om detta står beskrivet i praktiska anvisningar utskrivning från sluten hälso-och sjukvård på vårdgivarwebben 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Den som kallar till SIP ansvarar för att boka tolk, undantaget om patienten vårdas inom slutenvården.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464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Det är den som har kallat till mötet som utser en mötesledare. </a:t>
            </a:r>
          </a:p>
          <a:p>
            <a:endParaRPr lang="sv-SE"/>
          </a:p>
          <a:p>
            <a:r>
              <a:rPr lang="sv-SE"/>
              <a:t>Inled alltid med en presentation av alla deltagare. </a:t>
            </a:r>
          </a:p>
          <a:p>
            <a:endParaRPr lang="sv-SE"/>
          </a:p>
          <a:p>
            <a:r>
              <a:rPr lang="sv-SE" sz="1200"/>
              <a:t>Det </a:t>
            </a:r>
            <a:r>
              <a:rPr lang="sv-SE"/>
              <a:t>är viktigt att se </a:t>
            </a:r>
            <a:r>
              <a:rPr lang="sv-SE" sz="1200"/>
              <a:t>till att alla kommer till tals – börja med invånaren, sen </a:t>
            </a:r>
            <a:r>
              <a:rPr lang="sv-SE" sz="1200" err="1"/>
              <a:t>ev</a:t>
            </a:r>
            <a:r>
              <a:rPr lang="sv-SE" sz="1200"/>
              <a:t> anhöriga. Mötesledaren fördelar därefter ordet. </a:t>
            </a:r>
          </a:p>
          <a:p>
            <a:r>
              <a:rPr lang="sv-SE" sz="1200">
                <a:highlight>
                  <a:srgbClr val="FFFF00"/>
                </a:highlight>
              </a:rPr>
              <a:t>Frågan som ska styra mötet är: Vad är viktigast för dig? Det är viktigt att lyssna på svaret! (lysa upp, belysa)</a:t>
            </a:r>
          </a:p>
          <a:p>
            <a:endParaRPr lang="sv-SE" sz="1200"/>
          </a:p>
          <a:p>
            <a:r>
              <a:rPr lang="sv-SE" sz="1200"/>
              <a:t>Utifrån svaret på frågan formuleras enkla och konkreta mål. </a:t>
            </a:r>
          </a:p>
          <a:p>
            <a:endParaRPr lang="sv-SE"/>
          </a:p>
          <a:p>
            <a:r>
              <a:rPr lang="sv-SE"/>
              <a:t>Därefter</a:t>
            </a:r>
            <a:r>
              <a:rPr lang="sv-SE" sz="1200"/>
              <a:t> gör professionen en bedömning vad de behöver göra för att målen ska uppnås. </a:t>
            </a:r>
          </a:p>
          <a:p>
            <a:endParaRPr lang="sv-SE" sz="1200"/>
          </a:p>
          <a:p>
            <a:r>
              <a:rPr lang="sv-SE" sz="1200"/>
              <a:t>Vilka delar i </a:t>
            </a:r>
            <a:r>
              <a:rPr lang="sv-SE" sz="1200" err="1"/>
              <a:t>SIP:en</a:t>
            </a:r>
            <a:r>
              <a:rPr lang="sv-SE" sz="1200"/>
              <a:t> kommer invånaren själv att ansvara för? </a:t>
            </a:r>
          </a:p>
          <a:p>
            <a:endParaRPr lang="sv-SE" sz="1200"/>
          </a:p>
          <a:p>
            <a:r>
              <a:rPr lang="sv-SE" sz="1200"/>
              <a:t>Det får under inga omständigheter förekomma ekonomiska diskussioner i rummet eller organisatoriska konflikter. Skulle detta ske, ajourneras mötet. </a:t>
            </a:r>
          </a:p>
          <a:p>
            <a:endParaRPr lang="sv-SE" sz="1200"/>
          </a:p>
          <a:p>
            <a:r>
              <a:rPr lang="sv-SE" sz="1200"/>
              <a:t>I de fall professionen har behov har behov av samordning innan SIP-mötet, kan med fördel ett förmöte hållas. </a:t>
            </a:r>
          </a:p>
          <a:p>
            <a:endParaRPr lang="sv-SE"/>
          </a:p>
          <a:p>
            <a:r>
              <a:rPr lang="sv-SE"/>
              <a:t>D</a:t>
            </a:r>
            <a:r>
              <a:rPr lang="sv-SE" sz="1200"/>
              <a:t>et är viktigt med en sammanfattning i slutet av mötet. </a:t>
            </a:r>
          </a:p>
          <a:p>
            <a:r>
              <a:rPr lang="sv-SE" sz="1200"/>
              <a:t>Frågor att ställa i slutet av mötet: </a:t>
            </a:r>
          </a:p>
          <a:p>
            <a:pPr marL="0" indent="0">
              <a:buNone/>
            </a:pPr>
            <a:r>
              <a:rPr lang="sv-SE" sz="1200"/>
              <a:t>- Behöver vi träffas fler gånger? Om ja, boka möte 2 – uppföljningsmöte. </a:t>
            </a:r>
          </a:p>
          <a:p>
            <a:pPr marL="0" indent="0">
              <a:buNone/>
            </a:pPr>
            <a:r>
              <a:rPr lang="sv-SE" sz="1200"/>
              <a:t>- Saknades någon på mötet som borde varit med men inte varit kallad?</a:t>
            </a:r>
          </a:p>
          <a:p>
            <a:pPr marL="0" indent="0">
              <a:buNone/>
            </a:pPr>
            <a:r>
              <a:rPr lang="sv-SE" sz="1200"/>
              <a:t>- Vilka ska kallas nästa gång? Alla kanske inte behöver vara med. </a:t>
            </a:r>
          </a:p>
          <a:p>
            <a:pPr>
              <a:buFontTx/>
              <a:buChar char="-"/>
            </a:pPr>
            <a:r>
              <a:rPr lang="sv-SE" sz="1200"/>
              <a:t>Avsluta med att ge ordet till invånaren. </a:t>
            </a:r>
          </a:p>
          <a:p>
            <a:endParaRPr lang="sv-SE" sz="1200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492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/>
              <a:t>Dokumentation av SIP görs om möjligt i Cosmic LINK av respektive deltagare som har behörighet i systemet. </a:t>
            </a:r>
          </a:p>
          <a:p>
            <a:endParaRPr lang="sv-SE" sz="1200"/>
          </a:p>
          <a:p>
            <a:r>
              <a:rPr lang="sv-SE" sz="1200"/>
              <a:t>Alla medverkande dokumenterar sin del. I de fall verksamheten inte har behörighet dokumenteras regionens personal, ex skola.  </a:t>
            </a:r>
          </a:p>
          <a:p>
            <a:endParaRPr lang="sv-SE" sz="1200"/>
          </a:p>
          <a:p>
            <a:r>
              <a:rPr lang="sv-SE" sz="1200"/>
              <a:t>Det finns blanketter att använda om verksamhet inte har behörighet. </a:t>
            </a:r>
            <a:endParaRPr lang="sv-SE"/>
          </a:p>
          <a:p>
            <a:r>
              <a:rPr lang="sv-SE"/>
              <a:t>SIP blanketten kan även fyllas i under mötet. </a:t>
            </a:r>
          </a:p>
          <a:p>
            <a:r>
              <a:rPr lang="sv-SE">
                <a:cs typeface="Calibri" panose="020F0502020204030204"/>
              </a:rPr>
              <a:t>Och tänk på att du även kan dokumentera direkt i Cosmic </a:t>
            </a:r>
            <a:r>
              <a:rPr lang="sv-SE" err="1">
                <a:cs typeface="Calibri" panose="020F0502020204030204"/>
              </a:rPr>
              <a:t>link</a:t>
            </a:r>
            <a:r>
              <a:rPr lang="sv-SE">
                <a:cs typeface="Calibri" panose="020F0502020204030204"/>
              </a:rPr>
              <a:t> under mötet. </a:t>
            </a:r>
            <a:endParaRPr lang="sv-SE" sz="1200">
              <a:cs typeface="Calibri" panose="020F0502020204030204"/>
            </a:endParaRPr>
          </a:p>
          <a:p>
            <a:endParaRPr lang="sv-SE">
              <a:highlight>
                <a:srgbClr val="FFFF00"/>
              </a:highlight>
              <a:cs typeface="Calibri" panose="020F0502020204030204"/>
            </a:endParaRPr>
          </a:p>
          <a:p>
            <a:endParaRPr lang="sv-SE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718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Planen kan med fördel fyllas i under mötets gång.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3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/>
              <a:t>Insatser görs enl</a:t>
            </a:r>
            <a:r>
              <a:rPr lang="sv-SE"/>
              <a:t>igt </a:t>
            </a:r>
            <a:r>
              <a:rPr lang="sv-SE" sz="1200"/>
              <a:t>plan</a:t>
            </a:r>
            <a:r>
              <a:rPr lang="sv-SE"/>
              <a:t>ering. </a:t>
            </a:r>
            <a:r>
              <a:rPr lang="sv-SE" sz="1200"/>
              <a:t> </a:t>
            </a:r>
          </a:p>
          <a:p>
            <a:endParaRPr lang="sv-SE" sz="1200"/>
          </a:p>
          <a:p>
            <a:r>
              <a:rPr lang="sv-SE" sz="1200"/>
              <a:t>Planera insatser med hänsyn tagen till den invånaren!  </a:t>
            </a:r>
            <a:r>
              <a:rPr lang="sv-SE"/>
              <a:t>Påbörja inte allt samtidigt, om det inte behövs. </a:t>
            </a:r>
            <a:endParaRPr lang="sv-SE" sz="1200"/>
          </a:p>
          <a:p>
            <a:endParaRPr lang="sv-SE"/>
          </a:p>
          <a:p>
            <a:r>
              <a:rPr lang="sv-SE"/>
              <a:t>Ruta – animation – punkterna tas fram en och en</a:t>
            </a:r>
          </a:p>
          <a:p>
            <a:endParaRPr lang="sv-SE"/>
          </a:p>
          <a:p>
            <a:r>
              <a:rPr lang="sv-SE"/>
              <a:t>Vid uppföljande möte utgår mötet ifrån följande frågor: </a:t>
            </a:r>
          </a:p>
          <a:p>
            <a:pPr marL="0" indent="0">
              <a:buNone/>
            </a:pPr>
            <a:endParaRPr lang="sv-SE" sz="1200" u="none"/>
          </a:p>
          <a:p>
            <a:pPr marL="0" indent="0">
              <a:buNone/>
            </a:pPr>
            <a:r>
              <a:rPr lang="sv-SE" sz="1200" b="1" u="none"/>
              <a:t>Hur har planerade insatser fortlöpt?</a:t>
            </a:r>
          </a:p>
          <a:p>
            <a:pPr marL="0" indent="0">
              <a:buNone/>
            </a:pPr>
            <a:endParaRPr lang="sv-SE" sz="1200" b="1" u="none"/>
          </a:p>
          <a:p>
            <a:pPr marL="0" indent="0">
              <a:buNone/>
            </a:pPr>
            <a:r>
              <a:rPr lang="sv-SE" sz="1200" b="1" u="none"/>
              <a:t>Behöver invånaren fortfarande en SIP?</a:t>
            </a:r>
          </a:p>
          <a:p>
            <a:pPr marL="0" indent="0">
              <a:buNone/>
            </a:pPr>
            <a:endParaRPr lang="sv-SE" b="1"/>
          </a:p>
          <a:p>
            <a:pPr marL="0" indent="0">
              <a:buNone/>
            </a:pPr>
            <a:r>
              <a:rPr lang="sv-SE" b="1"/>
              <a:t>Har nya behov uppkommit?</a:t>
            </a:r>
          </a:p>
          <a:p>
            <a:pPr marL="0" indent="0">
              <a:buNone/>
            </a:pPr>
            <a:endParaRPr lang="sv-SE" sz="1200" b="1" u="none"/>
          </a:p>
          <a:p>
            <a:pPr marL="0" indent="0">
              <a:buNone/>
            </a:pPr>
            <a:r>
              <a:rPr lang="sv-SE" sz="1200" b="1" u="none"/>
              <a:t>Finns behov att revidera målen?</a:t>
            </a:r>
          </a:p>
          <a:p>
            <a:pPr marL="0" indent="0">
              <a:buNone/>
            </a:pPr>
            <a:endParaRPr lang="sv-SE" b="1"/>
          </a:p>
          <a:p>
            <a:pPr marL="0" indent="0">
              <a:buNone/>
            </a:pPr>
            <a:r>
              <a:rPr lang="sv-SE" b="1"/>
              <a:t>Finns behov av ytterligare uppföljning?</a:t>
            </a:r>
          </a:p>
          <a:p>
            <a:pPr marL="0" indent="0">
              <a:buNone/>
            </a:pPr>
            <a:endParaRPr lang="sv-SE" sz="1200" b="1" u="none"/>
          </a:p>
          <a:p>
            <a:pPr marL="0" indent="0">
              <a:buNone/>
            </a:pPr>
            <a:r>
              <a:rPr lang="sv-SE" sz="1200" b="1" u="none"/>
              <a:t>Ska nya deltagare bjudas in till nästkommande möte?</a:t>
            </a:r>
          </a:p>
          <a:p>
            <a:pPr marL="0" indent="0">
              <a:buNone/>
            </a:pPr>
            <a:endParaRPr lang="sv-SE" sz="1200" u="non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Avsluta en SIP när invånarens mål är uppfyllda eller när invånaren inte längre har behov av samordnade insatser. </a:t>
            </a:r>
          </a:p>
          <a:p>
            <a:pPr marL="0" indent="0">
              <a:buNone/>
            </a:pPr>
            <a:endParaRPr lang="sv-SE" sz="1200" u="non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87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5D90-6251-485D-ACCC-87A678D67D7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8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På vårdgivarwebben under samverkan och avtal hittar du mer information om SIP såsom blanketter, praktiska anvisningar, lathund, registreringsansvisningar. </a:t>
            </a:r>
          </a:p>
          <a:p>
            <a:r>
              <a:rPr lang="sv-SE" b="1" dirty="0"/>
              <a:t>Du kan även söka på SIP genom att trycka på sök-knappen uppe till höger. </a:t>
            </a:r>
          </a:p>
          <a:p>
            <a:endParaRPr lang="sv-SE" b="1" dirty="0"/>
          </a:p>
          <a:p>
            <a:r>
              <a:rPr lang="sv-SE" b="1" dirty="0"/>
              <a:t>FILMERNA LÄGGS SEPARAT SOM LÄNKAR PÅ EN EGEN BILD/SIDA PÅ PING PONG</a:t>
            </a:r>
          </a:p>
          <a:p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/>
              <a:t>Attention – Carita och SIP-film</a:t>
            </a:r>
          </a:p>
          <a:p>
            <a:pPr marL="0" indent="0">
              <a:buFontTx/>
              <a:buNone/>
            </a:pPr>
            <a:r>
              <a:rPr lang="sv-SE" dirty="0">
                <a:hlinkClick r:id="rId3"/>
              </a:rPr>
              <a:t>Film 3 - Caritas berättelse om alla möten - YouTube</a:t>
            </a:r>
            <a:endParaRPr lang="sv-SE" dirty="0">
              <a:hlinkClick r:id="rId4"/>
            </a:endParaRPr>
          </a:p>
          <a:p>
            <a:pPr marL="0" indent="0">
              <a:buFontTx/>
              <a:buNone/>
            </a:pPr>
            <a:r>
              <a:rPr lang="sv-SE" dirty="0">
                <a:hlinkClick r:id="rId4"/>
              </a:rPr>
              <a:t>SIP på 3 minuter on </a:t>
            </a:r>
            <a:r>
              <a:rPr lang="sv-SE" dirty="0" err="1">
                <a:hlinkClick r:id="rId4"/>
              </a:rPr>
              <a:t>Vimeo</a:t>
            </a:r>
            <a:br>
              <a:rPr lang="sv-SE" dirty="0"/>
            </a:br>
            <a:endParaRPr lang="sv-SE" dirty="0"/>
          </a:p>
          <a:p>
            <a:pPr marL="0" indent="0">
              <a:buFontTx/>
              <a:buNone/>
            </a:pPr>
            <a:r>
              <a:rPr lang="sv-SE" dirty="0">
                <a:hlinkClick r:id="rId5"/>
              </a:rPr>
              <a:t>- Samordnad individuell plan, SIP | SKR</a:t>
            </a:r>
            <a:endParaRPr lang="sv-SE" dirty="0"/>
          </a:p>
          <a:p>
            <a:pPr marL="171450" indent="-171450">
              <a:buFontTx/>
              <a:buChar char="-"/>
            </a:pPr>
            <a:r>
              <a:rPr lang="sv-SE" dirty="0">
                <a:hlinkClick r:id="rId6"/>
              </a:rPr>
              <a:t>Mötescirkel | Uppdrag Psykisk Hälsa (uppdragpsykiskhalsa.se)</a:t>
            </a:r>
            <a:endParaRPr lang="sv-SE" dirty="0"/>
          </a:p>
          <a:p>
            <a:endParaRPr lang="sv-SE" dirty="0"/>
          </a:p>
          <a:p>
            <a:r>
              <a:rPr lang="sv-SE" b="1" dirty="0"/>
              <a:t>Lägga till frågor att fundera på som ett separat  block:</a:t>
            </a:r>
          </a:p>
          <a:p>
            <a:endParaRPr lang="sv-SE" dirty="0"/>
          </a:p>
          <a:p>
            <a:r>
              <a:rPr lang="sv-SE" b="0" i="0" dirty="0">
                <a:solidFill>
                  <a:srgbClr val="404040"/>
                </a:solidFill>
                <a:effectLst/>
              </a:rPr>
              <a:t>Hur kan vi involvera och göra patienten/individen och närstående mer delaktiga i val av och beslut om vilka insatser, vård och behandling som ska ske? När och hur de ska ske?</a:t>
            </a:r>
            <a:endParaRPr lang="sv-SE" dirty="0"/>
          </a:p>
          <a:p>
            <a:r>
              <a:rPr lang="sv-SE" dirty="0"/>
              <a:t>Hur hanterar ni oenighet mellan verksamhet och invånaren? </a:t>
            </a:r>
          </a:p>
          <a:p>
            <a:r>
              <a:rPr lang="sv-SE" dirty="0"/>
              <a:t>Hur hanterar ni oenighet mellan verksamheter?</a:t>
            </a:r>
          </a:p>
          <a:p>
            <a:r>
              <a:rPr lang="sv-SE" dirty="0"/>
              <a:t>Om en kallad verksamhet inte deltar på SIP-mötet, hur hanteras det?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A479C-4874-4E34-87B0-49EA9D07CE6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569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Tack för att </a:t>
            </a:r>
            <a:r>
              <a:rPr lang="sv-SE"/>
              <a:t>du lyssnat!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2B9-6743-431D-A936-86A7EA42818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75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5D90-6251-485D-ACCC-87A678D67D7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10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En SIP kan med fördel göras i tidigt skede då man ser att flera huvudmän kommer att behöva samordna sig. </a:t>
            </a: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Att arbeta hälsofrämjande är en del av den nära vården. </a:t>
            </a: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Tillägg: invånaren</a:t>
            </a: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5D90-6251-485D-ACCC-87A678D67D7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80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5D90-6251-485D-ACCC-87A678D67D7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13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I Kalmar län finns en överenskommelse mellan regionen och kommunen om att hälso-och sjukvården, socialtjänsten och skolan ska arbeta med SIP.  </a:t>
            </a:r>
          </a:p>
          <a:p>
            <a:pPr marL="0" indent="0">
              <a:buNone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I överenskommelsen beskrivs bland annat: 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Verksamhetens skyldighet att delta i SIP. 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Om invånaren inte har en aktiv kontakt med en kallad verksamhet ansvarar verksamheten för att skicka en representant till mötet. </a:t>
            </a:r>
          </a:p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Verksamheter som inte omfattas av överenskommelsen kan bjudas in när behov finns. </a:t>
            </a:r>
            <a:endParaRPr lang="sv-SE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5D90-6251-485D-ACCC-87A678D67D7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89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5D90-6251-485D-ACCC-87A678D67D7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6888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En SIP tydliggör vad olika verksamheter ansvarar för. </a:t>
            </a:r>
            <a:b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Av planen ska det framgå: </a:t>
            </a:r>
          </a:p>
          <a:p>
            <a:pPr>
              <a:buFontTx/>
              <a:buChar char="-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Vilka insatser som behövs</a:t>
            </a:r>
          </a:p>
          <a:p>
            <a:pPr>
              <a:buFontTx/>
              <a:buChar char="-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Vilka delar invånaren själv tar ansvar för</a:t>
            </a:r>
          </a:p>
          <a:p>
            <a:pPr>
              <a:buFontTx/>
              <a:buChar char="-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Vilka insatser respektive huvudman ansvar för. </a:t>
            </a:r>
          </a:p>
          <a:p>
            <a:pPr>
              <a:buFontTx/>
              <a:buChar char="-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Vilka åtgärder som vidtas av någon annan än region eller kommun. </a:t>
            </a:r>
          </a:p>
          <a:p>
            <a:pPr>
              <a:buFontTx/>
              <a:buChar char="-"/>
            </a:pP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Vem av huvudmännen som ska ha det övergripande ansvaret för planen.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En SIP ersätter inte befintliga riktlinjer, planer eller dokument inom de olika verksamheterna, utan är ett komplement när invånaren behöver samordning av insatser.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5D90-6251-485D-ACCC-87A678D67D7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28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Välkommen till introduktionsutbildning om samordnad individuell plan. I denna utbildning kommer vi att gå igenom: Vad är en SIP? Varför ska en SIP göras? Hur görs en SIP?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E3EB6-8FB9-413A-94CB-88EDF0D612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9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7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2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6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7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6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7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16064B-FF67-46B8-9438-9585B32299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kalmar.s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799AD0E-41DA-357C-DD04-193A2EA673C4}"/>
              </a:ext>
            </a:extLst>
          </p:cNvPr>
          <p:cNvSpPr/>
          <p:nvPr/>
        </p:nvSpPr>
        <p:spPr>
          <a:xfrm>
            <a:off x="173620" y="182480"/>
            <a:ext cx="11825876" cy="5685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256E13-BB5E-4CA5-893D-0A66C4965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2487" y="4274537"/>
            <a:ext cx="5414741" cy="2034212"/>
          </a:xfrm>
        </p:spPr>
        <p:txBody>
          <a:bodyPr>
            <a:normAutofit/>
          </a:bodyPr>
          <a:lstStyle/>
          <a:p>
            <a:pPr algn="ctr"/>
            <a:r>
              <a:rPr lang="sv-S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Samordnad individuell plan </a:t>
            </a:r>
          </a:p>
          <a:p>
            <a:pPr algn="ctr"/>
            <a:r>
              <a:rPr lang="sv-SE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 introduktion </a:t>
            </a:r>
          </a:p>
        </p:txBody>
      </p:sp>
      <p:pic>
        <p:nvPicPr>
          <p:cNvPr id="2" name="Bild 1" descr="Handskakning med hel fyllning">
            <a:extLst>
              <a:ext uri="{FF2B5EF4-FFF2-40B4-BE49-F238E27FC236}">
                <a16:creationId xmlns:a16="http://schemas.microsoft.com/office/drawing/2014/main" id="{6C4933FA-689C-4737-9BE0-889C00BF3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3100" y="0"/>
            <a:ext cx="4528318" cy="45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236E1B-B5AE-7A39-1FCB-3789CC38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 behövs SIP?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704F53-3719-A03F-57D9-25F301AA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7933" cy="4351338"/>
          </a:xfrm>
        </p:spPr>
        <p:txBody>
          <a:bodyPr/>
          <a:lstStyle/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När samordning efterfrågas av invånaren eller anhöriga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När det behövs samordning av kompetens från flera verksamheter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När ansvarsfördelning behöver tydliggöras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När insatser behöver ges i särskild ordning</a:t>
            </a:r>
          </a:p>
          <a:p>
            <a:endParaRPr lang="sv-SE"/>
          </a:p>
        </p:txBody>
      </p:sp>
      <p:pic>
        <p:nvPicPr>
          <p:cNvPr id="5" name="Bild 4" descr="Callcenter med hel fyllning">
            <a:extLst>
              <a:ext uri="{FF2B5EF4-FFF2-40B4-BE49-F238E27FC236}">
                <a16:creationId xmlns:a16="http://schemas.microsoft.com/office/drawing/2014/main" id="{D2D8E65E-5EA6-7336-4806-5E87887FC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4701" y="2656915"/>
            <a:ext cx="1179520" cy="1179520"/>
          </a:xfrm>
          <a:prstGeom prst="rect">
            <a:avLst/>
          </a:prstGeom>
        </p:spPr>
      </p:pic>
      <p:pic>
        <p:nvPicPr>
          <p:cNvPr id="6" name="Bild 5" descr="Office Worker-hona med hel fyllning">
            <a:extLst>
              <a:ext uri="{FF2B5EF4-FFF2-40B4-BE49-F238E27FC236}">
                <a16:creationId xmlns:a16="http://schemas.microsoft.com/office/drawing/2014/main" id="{F2F881AD-30CA-3FC9-C3CA-309A03D90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5407" y="2132677"/>
            <a:ext cx="2227997" cy="2227997"/>
          </a:xfrm>
          <a:prstGeom prst="rect">
            <a:avLst/>
          </a:prstGeom>
        </p:spPr>
      </p:pic>
      <p:pic>
        <p:nvPicPr>
          <p:cNvPr id="7" name="Bild 6" descr="Kvinnlig profil med hel fyllning">
            <a:extLst>
              <a:ext uri="{FF2B5EF4-FFF2-40B4-BE49-F238E27FC236}">
                <a16:creationId xmlns:a16="http://schemas.microsoft.com/office/drawing/2014/main" id="{C962F120-D48B-F70E-A97D-FDF392AA2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4461" y="4124255"/>
            <a:ext cx="914400" cy="914400"/>
          </a:xfrm>
          <a:prstGeom prst="rect">
            <a:avLst/>
          </a:prstGeom>
        </p:spPr>
      </p:pic>
      <p:pic>
        <p:nvPicPr>
          <p:cNvPr id="8" name="Bild 7" descr="Skolpojke med hel fyllning">
            <a:extLst>
              <a:ext uri="{FF2B5EF4-FFF2-40B4-BE49-F238E27FC236}">
                <a16:creationId xmlns:a16="http://schemas.microsoft.com/office/drawing/2014/main" id="{74B72AC8-A94F-5871-4AA5-172EA43A37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32324" y="3706116"/>
            <a:ext cx="914400" cy="914400"/>
          </a:xfrm>
          <a:prstGeom prst="rect">
            <a:avLst/>
          </a:prstGeom>
        </p:spPr>
      </p:pic>
      <p:pic>
        <p:nvPicPr>
          <p:cNvPr id="9" name="Bild 8" descr="Kontors arbetare ha kontur">
            <a:extLst>
              <a:ext uri="{FF2B5EF4-FFF2-40B4-BE49-F238E27FC236}">
                <a16:creationId xmlns:a16="http://schemas.microsoft.com/office/drawing/2014/main" id="{5C079B11-50D4-6AA3-276C-78ED6320A3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9399" y="2520959"/>
            <a:ext cx="914400" cy="914400"/>
          </a:xfrm>
          <a:prstGeom prst="rect">
            <a:avLst/>
          </a:prstGeom>
        </p:spPr>
      </p:pic>
      <p:pic>
        <p:nvPicPr>
          <p:cNvPr id="10" name="Bild 9" descr="Kvinnlig profil kontur">
            <a:extLst>
              <a:ext uri="{FF2B5EF4-FFF2-40B4-BE49-F238E27FC236}">
                <a16:creationId xmlns:a16="http://schemas.microsoft.com/office/drawing/2014/main" id="{7FD342C8-4BB6-06EA-122F-2D78F6F417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41477" y="946725"/>
            <a:ext cx="914400" cy="914400"/>
          </a:xfrm>
          <a:prstGeom prst="rect">
            <a:avLst/>
          </a:prstGeom>
        </p:spPr>
      </p:pic>
      <p:pic>
        <p:nvPicPr>
          <p:cNvPr id="11" name="Bild 10" descr="Manlig profil med hel fyllning">
            <a:extLst>
              <a:ext uri="{FF2B5EF4-FFF2-40B4-BE49-F238E27FC236}">
                <a16:creationId xmlns:a16="http://schemas.microsoft.com/office/drawing/2014/main" id="{D17B624B-328D-3321-1204-664FA0F501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07831" y="1335803"/>
            <a:ext cx="914400" cy="914400"/>
          </a:xfrm>
          <a:prstGeom prst="rect">
            <a:avLst/>
          </a:prstGeom>
        </p:spPr>
      </p:pic>
      <p:pic>
        <p:nvPicPr>
          <p:cNvPr id="12" name="Bild 11" descr="Kontors arbetare ha med hel fyllning">
            <a:extLst>
              <a:ext uri="{FF2B5EF4-FFF2-40B4-BE49-F238E27FC236}">
                <a16:creationId xmlns:a16="http://schemas.microsoft.com/office/drawing/2014/main" id="{6752ED00-893E-F7F9-54A2-FA92E7489A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5124" y="1201291"/>
            <a:ext cx="914400" cy="914400"/>
          </a:xfrm>
          <a:prstGeom prst="rect">
            <a:avLst/>
          </a:prstGeom>
        </p:spPr>
      </p:pic>
      <p:sp>
        <p:nvSpPr>
          <p:cNvPr id="13" name="Ellips 12">
            <a:extLst>
              <a:ext uri="{FF2B5EF4-FFF2-40B4-BE49-F238E27FC236}">
                <a16:creationId xmlns:a16="http://schemas.microsoft.com/office/drawing/2014/main" id="{78E82D9C-1208-A30F-E6CF-58F017DBA2D2}"/>
              </a:ext>
            </a:extLst>
          </p:cNvPr>
          <p:cNvSpPr/>
          <p:nvPr/>
        </p:nvSpPr>
        <p:spPr>
          <a:xfrm>
            <a:off x="7345053" y="1995637"/>
            <a:ext cx="2668704" cy="2624879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060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2F7C4B-FEA5-BBEC-CC43-6D80F6B0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steg till en SIP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8A7FD5-D4E4-F41E-CD1B-997ADDC907D2}"/>
              </a:ext>
            </a:extLst>
          </p:cNvPr>
          <p:cNvGraphicFramePr/>
          <p:nvPr/>
        </p:nvGraphicFramePr>
        <p:xfrm>
          <a:off x="242596" y="625150"/>
          <a:ext cx="11653936" cy="496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2553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479FFA-E0CE-440E-B03A-2F75A749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A07FA-34EC-4429-B824-578D53D93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E7717-1824-47FB-9E4D-3B880CF80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80214-2EBC-4681-9771-A41AEEEC7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597FC-078F-40A4-90E0-A0534B622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1FD61-CE13-4ABD-810F-33A4ACF9D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5ED7E-0B1E-4B47-9F18-0198F06FF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8A71F-8B4D-4723-ABD6-16338EF1B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ED4DA2-3B0F-4452-A709-F950AB350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: höger 6">
            <a:extLst>
              <a:ext uri="{FF2B5EF4-FFF2-40B4-BE49-F238E27FC236}">
                <a16:creationId xmlns:a16="http://schemas.microsoft.com/office/drawing/2014/main" id="{E78687D4-92AD-A499-2265-254ED463424E}"/>
              </a:ext>
            </a:extLst>
          </p:cNvPr>
          <p:cNvSpPr/>
          <p:nvPr/>
        </p:nvSpPr>
        <p:spPr>
          <a:xfrm>
            <a:off x="373486" y="128789"/>
            <a:ext cx="11328657" cy="570534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C99640-426C-D6FD-9A75-ED5B5E22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771" y="1649519"/>
            <a:ext cx="7511144" cy="3928188"/>
          </a:xfrm>
        </p:spPr>
        <p:txBody>
          <a:bodyPr>
            <a:normAutofit/>
          </a:bodyPr>
          <a:lstStyle/>
          <a:p>
            <a:r>
              <a:rPr lang="sv-SE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som tar initiativ till SIP-mötet har ansvar för att planera mötet. Detta görs tillsammans med invånaren.</a:t>
            </a:r>
          </a:p>
          <a:p>
            <a:r>
              <a:rPr lang="sv-SE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Arbetet med SIP ska påbörjas utan dröjsmål.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personer som varit inlagda och ska skrivas ut från sluten hälso- och sjukvård är det den fasta vårdkontakten som kallar till en SIP när det finns behov av det.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Även invånaren eller dess anhöriga kan ta initiativ till en SIP. </a:t>
            </a:r>
            <a:endParaRPr lang="sv-SE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2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D672917-B5F3-0CB3-B7EC-D0C20F3CFA04}"/>
              </a:ext>
            </a:extLst>
          </p:cNvPr>
          <p:cNvSpPr/>
          <p:nvPr/>
        </p:nvSpPr>
        <p:spPr>
          <a:xfrm>
            <a:off x="662473" y="699797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3A42F3-52A3-FDD8-C128-7617B496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16839"/>
            <a:ext cx="2537928" cy="1325563"/>
          </a:xfrm>
        </p:spPr>
        <p:txBody>
          <a:bodyPr>
            <a:noAutofit/>
          </a:bodyPr>
          <a:lstStyle/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b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Behov upptäcks</a:t>
            </a:r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 9" descr="Glödlampa med hel fyllning">
            <a:extLst>
              <a:ext uri="{FF2B5EF4-FFF2-40B4-BE49-F238E27FC236}">
                <a16:creationId xmlns:a16="http://schemas.microsoft.com/office/drawing/2014/main" id="{EECA457A-63E8-0C76-CDE6-1D8334F07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720" y="1304319"/>
            <a:ext cx="1112520" cy="1112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02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l: höger 8">
            <a:extLst>
              <a:ext uri="{FF2B5EF4-FFF2-40B4-BE49-F238E27FC236}">
                <a16:creationId xmlns:a16="http://schemas.microsoft.com/office/drawing/2014/main" id="{9BD3FB0E-BF59-9648-B5E5-E7D91D6CBC2C}"/>
              </a:ext>
            </a:extLst>
          </p:cNvPr>
          <p:cNvSpPr/>
          <p:nvPr/>
        </p:nvSpPr>
        <p:spPr>
          <a:xfrm>
            <a:off x="373486" y="128789"/>
            <a:ext cx="11328657" cy="571821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5811BD-CF52-7F32-0098-E157D498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849" y="1803427"/>
            <a:ext cx="7669762" cy="4168553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är viktigt att invånaren samtycker till att en SIP ska genomföras samt vilka aktörer som kallas. </a:t>
            </a:r>
          </a:p>
          <a:p>
            <a:r>
              <a:rPr lang="sv-SE" sz="20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Samtycket ska helst vara skriftligt</a:t>
            </a:r>
          </a:p>
          <a:p>
            <a:r>
              <a:rPr lang="sv-SE" sz="2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samtycket ges muntligt ska detta dokumenteras i journal/verksamhetssystem. </a:t>
            </a:r>
          </a:p>
          <a:p>
            <a:r>
              <a:rPr lang="sv-SE" sz="20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 SIP gäller ett minderårigt barn kan vårdnadshavaren företräda barnet.</a:t>
            </a:r>
            <a:endParaRPr lang="sv-SE" sz="2000">
              <a:solidFill>
                <a:srgbClr val="333333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F51A003E-96D0-32BB-B699-0A8CC676A079}"/>
              </a:ext>
            </a:extLst>
          </p:cNvPr>
          <p:cNvSpPr/>
          <p:nvPr/>
        </p:nvSpPr>
        <p:spPr>
          <a:xfrm>
            <a:off x="660921" y="991674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8702303-7867-25DF-6F1B-5A87933C69B6}"/>
              </a:ext>
            </a:extLst>
          </p:cNvPr>
          <p:cNvSpPr txBox="1">
            <a:spLocks/>
          </p:cNvSpPr>
          <p:nvPr/>
        </p:nvSpPr>
        <p:spPr>
          <a:xfrm>
            <a:off x="489856" y="2663891"/>
            <a:ext cx="2537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b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Samtycke</a:t>
            </a:r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 7" descr="Handskakning med hel fyllning">
            <a:extLst>
              <a:ext uri="{FF2B5EF4-FFF2-40B4-BE49-F238E27FC236}">
                <a16:creationId xmlns:a16="http://schemas.microsoft.com/office/drawing/2014/main" id="{25AF67E6-AFED-A003-30AF-FAE216A0B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748" y="1803428"/>
            <a:ext cx="1356522" cy="1356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94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: höger 9">
            <a:extLst>
              <a:ext uri="{FF2B5EF4-FFF2-40B4-BE49-F238E27FC236}">
                <a16:creationId xmlns:a16="http://schemas.microsoft.com/office/drawing/2014/main" id="{30EB8E46-11EF-7284-23BF-F9B22F89DBB3}"/>
              </a:ext>
            </a:extLst>
          </p:cNvPr>
          <p:cNvSpPr/>
          <p:nvPr/>
        </p:nvSpPr>
        <p:spPr>
          <a:xfrm>
            <a:off x="373486" y="128789"/>
            <a:ext cx="11328657" cy="57439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4B3402-103C-98ED-26FE-0D7BC78EE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54" y="1786943"/>
            <a:ext cx="8228045" cy="4351338"/>
          </a:xfrm>
        </p:spPr>
        <p:txBody>
          <a:bodyPr>
            <a:normAutofit/>
          </a:bodyPr>
          <a:lstStyle/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Den som tagit initiativ till SIP ska planera och förbereda med invånaren.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Vilka ska kallas till mötet? Det är viktigt att inte kalla för många.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Vart ska mötet äga rum? I invånarens hem eller på annan lämplig plats. 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Ett SIP möte kan genomföras på olika sätt: fysiskt, digitalt, hybrid eller telefonmöte. </a:t>
            </a:r>
          </a:p>
          <a:p>
            <a:endParaRPr lang="sv-SE" sz="2800"/>
          </a:p>
          <a:p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2AC0FF3E-7F87-5F88-DE70-F6BC53A27613}"/>
              </a:ext>
            </a:extLst>
          </p:cNvPr>
          <p:cNvSpPr/>
          <p:nvPr/>
        </p:nvSpPr>
        <p:spPr>
          <a:xfrm>
            <a:off x="662473" y="1008893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D690941-FF01-D738-2E7A-56C62972EE06}"/>
              </a:ext>
            </a:extLst>
          </p:cNvPr>
          <p:cNvSpPr txBox="1">
            <a:spLocks/>
          </p:cNvSpPr>
          <p:nvPr/>
        </p:nvSpPr>
        <p:spPr>
          <a:xfrm>
            <a:off x="489856" y="2811778"/>
            <a:ext cx="2537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sv-SE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Förberedelser</a:t>
            </a:r>
          </a:p>
        </p:txBody>
      </p:sp>
      <p:pic>
        <p:nvPicPr>
          <p:cNvPr id="9" name="Bild 8" descr="Checklista med hel fyllning">
            <a:extLst>
              <a:ext uri="{FF2B5EF4-FFF2-40B4-BE49-F238E27FC236}">
                <a16:creationId xmlns:a16="http://schemas.microsoft.com/office/drawing/2014/main" id="{5E244054-F852-F053-92AE-91200012B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449" y="1580884"/>
            <a:ext cx="1140741" cy="1140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20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: höger 9">
            <a:extLst>
              <a:ext uri="{FF2B5EF4-FFF2-40B4-BE49-F238E27FC236}">
                <a16:creationId xmlns:a16="http://schemas.microsoft.com/office/drawing/2014/main" id="{A803EC2E-50C6-2A05-2B8C-C69E91E64FD4}"/>
              </a:ext>
            </a:extLst>
          </p:cNvPr>
          <p:cNvSpPr/>
          <p:nvPr/>
        </p:nvSpPr>
        <p:spPr>
          <a:xfrm>
            <a:off x="373486" y="128789"/>
            <a:ext cx="11328657" cy="5705341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892D2E-5B02-DDE3-4503-26AC2301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771" y="1894893"/>
            <a:ext cx="7786351" cy="4351338"/>
          </a:xfrm>
        </p:spPr>
        <p:txBody>
          <a:bodyPr>
            <a:normAutofit/>
          </a:bodyPr>
          <a:lstStyle/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Kallelse till SIP-mötet ska skickas skyndsamt.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Kallelse till SIP kan ske per telefon, skriftligt eller via Cosmic </a:t>
            </a:r>
            <a:r>
              <a:rPr lang="sv-SE" sz="2000" err="1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När SIP sker i samband med utskrivning från slutenvård, är det öppenvården som ansvarar för att kalla till SIP.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Den som kallar till SIP ansvarar för att boka tolk, undantaget om patienten vårdas inom slutenvården. 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2F669635-D59F-2F2D-6B2E-D9CD9DC0ED5C}"/>
              </a:ext>
            </a:extLst>
          </p:cNvPr>
          <p:cNvSpPr/>
          <p:nvPr/>
        </p:nvSpPr>
        <p:spPr>
          <a:xfrm>
            <a:off x="662473" y="970256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D47E328-6D2B-B42F-0C17-179E5765FB6E}"/>
              </a:ext>
            </a:extLst>
          </p:cNvPr>
          <p:cNvSpPr txBox="1">
            <a:spLocks/>
          </p:cNvSpPr>
          <p:nvPr/>
        </p:nvSpPr>
        <p:spPr>
          <a:xfrm>
            <a:off x="489856" y="3036677"/>
            <a:ext cx="2537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b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Kallelse</a:t>
            </a:r>
            <a:endParaRPr lang="sv-SE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8" descr="Kuvert med hel fyllning">
            <a:extLst>
              <a:ext uri="{FF2B5EF4-FFF2-40B4-BE49-F238E27FC236}">
                <a16:creationId xmlns:a16="http://schemas.microsoft.com/office/drawing/2014/main" id="{3448B358-3B9C-5224-8EC3-0B1412DA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20" y="2071615"/>
            <a:ext cx="965062" cy="965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03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: höger 9">
            <a:extLst>
              <a:ext uri="{FF2B5EF4-FFF2-40B4-BE49-F238E27FC236}">
                <a16:creationId xmlns:a16="http://schemas.microsoft.com/office/drawing/2014/main" id="{C0DFF0AF-DD85-57D5-0DA7-869F04FCA1F8}"/>
              </a:ext>
            </a:extLst>
          </p:cNvPr>
          <p:cNvSpPr/>
          <p:nvPr/>
        </p:nvSpPr>
        <p:spPr>
          <a:xfrm>
            <a:off x="373486" y="128789"/>
            <a:ext cx="11328657" cy="578787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92B108-351B-AED3-411F-9B0162D3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784" y="1678562"/>
            <a:ext cx="7490138" cy="4599889"/>
          </a:xfrm>
        </p:spPr>
        <p:txBody>
          <a:bodyPr>
            <a:normAutofit/>
          </a:bodyPr>
          <a:lstStyle/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Det är den som har kallat till mötet som utser en mötesledare.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Inled alltid med en presentation av alla deltagare.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Frågan som ska styra mötet är: </a:t>
            </a:r>
            <a:r>
              <a:rPr lang="sv-SE" sz="2000" b="1">
                <a:latin typeface="Arial" panose="020B0604020202020204" pitchFamily="34" charset="0"/>
                <a:cs typeface="Arial" panose="020B0604020202020204" pitchFamily="34" charset="0"/>
              </a:rPr>
              <a:t>Vad är viktigast för dig?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Formulera enkla och konkreta mål. Vilka delar kommer invånaren själv att ansvara för?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Inga ekonomiska eller organisatoriska diskussioner!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Sammanfatta mötet</a:t>
            </a:r>
          </a:p>
          <a:p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17CC24D-140B-02A3-2846-DF33A5F23EAE}"/>
              </a:ext>
            </a:extLst>
          </p:cNvPr>
          <p:cNvSpPr/>
          <p:nvPr/>
        </p:nvSpPr>
        <p:spPr>
          <a:xfrm>
            <a:off x="662473" y="996014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4CF56421-BC07-139A-1B4D-458DCE6787BF}"/>
              </a:ext>
            </a:extLst>
          </p:cNvPr>
          <p:cNvSpPr txBox="1">
            <a:spLocks/>
          </p:cNvSpPr>
          <p:nvPr/>
        </p:nvSpPr>
        <p:spPr>
          <a:xfrm>
            <a:off x="489856" y="2960108"/>
            <a:ext cx="2537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b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Möte</a:t>
            </a:r>
            <a:endParaRPr lang="sv-S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8" descr="Möte med hel fyllning">
            <a:extLst>
              <a:ext uri="{FF2B5EF4-FFF2-40B4-BE49-F238E27FC236}">
                <a16:creationId xmlns:a16="http://schemas.microsoft.com/office/drawing/2014/main" id="{ADB03318-4CDE-4970-DF5C-BE12118E1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9952" y="1918954"/>
            <a:ext cx="1143001" cy="1143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01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: höger 9">
            <a:extLst>
              <a:ext uri="{FF2B5EF4-FFF2-40B4-BE49-F238E27FC236}">
                <a16:creationId xmlns:a16="http://schemas.microsoft.com/office/drawing/2014/main" id="{EFC3A0A3-D1CC-D76C-9BB8-D7A48B851294}"/>
              </a:ext>
            </a:extLst>
          </p:cNvPr>
          <p:cNvSpPr/>
          <p:nvPr/>
        </p:nvSpPr>
        <p:spPr>
          <a:xfrm>
            <a:off x="373486" y="128789"/>
            <a:ext cx="11328657" cy="577115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2AEA8B-419D-D01D-0B67-1A4543CC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728" y="1778143"/>
            <a:ext cx="75277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Dokumentation av SIP görs om möjligt i Cosmic LINK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Alla medverkande dokumenterar sin del.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Det finns blanketter att använda om verksamhet inte har behörighet. </a:t>
            </a:r>
          </a:p>
          <a:p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SIP blanketten kan även fyllas i under mötet. </a:t>
            </a:r>
          </a:p>
          <a:p>
            <a:r>
              <a:rPr lang="sv-SE" sz="2000">
                <a:latin typeface="Arial"/>
                <a:cs typeface="Arial"/>
              </a:rPr>
              <a:t>SIP-mötet kan med fördel dokumenteras i Cosmic Link under mötet</a:t>
            </a:r>
          </a:p>
          <a:p>
            <a:endParaRPr lang="sv-SE">
              <a:cs typeface="Calibri" panose="020F0502020204030204"/>
            </a:endParaRP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AB15BC7F-B46E-E42F-4B49-743DC3EB7A48}"/>
              </a:ext>
            </a:extLst>
          </p:cNvPr>
          <p:cNvSpPr/>
          <p:nvPr/>
        </p:nvSpPr>
        <p:spPr>
          <a:xfrm>
            <a:off x="662473" y="996014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47E43174-E00D-12A1-68FC-390F6C7FC0F4}"/>
              </a:ext>
            </a:extLst>
          </p:cNvPr>
          <p:cNvSpPr txBox="1">
            <a:spLocks/>
          </p:cNvSpPr>
          <p:nvPr/>
        </p:nvSpPr>
        <p:spPr>
          <a:xfrm>
            <a:off x="489856" y="2816087"/>
            <a:ext cx="2537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b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Dokumentera</a:t>
            </a:r>
            <a:endParaRPr lang="sv-S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8" descr="Blyertspenna med hel fyllning">
            <a:extLst>
              <a:ext uri="{FF2B5EF4-FFF2-40B4-BE49-F238E27FC236}">
                <a16:creationId xmlns:a16="http://schemas.microsoft.com/office/drawing/2014/main" id="{CCD8E8B9-6960-A041-2020-AF020E07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20" y="1844821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87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l: höger 11">
            <a:extLst>
              <a:ext uri="{FF2B5EF4-FFF2-40B4-BE49-F238E27FC236}">
                <a16:creationId xmlns:a16="http://schemas.microsoft.com/office/drawing/2014/main" id="{AC13E329-5DE5-D633-6E8E-03AFD33DAFBA}"/>
              </a:ext>
            </a:extLst>
          </p:cNvPr>
          <p:cNvSpPr/>
          <p:nvPr/>
        </p:nvSpPr>
        <p:spPr>
          <a:xfrm>
            <a:off x="373486" y="128789"/>
            <a:ext cx="11328657" cy="571821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EAE6AA-9F30-805F-EDFF-5B58EECDC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1" y="2618819"/>
            <a:ext cx="6697015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Det är viktigt att invånaren får en kopia av den färdiga samordnande individuella planen. </a:t>
            </a:r>
          </a:p>
          <a:p>
            <a:endParaRPr lang="sv-SE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33A8846E-7804-74EA-3353-325E82F7910A}"/>
              </a:ext>
            </a:extLst>
          </p:cNvPr>
          <p:cNvSpPr/>
          <p:nvPr/>
        </p:nvSpPr>
        <p:spPr>
          <a:xfrm>
            <a:off x="662473" y="1111925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8C63F31-8227-C95F-5D05-CBBD239F345A}"/>
              </a:ext>
            </a:extLst>
          </p:cNvPr>
          <p:cNvSpPr txBox="1">
            <a:spLocks/>
          </p:cNvSpPr>
          <p:nvPr/>
        </p:nvSpPr>
        <p:spPr>
          <a:xfrm>
            <a:off x="489856" y="3076019"/>
            <a:ext cx="2537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b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Invånaren får </a:t>
            </a:r>
            <a:b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kopia</a:t>
            </a:r>
            <a:endParaRPr lang="sv-S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 10" descr="Dokument med hel fyllning">
            <a:extLst>
              <a:ext uri="{FF2B5EF4-FFF2-40B4-BE49-F238E27FC236}">
                <a16:creationId xmlns:a16="http://schemas.microsoft.com/office/drawing/2014/main" id="{2293D1B3-E128-03E5-9026-51F6E2199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20" y="2161619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724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l: höger 9">
            <a:extLst>
              <a:ext uri="{FF2B5EF4-FFF2-40B4-BE49-F238E27FC236}">
                <a16:creationId xmlns:a16="http://schemas.microsoft.com/office/drawing/2014/main" id="{D39890DB-69EF-7E09-482D-0540D9E2B5D4}"/>
              </a:ext>
            </a:extLst>
          </p:cNvPr>
          <p:cNvSpPr/>
          <p:nvPr/>
        </p:nvSpPr>
        <p:spPr>
          <a:xfrm>
            <a:off x="373486" y="128790"/>
            <a:ext cx="11328657" cy="564055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D52ECC-3CEC-FDEB-582A-CE2C57A6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56" y="2129910"/>
            <a:ext cx="7888310" cy="4635998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Insatser görs enligt planering. 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Planera insatser med hänsyn tagen till den invånaren!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Avsluta en SIP när invånarens mål är uppfyllda eller när invånaren inte längre har behov av samordnande insatser.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386A108C-7AC9-464B-3486-90EF94BF0DF5}"/>
              </a:ext>
            </a:extLst>
          </p:cNvPr>
          <p:cNvSpPr/>
          <p:nvPr/>
        </p:nvSpPr>
        <p:spPr>
          <a:xfrm>
            <a:off x="662474" y="1133341"/>
            <a:ext cx="2192694" cy="392818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D8CAFD0-E746-D4D4-9289-363AFDDCD22D}"/>
              </a:ext>
            </a:extLst>
          </p:cNvPr>
          <p:cNvSpPr txBox="1">
            <a:spLocks/>
          </p:cNvSpPr>
          <p:nvPr/>
        </p:nvSpPr>
        <p:spPr>
          <a:xfrm>
            <a:off x="489857" y="3326902"/>
            <a:ext cx="2537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b="1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br>
              <a:rPr lang="sv-SE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Uppföljande möte</a:t>
            </a:r>
          </a:p>
          <a:p>
            <a:pPr algn="ctr"/>
            <a:r>
              <a:rPr lang="sv-SE" sz="2000">
                <a:latin typeface="Arial" panose="020B0604020202020204" pitchFamily="34" charset="0"/>
                <a:cs typeface="Arial" panose="020B0604020202020204" pitchFamily="34" charset="0"/>
              </a:rPr>
              <a:t>Avslut</a:t>
            </a:r>
          </a:p>
        </p:txBody>
      </p:sp>
      <p:pic>
        <p:nvPicPr>
          <p:cNvPr id="9" name="Bild 8" descr="Bock med hel fyllning">
            <a:extLst>
              <a:ext uri="{FF2B5EF4-FFF2-40B4-BE49-F238E27FC236}">
                <a16:creationId xmlns:a16="http://schemas.microsoft.com/office/drawing/2014/main" id="{476CC260-5B2D-6BDD-3767-1B6BB7E5A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1620" y="1849745"/>
            <a:ext cx="1068093" cy="106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03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491E0-872A-3CC7-90D0-F966D81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5" y="378773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är en SIP?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32BCFB-AE52-80D4-D92C-B6D254647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104" y="2351432"/>
            <a:ext cx="6213140" cy="37749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samordnad individuell plan (SIP) är en plan som samordnar insatser för personer som har behov av stöd från olika vård-, stöd- och omsorgsgivare. </a:t>
            </a:r>
          </a:p>
        </p:txBody>
      </p:sp>
      <p:pic>
        <p:nvPicPr>
          <p:cNvPr id="10" name="Bild 9" descr="Office Worker-hona med hel fyllning">
            <a:extLst>
              <a:ext uri="{FF2B5EF4-FFF2-40B4-BE49-F238E27FC236}">
                <a16:creationId xmlns:a16="http://schemas.microsoft.com/office/drawing/2014/main" id="{72576C05-0DB1-AE32-7EEB-F8E204A2F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18162" y="486807"/>
            <a:ext cx="2679474" cy="2679474"/>
          </a:xfrm>
          <a:prstGeom prst="rect">
            <a:avLst/>
          </a:prstGeom>
        </p:spPr>
      </p:pic>
      <p:pic>
        <p:nvPicPr>
          <p:cNvPr id="9" name="Bild 8" descr="Handskakning med hel fyllning">
            <a:extLst>
              <a:ext uri="{FF2B5EF4-FFF2-40B4-BE49-F238E27FC236}">
                <a16:creationId xmlns:a16="http://schemas.microsoft.com/office/drawing/2014/main" id="{C3D2FD7B-02B7-0B04-7B5E-7F93A7FF5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0168" y="2279175"/>
            <a:ext cx="3275463" cy="3275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15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B8C6F-837F-DD25-4EFC-38A5B205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4" y="2103437"/>
            <a:ext cx="4609562" cy="1325563"/>
          </a:xfrm>
        </p:spPr>
        <p:txBody>
          <a:bodyPr>
            <a:normAutofit fontScale="90000"/>
          </a:bodyPr>
          <a:lstStyle/>
          <a:p>
            <a:r>
              <a:rPr lang="sv-S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 information</a:t>
            </a:r>
            <a:br>
              <a:rPr lang="sv-S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Här finns: </a:t>
            </a:r>
            <a:b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Blanketter</a:t>
            </a:r>
            <a:b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Praktiska anvisningar</a:t>
            </a:r>
            <a:b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Lathund </a:t>
            </a:r>
            <a:b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Registreringsanvisningar </a:t>
            </a:r>
            <a:b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https://vardgivare.regionkalmar.se/</a:t>
            </a:r>
            <a:r>
              <a:rPr lang="sv-SE" sz="2200">
                <a:latin typeface="Arial" panose="020B0604020202020204" pitchFamily="34" charset="0"/>
                <a:cs typeface="Arial" panose="020B0604020202020204" pitchFamily="34" charset="0"/>
              </a:rPr>
              <a:t> - Sök på SIP 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38579C-A18A-267E-63F0-3EA978FA1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306" y="569713"/>
            <a:ext cx="5279694" cy="4762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160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16" y="2320587"/>
            <a:ext cx="1179488" cy="3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53" y="2302380"/>
            <a:ext cx="1217927" cy="37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47" y="2320587"/>
            <a:ext cx="979197" cy="3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65" y="2298334"/>
            <a:ext cx="1434403" cy="3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51" y="2245735"/>
            <a:ext cx="1474864" cy="4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167" y="2083891"/>
            <a:ext cx="550293" cy="64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12" y="2887041"/>
            <a:ext cx="544224" cy="5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objekt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38" y="2887041"/>
            <a:ext cx="1576021" cy="4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objekt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91" y="2887041"/>
            <a:ext cx="948849" cy="43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 20"/>
          <p:cNvGrpSpPr>
            <a:grpSpLocks/>
          </p:cNvGrpSpPr>
          <p:nvPr/>
        </p:nvGrpSpPr>
        <p:grpSpPr bwMode="auto">
          <a:xfrm>
            <a:off x="9166155" y="2978079"/>
            <a:ext cx="1604345" cy="388426"/>
            <a:chOff x="4471029" y="5805264"/>
            <a:chExt cx="1861372" cy="448627"/>
          </a:xfrm>
        </p:grpSpPr>
        <p:pic>
          <p:nvPicPr>
            <p:cNvPr id="19" name="Bildobjekt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029" y="5805264"/>
              <a:ext cx="1861372" cy="44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Bildobjekt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r="37289"/>
            <a:stretch>
              <a:fillRect/>
            </a:stretch>
          </p:blipFill>
          <p:spPr bwMode="auto">
            <a:xfrm>
              <a:off x="5292080" y="5805264"/>
              <a:ext cx="348712" cy="44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Bildobjekt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33" y="2887041"/>
            <a:ext cx="697981" cy="5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16" y="2978079"/>
            <a:ext cx="1161279" cy="3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objekt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93" y="3789430"/>
            <a:ext cx="1559679" cy="3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objekt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36" y="3688456"/>
            <a:ext cx="1062848" cy="49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0B7D12B-975F-AEFD-23E9-13587F6728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88" y="3754482"/>
            <a:ext cx="1287439" cy="4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491E0-872A-3CC7-90D0-F966D81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5" y="378773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är en SIP?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32BCFB-AE52-80D4-D92C-B6D254647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310" y="2222939"/>
            <a:ext cx="7937310" cy="37749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Rätten till en SIP finns med i socialtjänstlagen och hälso-och sjukvårdslagen.</a:t>
            </a:r>
          </a:p>
          <a:p>
            <a:r>
              <a:rPr lang="nn-NO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kap § 7 SoL </a:t>
            </a:r>
          </a:p>
          <a:p>
            <a:r>
              <a:rPr lang="nn-NO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kap § 4 HSL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Lagen om samverkan vid utskrivning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v-SE" sz="2000" dirty="0"/>
          </a:p>
        </p:txBody>
      </p:sp>
      <p:pic>
        <p:nvPicPr>
          <p:cNvPr id="8" name="Bild 7" descr="Ordförandeklubba med hel fyllning">
            <a:extLst>
              <a:ext uri="{FF2B5EF4-FFF2-40B4-BE49-F238E27FC236}">
                <a16:creationId xmlns:a16="http://schemas.microsoft.com/office/drawing/2014/main" id="{0F096C9F-FBFC-5D87-79A7-731D9F7B0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334" y="2081828"/>
            <a:ext cx="2345140" cy="2345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04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314FA7-870F-D7B2-0214-7DA46FD1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86" y="2005963"/>
            <a:ext cx="7103093" cy="4351338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Är till för personer, oavsett ålder, som har behov av samordning av insatser från kommun och hälso-och sjukvården. </a:t>
            </a: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Ska påbörjas så fort behov av samordning har upptäckts.</a:t>
            </a: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Även invånaren eller dess anhöriga kan ta initiativ till en SIP. 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8CE80D-BF7B-E29B-0DD7-2CAF10C0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75" y="378773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är invånarens egen plan </a:t>
            </a:r>
          </a:p>
        </p:txBody>
      </p:sp>
      <p:pic>
        <p:nvPicPr>
          <p:cNvPr id="9" name="Bild 8" descr="Office Worker-hona med hel fyllning">
            <a:extLst>
              <a:ext uri="{FF2B5EF4-FFF2-40B4-BE49-F238E27FC236}">
                <a16:creationId xmlns:a16="http://schemas.microsoft.com/office/drawing/2014/main" id="{FFACC6C2-2D9F-1753-600E-EBAEF89B8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2528" y="2005963"/>
            <a:ext cx="2227997" cy="2227997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87165DF5-53B2-E522-0695-81DD1A7D9D69}"/>
              </a:ext>
            </a:extLst>
          </p:cNvPr>
          <p:cNvSpPr/>
          <p:nvPr/>
        </p:nvSpPr>
        <p:spPr>
          <a:xfrm>
            <a:off x="7791168" y="1528551"/>
            <a:ext cx="3310718" cy="3261814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293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EBABD6-DCEA-95FE-CE09-DDEECAF3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10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Den samordnade individuella planen, SIP, ska säkerställa att invånaren får sina behov tillgodosedda och utgå ifrån frågeställningen: </a:t>
            </a:r>
            <a:endParaRPr lang="sv-SE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är viktigt för dig? </a:t>
            </a:r>
          </a:p>
        </p:txBody>
      </p:sp>
      <p:pic>
        <p:nvPicPr>
          <p:cNvPr id="2" name="Bild 1" descr="Office Worker-hona med hel fyllning">
            <a:extLst>
              <a:ext uri="{FF2B5EF4-FFF2-40B4-BE49-F238E27FC236}">
                <a16:creationId xmlns:a16="http://schemas.microsoft.com/office/drawing/2014/main" id="{C4F3CF43-5264-4942-35E6-2941DE7C8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1439" y="1940929"/>
            <a:ext cx="2698146" cy="2698146"/>
          </a:xfrm>
          <a:prstGeom prst="rect">
            <a:avLst/>
          </a:prstGeom>
        </p:spPr>
      </p:pic>
      <p:pic>
        <p:nvPicPr>
          <p:cNvPr id="5" name="Bild 4" descr="Barn med hel fyllning">
            <a:extLst>
              <a:ext uri="{FF2B5EF4-FFF2-40B4-BE49-F238E27FC236}">
                <a16:creationId xmlns:a16="http://schemas.microsoft.com/office/drawing/2014/main" id="{900F1729-E627-E337-8F11-1C4165244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7923" y="868100"/>
            <a:ext cx="1275828" cy="1275828"/>
          </a:xfrm>
          <a:prstGeom prst="rect">
            <a:avLst/>
          </a:prstGeom>
        </p:spPr>
      </p:pic>
      <p:pic>
        <p:nvPicPr>
          <p:cNvPr id="8" name="Bild 7" descr="Flygplan med hel fyllning">
            <a:extLst>
              <a:ext uri="{FF2B5EF4-FFF2-40B4-BE49-F238E27FC236}">
                <a16:creationId xmlns:a16="http://schemas.microsoft.com/office/drawing/2014/main" id="{DDC3DB5F-41DE-8758-1C50-552992634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901583">
            <a:off x="8223670" y="702836"/>
            <a:ext cx="1142659" cy="1142659"/>
          </a:xfrm>
          <a:prstGeom prst="rect">
            <a:avLst/>
          </a:prstGeom>
        </p:spPr>
      </p:pic>
      <p:pic>
        <p:nvPicPr>
          <p:cNvPr id="10" name="Bild 9" descr="Längdskidåkning med hel fyllning">
            <a:extLst>
              <a:ext uri="{FF2B5EF4-FFF2-40B4-BE49-F238E27FC236}">
                <a16:creationId xmlns:a16="http://schemas.microsoft.com/office/drawing/2014/main" id="{24C2F79A-F5E6-F609-50BF-18C8CF1D56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01634" y="1366017"/>
            <a:ext cx="1362639" cy="1362639"/>
          </a:xfrm>
          <a:prstGeom prst="rect">
            <a:avLst/>
          </a:prstGeom>
        </p:spPr>
      </p:pic>
      <p:pic>
        <p:nvPicPr>
          <p:cNvPr id="12" name="Bild 11" descr="Hem1 med hel fyllning">
            <a:extLst>
              <a:ext uri="{FF2B5EF4-FFF2-40B4-BE49-F238E27FC236}">
                <a16:creationId xmlns:a16="http://schemas.microsoft.com/office/drawing/2014/main" id="{BEDC71FF-E195-F4BF-30FC-0470E1BEC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31734" y="2996955"/>
            <a:ext cx="1132390" cy="1132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12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B64511-7890-C5A8-D1E0-E3689589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Överenskommelse om SIP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2160FD-47BA-FAD3-D76F-48CA60BD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383" y="2126255"/>
            <a:ext cx="61903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 överenskommelsen beskrivs bland annat: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Verksamhetens skyldighet att delta i SIP.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Om invånaren inte har en aktiv kontakt med en kallad verksamhet ansvarar verksamheten för att skicka en representant till mötet.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Verksamheter som inte omfattas av överenskommelsen kan bjudas in när behov finns. </a:t>
            </a:r>
            <a:br>
              <a:rPr lang="sv-SE" dirty="0">
                <a:highlight>
                  <a:srgbClr val="FFFF00"/>
                </a:highlight>
              </a:rPr>
            </a:br>
            <a:endParaRPr lang="sv-SE" dirty="0">
              <a:highlight>
                <a:srgbClr val="FFFF00"/>
              </a:highlight>
            </a:endParaRP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03927B-F377-2CD3-572D-73264C5BC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8247">
            <a:off x="8133447" y="776478"/>
            <a:ext cx="3249402" cy="4568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837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A9D4A-0554-2BD5-095B-3EB4CE1E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betyder SIP för invånaren?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B169D6-B58C-FFED-3EB3-E11F04B5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4" y="2265152"/>
            <a:ext cx="4402540" cy="4351338"/>
          </a:xfrm>
        </p:spPr>
        <p:txBody>
          <a:bodyPr/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Invånaren blir delaktig och får inflytande över sin situation.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Invånaren får en överblick vem som gör vad och när. </a:t>
            </a:r>
          </a:p>
          <a:p>
            <a:endParaRPr lang="sv-SE" dirty="0"/>
          </a:p>
        </p:txBody>
      </p:sp>
      <p:pic>
        <p:nvPicPr>
          <p:cNvPr id="5" name="Bild 4" descr="Callcenter med hel fyllning">
            <a:extLst>
              <a:ext uri="{FF2B5EF4-FFF2-40B4-BE49-F238E27FC236}">
                <a16:creationId xmlns:a16="http://schemas.microsoft.com/office/drawing/2014/main" id="{F8F063D2-81C3-209D-35A3-E7256C57A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0554" y="3146312"/>
            <a:ext cx="1179520" cy="1179520"/>
          </a:xfrm>
          <a:prstGeom prst="rect">
            <a:avLst/>
          </a:prstGeom>
        </p:spPr>
      </p:pic>
      <p:pic>
        <p:nvPicPr>
          <p:cNvPr id="7" name="Bild 6" descr="Office Worker-hona med hel fyllning">
            <a:extLst>
              <a:ext uri="{FF2B5EF4-FFF2-40B4-BE49-F238E27FC236}">
                <a16:creationId xmlns:a16="http://schemas.microsoft.com/office/drawing/2014/main" id="{5B74079C-5CA2-2482-7F86-20AFFC8A8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1260" y="2622074"/>
            <a:ext cx="2227997" cy="2227997"/>
          </a:xfrm>
          <a:prstGeom prst="rect">
            <a:avLst/>
          </a:prstGeom>
        </p:spPr>
      </p:pic>
      <p:pic>
        <p:nvPicPr>
          <p:cNvPr id="9" name="Bild 8" descr="Kvinnlig profil med hel fyllning">
            <a:extLst>
              <a:ext uri="{FF2B5EF4-FFF2-40B4-BE49-F238E27FC236}">
                <a16:creationId xmlns:a16="http://schemas.microsoft.com/office/drawing/2014/main" id="{48D6E61E-43F2-F93F-A5C0-6E33E76F78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0314" y="4613652"/>
            <a:ext cx="914400" cy="914400"/>
          </a:xfrm>
          <a:prstGeom prst="rect">
            <a:avLst/>
          </a:prstGeom>
        </p:spPr>
      </p:pic>
      <p:pic>
        <p:nvPicPr>
          <p:cNvPr id="11" name="Bild 10" descr="Skolpojke med hel fyllning">
            <a:extLst>
              <a:ext uri="{FF2B5EF4-FFF2-40B4-BE49-F238E27FC236}">
                <a16:creationId xmlns:a16="http://schemas.microsoft.com/office/drawing/2014/main" id="{CB5209AB-4885-DEE8-2472-F02A35F6C9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18177" y="4195513"/>
            <a:ext cx="914400" cy="914400"/>
          </a:xfrm>
          <a:prstGeom prst="rect">
            <a:avLst/>
          </a:prstGeom>
        </p:spPr>
      </p:pic>
      <p:pic>
        <p:nvPicPr>
          <p:cNvPr id="13" name="Bild 12" descr="Kontors arbetare ha kontur">
            <a:extLst>
              <a:ext uri="{FF2B5EF4-FFF2-40B4-BE49-F238E27FC236}">
                <a16:creationId xmlns:a16="http://schemas.microsoft.com/office/drawing/2014/main" id="{2759678E-2467-E2DC-0B18-3924101B33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25252" y="3010356"/>
            <a:ext cx="914400" cy="914400"/>
          </a:xfrm>
          <a:prstGeom prst="rect">
            <a:avLst/>
          </a:prstGeom>
        </p:spPr>
      </p:pic>
      <p:pic>
        <p:nvPicPr>
          <p:cNvPr id="15" name="Bild 14" descr="Kvinnlig profil kontur">
            <a:extLst>
              <a:ext uri="{FF2B5EF4-FFF2-40B4-BE49-F238E27FC236}">
                <a16:creationId xmlns:a16="http://schemas.microsoft.com/office/drawing/2014/main" id="{4D731407-648A-552D-BC56-475E0C04D3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7330" y="1436122"/>
            <a:ext cx="914400" cy="914400"/>
          </a:xfrm>
          <a:prstGeom prst="rect">
            <a:avLst/>
          </a:prstGeom>
        </p:spPr>
      </p:pic>
      <p:pic>
        <p:nvPicPr>
          <p:cNvPr id="17" name="Bild 16" descr="Manlig profil med hel fyllning">
            <a:extLst>
              <a:ext uri="{FF2B5EF4-FFF2-40B4-BE49-F238E27FC236}">
                <a16:creationId xmlns:a16="http://schemas.microsoft.com/office/drawing/2014/main" id="{C0F29422-9D37-6E21-EF02-4A4ABFBA9F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93684" y="1825200"/>
            <a:ext cx="914400" cy="914400"/>
          </a:xfrm>
          <a:prstGeom prst="rect">
            <a:avLst/>
          </a:prstGeom>
        </p:spPr>
      </p:pic>
      <p:pic>
        <p:nvPicPr>
          <p:cNvPr id="19" name="Bild 18" descr="Kontors arbetare ha med hel fyllning">
            <a:extLst>
              <a:ext uri="{FF2B5EF4-FFF2-40B4-BE49-F238E27FC236}">
                <a16:creationId xmlns:a16="http://schemas.microsoft.com/office/drawing/2014/main" id="{0C508FD0-86E7-11CB-44CF-653A0E371A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60977" y="1690688"/>
            <a:ext cx="914400" cy="914400"/>
          </a:xfrm>
          <a:prstGeom prst="rect">
            <a:avLst/>
          </a:prstGeom>
        </p:spPr>
      </p:pic>
      <p:sp>
        <p:nvSpPr>
          <p:cNvPr id="22" name="Ellips 21">
            <a:extLst>
              <a:ext uri="{FF2B5EF4-FFF2-40B4-BE49-F238E27FC236}">
                <a16:creationId xmlns:a16="http://schemas.microsoft.com/office/drawing/2014/main" id="{D784F29D-090C-C16D-1194-240A8CD05938}"/>
              </a:ext>
            </a:extLst>
          </p:cNvPr>
          <p:cNvSpPr/>
          <p:nvPr/>
        </p:nvSpPr>
        <p:spPr>
          <a:xfrm>
            <a:off x="6730906" y="2485034"/>
            <a:ext cx="2668704" cy="2624879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81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B916C-F8D6-5FF8-E2C4-1A6829A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5" y="351477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ingår i en SIP?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3713AC-ED20-C60C-7ED4-C14EB6450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55675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En SIP tydliggör vad olika verksamheter ansvarar för. </a:t>
            </a:r>
            <a:b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Av planen ska det framgå: </a:t>
            </a:r>
          </a:p>
          <a:p>
            <a:pPr>
              <a:buFontTx/>
              <a:buChar char="-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Vilka insatser som behövs</a:t>
            </a:r>
          </a:p>
          <a:p>
            <a:pPr>
              <a:buFontTx/>
              <a:buChar char="-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Vilka delar invånaren själv tar ansvar för</a:t>
            </a:r>
          </a:p>
          <a:p>
            <a:pPr>
              <a:buFontTx/>
              <a:buChar char="-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Vilka insatser respektive huvudman ansvar för. </a:t>
            </a:r>
          </a:p>
          <a:p>
            <a:pPr>
              <a:buFontTx/>
              <a:buChar char="-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Vilka åtgärder som vidtas av någon annan än region eller kommun. </a:t>
            </a:r>
          </a:p>
          <a:p>
            <a:pPr>
              <a:buFontTx/>
              <a:buChar char="-"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Vem av huvudmännen som ska ha det övergripande ansvaret för planen. </a:t>
            </a:r>
          </a:p>
          <a:p>
            <a:pPr>
              <a:buFontTx/>
              <a:buChar char="-"/>
            </a:pPr>
            <a:endParaRPr lang="sv-SE" dirty="0"/>
          </a:p>
        </p:txBody>
      </p:sp>
      <p:pic>
        <p:nvPicPr>
          <p:cNvPr id="5" name="Bild 4" descr="Skrivplatta avbockat med hel fyllning">
            <a:extLst>
              <a:ext uri="{FF2B5EF4-FFF2-40B4-BE49-F238E27FC236}">
                <a16:creationId xmlns:a16="http://schemas.microsoft.com/office/drawing/2014/main" id="{7063EDAE-6E6A-D6DC-3931-8540F2B33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284" y="1276290"/>
            <a:ext cx="2954516" cy="2954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01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256E13-BB5E-4CA5-893D-0A66C4965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48636" y="842338"/>
            <a:ext cx="3257551" cy="2034212"/>
          </a:xfrm>
        </p:spPr>
        <p:txBody>
          <a:bodyPr>
            <a:normAutofit/>
          </a:bodyPr>
          <a:lstStyle/>
          <a:p>
            <a:pPr algn="ctr"/>
            <a:r>
              <a:rPr lang="sv-SE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Samordnad individuell plan </a:t>
            </a:r>
            <a:br>
              <a:rPr lang="sv-SE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så går det till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6A14018-08FF-208D-B403-5863908AF357}"/>
              </a:ext>
            </a:extLst>
          </p:cNvPr>
          <p:cNvSpPr/>
          <p:nvPr/>
        </p:nvSpPr>
        <p:spPr>
          <a:xfrm>
            <a:off x="173620" y="182480"/>
            <a:ext cx="11825876" cy="5685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B52BA574-2BE3-39B0-8E27-46B85CCAD3F0}"/>
              </a:ext>
            </a:extLst>
          </p:cNvPr>
          <p:cNvSpPr txBox="1">
            <a:spLocks/>
          </p:cNvSpPr>
          <p:nvPr/>
        </p:nvSpPr>
        <p:spPr>
          <a:xfrm>
            <a:off x="3252487" y="4274537"/>
            <a:ext cx="5414741" cy="2034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Samordnad individuell plan </a:t>
            </a:r>
          </a:p>
          <a:p>
            <a:pPr algn="ctr"/>
            <a:r>
              <a:rPr lang="sv-SE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så gör du</a:t>
            </a:r>
          </a:p>
        </p:txBody>
      </p:sp>
      <p:pic>
        <p:nvPicPr>
          <p:cNvPr id="7" name="Bild 6" descr="Handskakning med hel fyllning">
            <a:extLst>
              <a:ext uri="{FF2B5EF4-FFF2-40B4-BE49-F238E27FC236}">
                <a16:creationId xmlns:a16="http://schemas.microsoft.com/office/drawing/2014/main" id="{73ED00A6-2A5A-63F9-B609-DB4ADFC89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3100" y="0"/>
            <a:ext cx="4528318" cy="45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|4.5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6|3.4|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7|5.6|1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|12.9|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6|3.9|4.5|7.4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8|3.9|5.4|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6|7.8|8.9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5.1|3.4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|8.5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6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0.3|2.4|3.8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3|2.3|2.5|3.5|4.5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5|4.7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8|2.2|2.2|2.6|2.3|2.6|2.4|2.7"/>
</p:tagLst>
</file>

<file path=ppt/theme/theme1.xml><?xml version="1.0" encoding="utf-8"?>
<a:theme xmlns:a="http://schemas.openxmlformats.org/drawingml/2006/main" name="Office Theme">
  <a:themeElements>
    <a:clrScheme name="Länsgemens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72D2A"/>
      </a:accent1>
      <a:accent2>
        <a:srgbClr val="518196"/>
      </a:accent2>
      <a:accent3>
        <a:srgbClr val="C9B360"/>
      </a:accent3>
      <a:accent4>
        <a:srgbClr val="82B28D"/>
      </a:accent4>
      <a:accent5>
        <a:srgbClr val="B6BBA5"/>
      </a:accent5>
      <a:accent6>
        <a:srgbClr val="C55A11"/>
      </a:accent6>
      <a:hlink>
        <a:srgbClr val="7B7B7B"/>
      </a:hlink>
      <a:folHlink>
        <a:srgbClr val="BF900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D62A8F1461B94FAB9D50C2319F57FD" ma:contentTypeVersion="17" ma:contentTypeDescription="Skapa ett nytt dokument." ma:contentTypeScope="" ma:versionID="0f7f546ad1898284217f2828925a01a9">
  <xsd:schema xmlns:xsd="http://www.w3.org/2001/XMLSchema" xmlns:xs="http://www.w3.org/2001/XMLSchema" xmlns:p="http://schemas.microsoft.com/office/2006/metadata/properties" xmlns:ns2="8413775a-412f-4616-89c2-727a894e9377" xmlns:ns3="21ad4e27-bed1-47a3-b6b5-f5d01a65123d" targetNamespace="http://schemas.microsoft.com/office/2006/metadata/properties" ma:root="true" ma:fieldsID="4782803aa6f4239ea9c2c101dcd73b1f" ns2:_="" ns3:_="">
    <xsd:import namespace="8413775a-412f-4616-89c2-727a894e9377"/>
    <xsd:import namespace="21ad4e27-bed1-47a3-b6b5-f5d01a651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3775a-412f-4616-89c2-727a894e9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9ef6a768-b46f-4548-8a98-d959af0020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d4e27-bed1-47a3-b6b5-f5d01a651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948cb62-0b65-4c3a-a6d1-2cba1f022570}" ma:internalName="TaxCatchAll" ma:showField="CatchAllData" ma:web="21ad4e27-bed1-47a3-b6b5-f5d01a651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1F0E1-8F48-4BD9-B1CC-0196873833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F5FFC-D122-4C12-8EF6-032EA2F30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13775a-412f-4616-89c2-727a894e9377"/>
    <ds:schemaRef ds:uri="21ad4e27-bed1-47a3-b6b5-f5d01a651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1948</Words>
  <Application>Microsoft Office PowerPoint</Application>
  <PresentationFormat>Bredbild</PresentationFormat>
  <Paragraphs>234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PowerPoint-presentation</vt:lpstr>
      <vt:lpstr>Vad är en SIP?</vt:lpstr>
      <vt:lpstr>Vad är en SIP?</vt:lpstr>
      <vt:lpstr>SIP är invånarens egen plan </vt:lpstr>
      <vt:lpstr>PowerPoint-presentation</vt:lpstr>
      <vt:lpstr>Överenskommelse om SIP </vt:lpstr>
      <vt:lpstr>Vad betyder SIP för invånaren? </vt:lpstr>
      <vt:lpstr>Vad ingår i en SIP? </vt:lpstr>
      <vt:lpstr>PowerPoint-presentation</vt:lpstr>
      <vt:lpstr>När behövs SIP? </vt:lpstr>
      <vt:lpstr>8 steg till en SIP</vt:lpstr>
      <vt:lpstr>1.  Behov upptäcks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Mer information  Här finns:   Blanketter Praktiska anvisningar Lathund  Registreringsanvisningar   https://vardgivare.regionkalmar.se/ - Sök på SIP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Emma Rydh</dc:creator>
  <cp:lastModifiedBy>Emma Rydh</cp:lastModifiedBy>
  <cp:revision>26</cp:revision>
  <dcterms:created xsi:type="dcterms:W3CDTF">2023-06-22T13:32:48Z</dcterms:created>
  <dcterms:modified xsi:type="dcterms:W3CDTF">2024-01-24T12:37:19Z</dcterms:modified>
</cp:coreProperties>
</file>