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5" r:id="rId2"/>
    <p:sldId id="274" r:id="rId3"/>
    <p:sldId id="279" r:id="rId4"/>
    <p:sldId id="273" r:id="rId5"/>
    <p:sldId id="278" r:id="rId6"/>
    <p:sldId id="276" r:id="rId7"/>
    <p:sldId id="258"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0D15"/>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314" autoAdjust="0"/>
  </p:normalViewPr>
  <p:slideViewPr>
    <p:cSldViewPr snapToGrid="0">
      <p:cViewPr varScale="1">
        <p:scale>
          <a:sx n="55" d="100"/>
          <a:sy n="55" d="100"/>
        </p:scale>
        <p:origin x="1060"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B4E1D-5E9E-4640-8034-F91C6D93D3E1}" type="datetimeFigureOut">
              <a:rPr lang="sv-SE" smtClean="0"/>
              <a:t>2022-10-20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9D3FC-4297-4744-ACEC-9109E138F3DD}" type="slidenum">
              <a:rPr lang="sv-SE" smtClean="0"/>
              <a:t>‹#›</a:t>
            </a:fld>
            <a:endParaRPr lang="sv-SE"/>
          </a:p>
        </p:txBody>
      </p:sp>
    </p:spTree>
    <p:extLst>
      <p:ext uri="{BB962C8B-B14F-4D97-AF65-F5344CB8AC3E}">
        <p14:creationId xmlns:p14="http://schemas.microsoft.com/office/powerpoint/2010/main" val="2514114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Presentera mig. </a:t>
            </a:r>
          </a:p>
          <a:p>
            <a:endParaRPr lang="sv-SE" dirty="0"/>
          </a:p>
          <a:p>
            <a:r>
              <a:rPr lang="sv-SE" dirty="0"/>
              <a:t>I juni lanserades tre nya webbplatser. </a:t>
            </a:r>
          </a:p>
          <a:p>
            <a:endParaRPr lang="sv-SE" dirty="0"/>
          </a:p>
          <a:p>
            <a:r>
              <a:rPr lang="sv-SE" dirty="0"/>
              <a:t>Tänker berätta lite extra om vårdgivarwebben </a:t>
            </a:r>
          </a:p>
        </p:txBody>
      </p:sp>
      <p:sp>
        <p:nvSpPr>
          <p:cNvPr id="4" name="Platshållare för bildnummer 3"/>
          <p:cNvSpPr>
            <a:spLocks noGrp="1"/>
          </p:cNvSpPr>
          <p:nvPr>
            <p:ph type="sldNum" sz="quarter" idx="5"/>
          </p:nvPr>
        </p:nvSpPr>
        <p:spPr/>
        <p:txBody>
          <a:bodyPr/>
          <a:lstStyle/>
          <a:p>
            <a:fld id="{59C9D3FC-4297-4744-ACEC-9109E138F3DD}" type="slidenum">
              <a:rPr lang="sv-SE" smtClean="0"/>
              <a:t>1</a:t>
            </a:fld>
            <a:endParaRPr lang="sv-SE"/>
          </a:p>
        </p:txBody>
      </p:sp>
    </p:spTree>
    <p:extLst>
      <p:ext uri="{BB962C8B-B14F-4D97-AF65-F5344CB8AC3E}">
        <p14:creationId xmlns:p14="http://schemas.microsoft.com/office/powerpoint/2010/main" val="3569840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Vårdgivarwebben har vi nu haft sedan i juni. </a:t>
            </a:r>
          </a:p>
          <a:p>
            <a:r>
              <a:rPr lang="sv-SE" dirty="0"/>
              <a:t>Den har ersatt den tidigare Samarbetsportalen men innehåller också material från tidigare Navet. </a:t>
            </a:r>
          </a:p>
          <a:p>
            <a:endParaRPr lang="sv-SE" dirty="0"/>
          </a:p>
          <a:p>
            <a:r>
              <a:rPr lang="sv-SE" dirty="0"/>
              <a:t>Vårdgivarwebben är ett försök att renodla information som riktar sig till medarbetare inom vård och omsorg. Alla medarbetare som arbetar inom vården ska hitta information på ett ställe som rör ens yrkesutövning. Vi har </a:t>
            </a:r>
            <a:r>
              <a:rPr lang="sv-SE" dirty="0" err="1"/>
              <a:t>ockås</a:t>
            </a:r>
            <a:r>
              <a:rPr lang="sv-SE" dirty="0"/>
              <a:t> sett att fler och fler vill publicera innehåll externt så att flera aktörer kan nå det. </a:t>
            </a:r>
          </a:p>
          <a:p>
            <a:endParaRPr lang="sv-SE" dirty="0"/>
          </a:p>
          <a:p>
            <a:r>
              <a:rPr lang="sv-SE" dirty="0"/>
              <a:t>På förra intranätet och samarbetsportalen var det ganska rörigt vad som låg var. </a:t>
            </a:r>
          </a:p>
        </p:txBody>
      </p:sp>
      <p:sp>
        <p:nvSpPr>
          <p:cNvPr id="4" name="Platshållare för bildnummer 3"/>
          <p:cNvSpPr>
            <a:spLocks noGrp="1"/>
          </p:cNvSpPr>
          <p:nvPr>
            <p:ph type="sldNum" sz="quarter" idx="5"/>
          </p:nvPr>
        </p:nvSpPr>
        <p:spPr/>
        <p:txBody>
          <a:bodyPr/>
          <a:lstStyle/>
          <a:p>
            <a:fld id="{59C9D3FC-4297-4744-ACEC-9109E138F3DD}" type="slidenum">
              <a:rPr lang="sv-SE" smtClean="0"/>
              <a:t>2</a:t>
            </a:fld>
            <a:endParaRPr lang="sv-SE"/>
          </a:p>
        </p:txBody>
      </p:sp>
    </p:spTree>
    <p:extLst>
      <p:ext uri="{BB962C8B-B14F-4D97-AF65-F5344CB8AC3E}">
        <p14:creationId xmlns:p14="http://schemas.microsoft.com/office/powerpoint/2010/main" val="330729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9C9D3FC-4297-4744-ACEC-9109E138F3DD}" type="slidenum">
              <a:rPr lang="sv-SE" smtClean="0"/>
              <a:t>3</a:t>
            </a:fld>
            <a:endParaRPr lang="sv-SE"/>
          </a:p>
        </p:txBody>
      </p:sp>
    </p:spTree>
    <p:extLst>
      <p:ext uri="{BB962C8B-B14F-4D97-AF65-F5344CB8AC3E}">
        <p14:creationId xmlns:p14="http://schemas.microsoft.com/office/powerpoint/2010/main" val="1261929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stora delen är övergripande behandlings- och kunskapsstöd. Och här ska man komma ihåg att detta är det övergripande som gäller alla – det som är lokalt riktat till den egna kliniken eller enheten ligger på enhetens hemvist på Navet. </a:t>
            </a:r>
          </a:p>
          <a:p>
            <a:endParaRPr lang="sv-SE" dirty="0"/>
          </a:p>
          <a:p>
            <a:r>
              <a:rPr lang="sv-SE" dirty="0"/>
              <a:t>Denna information är sorterad efter de nationella programområdena. Är olika hur mycket som finns under resp. område. </a:t>
            </a:r>
          </a:p>
          <a:p>
            <a:endParaRPr lang="sv-SE" dirty="0"/>
          </a:p>
          <a:p>
            <a:r>
              <a:rPr lang="sv-SE" dirty="0"/>
              <a:t>Förberett för att koppla på NKK. Nationellt kliniskt kunskapsstöd</a:t>
            </a:r>
          </a:p>
        </p:txBody>
      </p:sp>
      <p:sp>
        <p:nvSpPr>
          <p:cNvPr id="4" name="Platshållare för bildnummer 3"/>
          <p:cNvSpPr>
            <a:spLocks noGrp="1"/>
          </p:cNvSpPr>
          <p:nvPr>
            <p:ph type="sldNum" sz="quarter" idx="5"/>
          </p:nvPr>
        </p:nvSpPr>
        <p:spPr/>
        <p:txBody>
          <a:bodyPr/>
          <a:lstStyle/>
          <a:p>
            <a:fld id="{59C9D3FC-4297-4744-ACEC-9109E138F3DD}" type="slidenum">
              <a:rPr lang="sv-SE" smtClean="0"/>
              <a:t>5</a:t>
            </a:fld>
            <a:endParaRPr lang="sv-SE"/>
          </a:p>
        </p:txBody>
      </p:sp>
    </p:spTree>
    <p:extLst>
      <p:ext uri="{BB962C8B-B14F-4D97-AF65-F5344CB8AC3E}">
        <p14:creationId xmlns:p14="http://schemas.microsoft.com/office/powerpoint/2010/main" val="2696999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9C9D3FC-4297-4744-ACEC-9109E138F3DD}" type="slidenum">
              <a:rPr lang="sv-SE" smtClean="0"/>
              <a:t>6</a:t>
            </a:fld>
            <a:endParaRPr lang="sv-SE"/>
          </a:p>
        </p:txBody>
      </p:sp>
    </p:spTree>
    <p:extLst>
      <p:ext uri="{BB962C8B-B14F-4D97-AF65-F5344CB8AC3E}">
        <p14:creationId xmlns:p14="http://schemas.microsoft.com/office/powerpoint/2010/main" val="303126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anlig textsida">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377217" y="374277"/>
            <a:ext cx="11223100" cy="1130331"/>
          </a:xfrm>
          <a:prstGeom prst="rect">
            <a:avLst/>
          </a:prstGeom>
        </p:spPr>
        <p:txBody>
          <a:bodyPr anchor="t">
            <a:normAutofit/>
          </a:bodyPr>
          <a:lstStyle>
            <a:lvl1pPr algn="l">
              <a:defRPr sz="2400">
                <a:solidFill>
                  <a:srgbClr val="DB0D15"/>
                </a:solidFill>
                <a:latin typeface="Arial" panose="020B0604020202020204" pitchFamily="34" charset="0"/>
                <a:cs typeface="Arial" panose="020B0604020202020204" pitchFamily="34" charset="0"/>
              </a:defRPr>
            </a:lvl1pPr>
          </a:lstStyle>
          <a:p>
            <a:r>
              <a:rPr lang="sv-SE" dirty="0"/>
              <a:t>Rubrik i överkant</a:t>
            </a:r>
          </a:p>
        </p:txBody>
      </p:sp>
      <p:sp>
        <p:nvSpPr>
          <p:cNvPr id="7" name="Platshållare för text 6">
            <a:extLst>
              <a:ext uri="{FF2B5EF4-FFF2-40B4-BE49-F238E27FC236}">
                <a16:creationId xmlns:a16="http://schemas.microsoft.com/office/drawing/2014/main" id="{5B3E5ED0-B940-429B-B70C-B1B3B7A7C79C}"/>
              </a:ext>
            </a:extLst>
          </p:cNvPr>
          <p:cNvSpPr>
            <a:spLocks noGrp="1"/>
          </p:cNvSpPr>
          <p:nvPr>
            <p:ph type="body" sz="quarter" idx="10" hasCustomPrompt="1"/>
          </p:nvPr>
        </p:nvSpPr>
        <p:spPr>
          <a:xfrm>
            <a:off x="1768157" y="1631850"/>
            <a:ext cx="8402637" cy="3341406"/>
          </a:xfrm>
          <a:prstGeom prst="rect">
            <a:avLst/>
          </a:prstGeom>
        </p:spPr>
        <p:txBody>
          <a:bodyPr/>
          <a:lstStyle>
            <a:lvl1pPr marL="0" indent="0">
              <a:lnSpc>
                <a:spcPct val="100000"/>
              </a:lnSpc>
              <a:buFontTx/>
              <a:buNone/>
              <a:defRPr sz="1800"/>
            </a:lvl1pPr>
            <a:lvl2pPr marL="457200" indent="0">
              <a:lnSpc>
                <a:spcPct val="100000"/>
              </a:lnSpc>
              <a:buFontTx/>
              <a:buNone/>
              <a:defRPr sz="1600"/>
            </a:lvl2pPr>
            <a:lvl3pPr marL="914400" indent="0">
              <a:lnSpc>
                <a:spcPct val="100000"/>
              </a:lnSpc>
              <a:buFontTx/>
              <a:buNone/>
              <a:defRPr sz="1400"/>
            </a:lvl3pPr>
            <a:lvl4pPr marL="1371600" indent="0">
              <a:lnSpc>
                <a:spcPct val="100000"/>
              </a:lnSpc>
              <a:buFontTx/>
              <a:buNone/>
              <a:defRPr sz="1200"/>
            </a:lvl4pPr>
            <a:lvl5pPr marL="1828800" indent="0">
              <a:lnSpc>
                <a:spcPct val="100000"/>
              </a:lnSpc>
              <a:buFontTx/>
              <a:buNone/>
              <a:defRPr sz="1100"/>
            </a:lvl5pPr>
          </a:lstStyle>
          <a:p>
            <a:pPr lvl="0"/>
            <a:r>
              <a:rPr lang="sv-SE" dirty="0"/>
              <a:t>Klicka här för att lägga in text</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text 8">
            <a:extLst>
              <a:ext uri="{FF2B5EF4-FFF2-40B4-BE49-F238E27FC236}">
                <a16:creationId xmlns:a16="http://schemas.microsoft.com/office/drawing/2014/main" id="{2C92496B-EEA1-4395-81D1-FF36C8DEBFAE}"/>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197023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sida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3"/>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när du behöver hela satsytan</a:t>
            </a:r>
          </a:p>
        </p:txBody>
      </p:sp>
      <p:sp>
        <p:nvSpPr>
          <p:cNvPr id="6" name="Platshållare för text 8">
            <a:extLst>
              <a:ext uri="{FF2B5EF4-FFF2-40B4-BE49-F238E27FC236}">
                <a16:creationId xmlns:a16="http://schemas.microsoft.com/office/drawing/2014/main" id="{E4990DEF-B8AA-49A6-8D03-6D3B9291E512}"/>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200838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lbild med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4"/>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vid helbild</a:t>
            </a:r>
          </a:p>
        </p:txBody>
      </p:sp>
      <p:sp>
        <p:nvSpPr>
          <p:cNvPr id="9" name="Platshållare för bild 9">
            <a:extLst>
              <a:ext uri="{FF2B5EF4-FFF2-40B4-BE49-F238E27FC236}">
                <a16:creationId xmlns:a16="http://schemas.microsoft.com/office/drawing/2014/main" id="{347E835F-CBD4-4961-833E-DF753E0BB00E}"/>
              </a:ext>
            </a:extLst>
          </p:cNvPr>
          <p:cNvSpPr>
            <a:spLocks noGrp="1"/>
          </p:cNvSpPr>
          <p:nvPr>
            <p:ph type="pic" sz="quarter" idx="10" hasCustomPrompt="1"/>
          </p:nvPr>
        </p:nvSpPr>
        <p:spPr>
          <a:xfrm>
            <a:off x="187326" y="177657"/>
            <a:ext cx="11822785" cy="5418298"/>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785"/>
              <a:gd name="connsiteY0" fmla="*/ 163317 h 6069854"/>
              <a:gd name="connsiteX1" fmla="*/ 158748 w 11822785"/>
              <a:gd name="connsiteY1" fmla="*/ 1796 h 6069854"/>
              <a:gd name="connsiteX2" fmla="*/ 11660580 w 11822785"/>
              <a:gd name="connsiteY2" fmla="*/ 10444 h 6069854"/>
              <a:gd name="connsiteX3" fmla="*/ 11817348 w 11822785"/>
              <a:gd name="connsiteY3" fmla="*/ 193781 h 6069854"/>
              <a:gd name="connsiteX4" fmla="*/ 11820523 w 11822785"/>
              <a:gd name="connsiteY4" fmla="*/ 1121689 h 6069854"/>
              <a:gd name="connsiteX5" fmla="*/ 11810553 w 11822785"/>
              <a:gd name="connsiteY5" fmla="*/ 6064966 h 6069854"/>
              <a:gd name="connsiteX6" fmla="*/ 1904998 w 11822785"/>
              <a:gd name="connsiteY6" fmla="*/ 6066986 h 6069854"/>
              <a:gd name="connsiteX7" fmla="*/ 8097 w 11822785"/>
              <a:gd name="connsiteY7" fmla="*/ 5496133 h 6069854"/>
              <a:gd name="connsiteX8" fmla="*/ 1747 w 11822785"/>
              <a:gd name="connsiteY8" fmla="*/ 163317 h 6069854"/>
              <a:gd name="connsiteX0" fmla="*/ 1747 w 11822785"/>
              <a:gd name="connsiteY0" fmla="*/ 163317 h 6071616"/>
              <a:gd name="connsiteX1" fmla="*/ 158748 w 11822785"/>
              <a:gd name="connsiteY1" fmla="*/ 1796 h 6071616"/>
              <a:gd name="connsiteX2" fmla="*/ 11660580 w 11822785"/>
              <a:gd name="connsiteY2" fmla="*/ 10444 h 6071616"/>
              <a:gd name="connsiteX3" fmla="*/ 11817348 w 11822785"/>
              <a:gd name="connsiteY3" fmla="*/ 193781 h 6071616"/>
              <a:gd name="connsiteX4" fmla="*/ 11820523 w 11822785"/>
              <a:gd name="connsiteY4" fmla="*/ 1121689 h 6071616"/>
              <a:gd name="connsiteX5" fmla="*/ 11810553 w 11822785"/>
              <a:gd name="connsiteY5" fmla="*/ 6064966 h 6071616"/>
              <a:gd name="connsiteX6" fmla="*/ 1527173 w 11822785"/>
              <a:gd name="connsiteY6" fmla="*/ 6068764 h 6071616"/>
              <a:gd name="connsiteX7" fmla="*/ 8097 w 11822785"/>
              <a:gd name="connsiteY7" fmla="*/ 5496133 h 6071616"/>
              <a:gd name="connsiteX8" fmla="*/ 1747 w 11822785"/>
              <a:gd name="connsiteY8" fmla="*/ 163317 h 6071616"/>
              <a:gd name="connsiteX0" fmla="*/ 1747 w 11822785"/>
              <a:gd name="connsiteY0" fmla="*/ 163317 h 6072159"/>
              <a:gd name="connsiteX1" fmla="*/ 158748 w 11822785"/>
              <a:gd name="connsiteY1" fmla="*/ 1796 h 6072159"/>
              <a:gd name="connsiteX2" fmla="*/ 11660580 w 11822785"/>
              <a:gd name="connsiteY2" fmla="*/ 10444 h 6072159"/>
              <a:gd name="connsiteX3" fmla="*/ 11817348 w 11822785"/>
              <a:gd name="connsiteY3" fmla="*/ 193781 h 6072159"/>
              <a:gd name="connsiteX4" fmla="*/ 11820523 w 11822785"/>
              <a:gd name="connsiteY4" fmla="*/ 1121689 h 6072159"/>
              <a:gd name="connsiteX5" fmla="*/ 11810553 w 11822785"/>
              <a:gd name="connsiteY5" fmla="*/ 6064966 h 6072159"/>
              <a:gd name="connsiteX6" fmla="*/ 1527173 w 11822785"/>
              <a:gd name="connsiteY6" fmla="*/ 6068764 h 6072159"/>
              <a:gd name="connsiteX7" fmla="*/ 8097 w 11822785"/>
              <a:gd name="connsiteY7" fmla="*/ 5496133 h 6072159"/>
              <a:gd name="connsiteX8" fmla="*/ 1747 w 11822785"/>
              <a:gd name="connsiteY8" fmla="*/ 163317 h 6072159"/>
              <a:gd name="connsiteX0" fmla="*/ 1747 w 11822785"/>
              <a:gd name="connsiteY0" fmla="*/ 163317 h 6072036"/>
              <a:gd name="connsiteX1" fmla="*/ 158748 w 11822785"/>
              <a:gd name="connsiteY1" fmla="*/ 1796 h 6072036"/>
              <a:gd name="connsiteX2" fmla="*/ 11660580 w 11822785"/>
              <a:gd name="connsiteY2" fmla="*/ 10444 h 6072036"/>
              <a:gd name="connsiteX3" fmla="*/ 11817348 w 11822785"/>
              <a:gd name="connsiteY3" fmla="*/ 193781 h 6072036"/>
              <a:gd name="connsiteX4" fmla="*/ 11820523 w 11822785"/>
              <a:gd name="connsiteY4" fmla="*/ 1121689 h 6072036"/>
              <a:gd name="connsiteX5" fmla="*/ 11810553 w 11822785"/>
              <a:gd name="connsiteY5" fmla="*/ 6064966 h 6072036"/>
              <a:gd name="connsiteX6" fmla="*/ 1527173 w 11822785"/>
              <a:gd name="connsiteY6" fmla="*/ 6068764 h 6072036"/>
              <a:gd name="connsiteX7" fmla="*/ 8097 w 11822785"/>
              <a:gd name="connsiteY7" fmla="*/ 5483690 h 6072036"/>
              <a:gd name="connsiteX8" fmla="*/ 1747 w 11822785"/>
              <a:gd name="connsiteY8" fmla="*/ 163317 h 6072036"/>
              <a:gd name="connsiteX0" fmla="*/ 1747 w 11822785"/>
              <a:gd name="connsiteY0" fmla="*/ 163317 h 6071507"/>
              <a:gd name="connsiteX1" fmla="*/ 158748 w 11822785"/>
              <a:gd name="connsiteY1" fmla="*/ 1796 h 6071507"/>
              <a:gd name="connsiteX2" fmla="*/ 11660580 w 11822785"/>
              <a:gd name="connsiteY2" fmla="*/ 10444 h 6071507"/>
              <a:gd name="connsiteX3" fmla="*/ 11817348 w 11822785"/>
              <a:gd name="connsiteY3" fmla="*/ 193781 h 6071507"/>
              <a:gd name="connsiteX4" fmla="*/ 11820523 w 11822785"/>
              <a:gd name="connsiteY4" fmla="*/ 1121689 h 6071507"/>
              <a:gd name="connsiteX5" fmla="*/ 11810553 w 11822785"/>
              <a:gd name="connsiteY5" fmla="*/ 6064966 h 6071507"/>
              <a:gd name="connsiteX6" fmla="*/ 1527173 w 11822785"/>
              <a:gd name="connsiteY6" fmla="*/ 6068764 h 6071507"/>
              <a:gd name="connsiteX7" fmla="*/ 8097 w 11822785"/>
              <a:gd name="connsiteY7" fmla="*/ 5483690 h 6071507"/>
              <a:gd name="connsiteX8" fmla="*/ 1747 w 11822785"/>
              <a:gd name="connsiteY8" fmla="*/ 163317 h 6071507"/>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527173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417636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68782"/>
              <a:gd name="connsiteX1" fmla="*/ 158748 w 11822785"/>
              <a:gd name="connsiteY1" fmla="*/ 1796 h 6068782"/>
              <a:gd name="connsiteX2" fmla="*/ 11660580 w 11822785"/>
              <a:gd name="connsiteY2" fmla="*/ 10444 h 6068782"/>
              <a:gd name="connsiteX3" fmla="*/ 11817348 w 11822785"/>
              <a:gd name="connsiteY3" fmla="*/ 193781 h 6068782"/>
              <a:gd name="connsiteX4" fmla="*/ 11820523 w 11822785"/>
              <a:gd name="connsiteY4" fmla="*/ 1121689 h 6068782"/>
              <a:gd name="connsiteX5" fmla="*/ 11810553 w 11822785"/>
              <a:gd name="connsiteY5" fmla="*/ 6064966 h 6068782"/>
              <a:gd name="connsiteX6" fmla="*/ 1417636 w 11822785"/>
              <a:gd name="connsiteY6" fmla="*/ 6068764 h 6068782"/>
              <a:gd name="connsiteX7" fmla="*/ 8097 w 11822785"/>
              <a:gd name="connsiteY7" fmla="*/ 5483690 h 6068782"/>
              <a:gd name="connsiteX8" fmla="*/ 1747 w 11822785"/>
              <a:gd name="connsiteY8" fmla="*/ 163317 h 6068782"/>
              <a:gd name="connsiteX0" fmla="*/ 1747 w 11822785"/>
              <a:gd name="connsiteY0" fmla="*/ 161678 h 6067143"/>
              <a:gd name="connsiteX1" fmla="*/ 158748 w 11822785"/>
              <a:gd name="connsiteY1" fmla="*/ 157 h 6067143"/>
              <a:gd name="connsiteX2" fmla="*/ 11660580 w 11822785"/>
              <a:gd name="connsiteY2" fmla="*/ 8805 h 6067143"/>
              <a:gd name="connsiteX3" fmla="*/ 11817348 w 11822785"/>
              <a:gd name="connsiteY3" fmla="*/ 192142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2785"/>
              <a:gd name="connsiteY0" fmla="*/ 161678 h 6067143"/>
              <a:gd name="connsiteX1" fmla="*/ 158748 w 11822785"/>
              <a:gd name="connsiteY1" fmla="*/ 157 h 6067143"/>
              <a:gd name="connsiteX2" fmla="*/ 11660580 w 11822785"/>
              <a:gd name="connsiteY2" fmla="*/ 8805 h 6067143"/>
              <a:gd name="connsiteX3" fmla="*/ 11820523 w 11822785"/>
              <a:gd name="connsiteY3" fmla="*/ 192143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2785" h="6067143">
                <a:moveTo>
                  <a:pt x="1747" y="161678"/>
                </a:moveTo>
                <a:cubicBezTo>
                  <a:pt x="-9419" y="-21337"/>
                  <a:pt x="31802" y="1855"/>
                  <a:pt x="158748" y="157"/>
                </a:cubicBezTo>
                <a:lnTo>
                  <a:pt x="11660580" y="8805"/>
                </a:lnTo>
                <a:cubicBezTo>
                  <a:pt x="11839967" y="5251"/>
                  <a:pt x="11816091" y="10491"/>
                  <a:pt x="11820523" y="192143"/>
                </a:cubicBezTo>
                <a:cubicBezTo>
                  <a:pt x="11821780" y="388017"/>
                  <a:pt x="11821656" y="162850"/>
                  <a:pt x="11820523" y="1120050"/>
                </a:cubicBezTo>
                <a:cubicBezTo>
                  <a:pt x="11828585" y="1709622"/>
                  <a:pt x="11812670" y="4906106"/>
                  <a:pt x="11810553" y="6063327"/>
                </a:cubicBezTo>
                <a:lnTo>
                  <a:pt x="1417636" y="6067125"/>
                </a:lnTo>
                <a:cubicBezTo>
                  <a:pt x="644049" y="6070006"/>
                  <a:pt x="243522" y="5731592"/>
                  <a:pt x="8097" y="5482051"/>
                </a:cubicBezTo>
                <a:cubicBezTo>
                  <a:pt x="9155" y="3262415"/>
                  <a:pt x="689" y="2381314"/>
                  <a:pt x="1747" y="161678"/>
                </a:cubicBezTo>
                <a:close/>
              </a:path>
            </a:pathLst>
          </a:custGeom>
          <a:solidFill>
            <a:schemeClr val="bg2"/>
          </a:solidFill>
        </p:spPr>
        <p:txBody>
          <a:bodyPr/>
          <a:lstStyle>
            <a:lvl1pPr marL="0" marR="0" indent="0" algn="ctr" defTabSz="914400" rtl="0" eaLnBrk="1" fontAlgn="auto" latinLnBrk="0" hangingPunct="1">
              <a:lnSpc>
                <a:spcPct val="300000"/>
              </a:lnSpc>
              <a:spcBef>
                <a:spcPts val="4200"/>
              </a:spcBef>
              <a:spcAft>
                <a:spcPts val="0"/>
              </a:spcAft>
              <a:buClrTx/>
              <a:buSzTx/>
              <a:buFontTx/>
              <a:buNone/>
              <a:tabLst/>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Klicka på ikonen för att lägga in bild   </a:t>
            </a:r>
          </a:p>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   </a:t>
            </a:r>
          </a:p>
          <a:p>
            <a:endParaRPr lang="sv-SE" dirty="0"/>
          </a:p>
        </p:txBody>
      </p:sp>
      <p:sp>
        <p:nvSpPr>
          <p:cNvPr id="6" name="Platshållare för text 8">
            <a:extLst>
              <a:ext uri="{FF2B5EF4-FFF2-40B4-BE49-F238E27FC236}">
                <a16:creationId xmlns:a16="http://schemas.microsoft.com/office/drawing/2014/main" id="{E622E4C8-152B-42E0-8E3F-85BC4C913B8B}"/>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221666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vbild med text och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3"/>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vid </a:t>
            </a:r>
            <a:r>
              <a:rPr lang="sv-SE" dirty="0" err="1"/>
              <a:t>halvbild</a:t>
            </a:r>
            <a:endParaRPr lang="sv-SE" dirty="0"/>
          </a:p>
        </p:txBody>
      </p:sp>
      <p:sp>
        <p:nvSpPr>
          <p:cNvPr id="9" name="Platshållare för bild 9">
            <a:extLst>
              <a:ext uri="{FF2B5EF4-FFF2-40B4-BE49-F238E27FC236}">
                <a16:creationId xmlns:a16="http://schemas.microsoft.com/office/drawing/2014/main" id="{347E835F-CBD4-4961-833E-DF753E0BB00E}"/>
              </a:ext>
            </a:extLst>
          </p:cNvPr>
          <p:cNvSpPr>
            <a:spLocks noGrp="1"/>
          </p:cNvSpPr>
          <p:nvPr>
            <p:ph type="pic" sz="quarter" idx="10" hasCustomPrompt="1"/>
          </p:nvPr>
        </p:nvSpPr>
        <p:spPr>
          <a:xfrm>
            <a:off x="188644" y="177224"/>
            <a:ext cx="5813861" cy="5420085"/>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213"/>
              <a:gd name="connsiteY0" fmla="*/ 163317 h 6070300"/>
              <a:gd name="connsiteX1" fmla="*/ 158748 w 11822213"/>
              <a:gd name="connsiteY1" fmla="*/ 1796 h 6070300"/>
              <a:gd name="connsiteX2" fmla="*/ 11660580 w 11822213"/>
              <a:gd name="connsiteY2" fmla="*/ 10444 h 6070300"/>
              <a:gd name="connsiteX3" fmla="*/ 11817348 w 11822213"/>
              <a:gd name="connsiteY3" fmla="*/ 193781 h 6070300"/>
              <a:gd name="connsiteX4" fmla="*/ 11820523 w 11822213"/>
              <a:gd name="connsiteY4" fmla="*/ 1121689 h 6070300"/>
              <a:gd name="connsiteX5" fmla="*/ 5762178 w 11822213"/>
              <a:gd name="connsiteY5" fmla="*/ 6070300 h 6070300"/>
              <a:gd name="connsiteX6" fmla="*/ 1904998 w 11822213"/>
              <a:gd name="connsiteY6" fmla="*/ 6066986 h 6070300"/>
              <a:gd name="connsiteX7" fmla="*/ 8097 w 11822213"/>
              <a:gd name="connsiteY7" fmla="*/ 5496133 h 6070300"/>
              <a:gd name="connsiteX8" fmla="*/ 1747 w 11822213"/>
              <a:gd name="connsiteY8" fmla="*/ 163317 h 6070300"/>
              <a:gd name="connsiteX0" fmla="*/ 1747 w 11817348"/>
              <a:gd name="connsiteY0" fmla="*/ 163317 h 6070300"/>
              <a:gd name="connsiteX1" fmla="*/ 158748 w 11817348"/>
              <a:gd name="connsiteY1" fmla="*/ 1796 h 6070300"/>
              <a:gd name="connsiteX2" fmla="*/ 11660580 w 11817348"/>
              <a:gd name="connsiteY2" fmla="*/ 10444 h 6070300"/>
              <a:gd name="connsiteX3" fmla="*/ 11817348 w 11817348"/>
              <a:gd name="connsiteY3" fmla="*/ 193781 h 6070300"/>
              <a:gd name="connsiteX4" fmla="*/ 5762178 w 11817348"/>
              <a:gd name="connsiteY4" fmla="*/ 6070300 h 6070300"/>
              <a:gd name="connsiteX5" fmla="*/ 1904998 w 11817348"/>
              <a:gd name="connsiteY5" fmla="*/ 6066986 h 6070300"/>
              <a:gd name="connsiteX6" fmla="*/ 8097 w 11817348"/>
              <a:gd name="connsiteY6" fmla="*/ 5496133 h 6070300"/>
              <a:gd name="connsiteX7" fmla="*/ 1747 w 11817348"/>
              <a:gd name="connsiteY7" fmla="*/ 163317 h 6070300"/>
              <a:gd name="connsiteX0" fmla="*/ 1747 w 11771826"/>
              <a:gd name="connsiteY0" fmla="*/ 163317 h 6070300"/>
              <a:gd name="connsiteX1" fmla="*/ 158748 w 11771826"/>
              <a:gd name="connsiteY1" fmla="*/ 1796 h 6070300"/>
              <a:gd name="connsiteX2" fmla="*/ 11660580 w 11771826"/>
              <a:gd name="connsiteY2" fmla="*/ 10444 h 6070300"/>
              <a:gd name="connsiteX3" fmla="*/ 5762178 w 11771826"/>
              <a:gd name="connsiteY3" fmla="*/ 6070300 h 6070300"/>
              <a:gd name="connsiteX4" fmla="*/ 1904998 w 11771826"/>
              <a:gd name="connsiteY4" fmla="*/ 6066986 h 6070300"/>
              <a:gd name="connsiteX5" fmla="*/ 8097 w 11771826"/>
              <a:gd name="connsiteY5" fmla="*/ 5496133 h 6070300"/>
              <a:gd name="connsiteX6" fmla="*/ 1747 w 11771826"/>
              <a:gd name="connsiteY6" fmla="*/ 163317 h 6070300"/>
              <a:gd name="connsiteX0" fmla="*/ 1747 w 11765947"/>
              <a:gd name="connsiteY0" fmla="*/ 163317 h 6070300"/>
              <a:gd name="connsiteX1" fmla="*/ 158748 w 11765947"/>
              <a:gd name="connsiteY1" fmla="*/ 1796 h 6070300"/>
              <a:gd name="connsiteX2" fmla="*/ 11660580 w 11765947"/>
              <a:gd name="connsiteY2" fmla="*/ 10444 h 6070300"/>
              <a:gd name="connsiteX3" fmla="*/ 5762178 w 11765947"/>
              <a:gd name="connsiteY3" fmla="*/ 6070300 h 6070300"/>
              <a:gd name="connsiteX4" fmla="*/ 1904998 w 11765947"/>
              <a:gd name="connsiteY4" fmla="*/ 6066986 h 6070300"/>
              <a:gd name="connsiteX5" fmla="*/ 8097 w 11765947"/>
              <a:gd name="connsiteY5" fmla="*/ 5496133 h 6070300"/>
              <a:gd name="connsiteX6" fmla="*/ 1747 w 11765947"/>
              <a:gd name="connsiteY6" fmla="*/ 163317 h 6070300"/>
              <a:gd name="connsiteX0" fmla="*/ 1747 w 12679266"/>
              <a:gd name="connsiteY0" fmla="*/ 163317 h 6070300"/>
              <a:gd name="connsiteX1" fmla="*/ 158748 w 12679266"/>
              <a:gd name="connsiteY1" fmla="*/ 1796 h 6070300"/>
              <a:gd name="connsiteX2" fmla="*/ 11660580 w 12679266"/>
              <a:gd name="connsiteY2" fmla="*/ 10444 h 6070300"/>
              <a:gd name="connsiteX3" fmla="*/ 5762178 w 12679266"/>
              <a:gd name="connsiteY3" fmla="*/ 6070300 h 6070300"/>
              <a:gd name="connsiteX4" fmla="*/ 1904998 w 12679266"/>
              <a:gd name="connsiteY4" fmla="*/ 6066986 h 6070300"/>
              <a:gd name="connsiteX5" fmla="*/ 8097 w 12679266"/>
              <a:gd name="connsiteY5" fmla="*/ 5496133 h 6070300"/>
              <a:gd name="connsiteX6" fmla="*/ 1747 w 12679266"/>
              <a:gd name="connsiteY6" fmla="*/ 163317 h 6070300"/>
              <a:gd name="connsiteX0" fmla="*/ 1747 w 7662612"/>
              <a:gd name="connsiteY0" fmla="*/ 163317 h 6518320"/>
              <a:gd name="connsiteX1" fmla="*/ 158748 w 7662612"/>
              <a:gd name="connsiteY1" fmla="*/ 1796 h 6518320"/>
              <a:gd name="connsiteX2" fmla="*/ 5821755 w 7662612"/>
              <a:gd name="connsiteY2" fmla="*/ 10444 h 6518320"/>
              <a:gd name="connsiteX3" fmla="*/ 5762178 w 7662612"/>
              <a:gd name="connsiteY3" fmla="*/ 6070300 h 6518320"/>
              <a:gd name="connsiteX4" fmla="*/ 1904998 w 7662612"/>
              <a:gd name="connsiteY4" fmla="*/ 6066986 h 6518320"/>
              <a:gd name="connsiteX5" fmla="*/ 8097 w 7662612"/>
              <a:gd name="connsiteY5" fmla="*/ 5496133 h 6518320"/>
              <a:gd name="connsiteX6" fmla="*/ 1747 w 7662612"/>
              <a:gd name="connsiteY6" fmla="*/ 163317 h 6518320"/>
              <a:gd name="connsiteX0" fmla="*/ 1747 w 7516956"/>
              <a:gd name="connsiteY0" fmla="*/ 163317 h 6518320"/>
              <a:gd name="connsiteX1" fmla="*/ 158748 w 7516956"/>
              <a:gd name="connsiteY1" fmla="*/ 1796 h 6518320"/>
              <a:gd name="connsiteX2" fmla="*/ 5821755 w 7516956"/>
              <a:gd name="connsiteY2" fmla="*/ 10444 h 6518320"/>
              <a:gd name="connsiteX3" fmla="*/ 5762178 w 7516956"/>
              <a:gd name="connsiteY3" fmla="*/ 6070300 h 6518320"/>
              <a:gd name="connsiteX4" fmla="*/ 1904998 w 7516956"/>
              <a:gd name="connsiteY4" fmla="*/ 6066986 h 6518320"/>
              <a:gd name="connsiteX5" fmla="*/ 8097 w 7516956"/>
              <a:gd name="connsiteY5" fmla="*/ 5496133 h 6518320"/>
              <a:gd name="connsiteX6" fmla="*/ 1747 w 7516956"/>
              <a:gd name="connsiteY6" fmla="*/ 163317 h 6518320"/>
              <a:gd name="connsiteX0" fmla="*/ 1747 w 5821755"/>
              <a:gd name="connsiteY0" fmla="*/ 163317 h 6518320"/>
              <a:gd name="connsiteX1" fmla="*/ 158748 w 5821755"/>
              <a:gd name="connsiteY1" fmla="*/ 1796 h 6518320"/>
              <a:gd name="connsiteX2" fmla="*/ 5821755 w 5821755"/>
              <a:gd name="connsiteY2" fmla="*/ 10444 h 6518320"/>
              <a:gd name="connsiteX3" fmla="*/ 5762178 w 5821755"/>
              <a:gd name="connsiteY3" fmla="*/ 6070300 h 6518320"/>
              <a:gd name="connsiteX4" fmla="*/ 1904998 w 5821755"/>
              <a:gd name="connsiteY4" fmla="*/ 6066986 h 6518320"/>
              <a:gd name="connsiteX5" fmla="*/ 8097 w 5821755"/>
              <a:gd name="connsiteY5" fmla="*/ 5496133 h 6518320"/>
              <a:gd name="connsiteX6" fmla="*/ 1747 w 5821755"/>
              <a:gd name="connsiteY6" fmla="*/ 163317 h 651832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92578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492248 w 5821755"/>
              <a:gd name="connsiteY4" fmla="*/ 6066987 h 6070300"/>
              <a:gd name="connsiteX5" fmla="*/ 6510 w 5821755"/>
              <a:gd name="connsiteY5" fmla="*/ 5489023 h 6070300"/>
              <a:gd name="connsiteX6" fmla="*/ 1747 w 5821755"/>
              <a:gd name="connsiteY6" fmla="*/ 163317 h 6070300"/>
              <a:gd name="connsiteX0" fmla="*/ 1747 w 5821755"/>
              <a:gd name="connsiteY0" fmla="*/ 163317 h 6071460"/>
              <a:gd name="connsiteX1" fmla="*/ 158748 w 5821755"/>
              <a:gd name="connsiteY1" fmla="*/ 1796 h 6071460"/>
              <a:gd name="connsiteX2" fmla="*/ 5821755 w 5821755"/>
              <a:gd name="connsiteY2" fmla="*/ 10444 h 6071460"/>
              <a:gd name="connsiteX3" fmla="*/ 5762178 w 5821755"/>
              <a:gd name="connsiteY3" fmla="*/ 6070300 h 6071460"/>
              <a:gd name="connsiteX4" fmla="*/ 1492248 w 5821755"/>
              <a:gd name="connsiteY4" fmla="*/ 6066987 h 6071460"/>
              <a:gd name="connsiteX5" fmla="*/ 6510 w 5821755"/>
              <a:gd name="connsiteY5" fmla="*/ 5489023 h 6071460"/>
              <a:gd name="connsiteX6" fmla="*/ 1747 w 5821755"/>
              <a:gd name="connsiteY6" fmla="*/ 163317 h 6071460"/>
              <a:gd name="connsiteX0" fmla="*/ 1747 w 5821755"/>
              <a:gd name="connsiteY0" fmla="*/ 163317 h 6071641"/>
              <a:gd name="connsiteX1" fmla="*/ 158748 w 5821755"/>
              <a:gd name="connsiteY1" fmla="*/ 1796 h 6071641"/>
              <a:gd name="connsiteX2" fmla="*/ 5821755 w 5821755"/>
              <a:gd name="connsiteY2" fmla="*/ 10444 h 6071641"/>
              <a:gd name="connsiteX3" fmla="*/ 5762178 w 5821755"/>
              <a:gd name="connsiteY3" fmla="*/ 6070300 h 6071641"/>
              <a:gd name="connsiteX4" fmla="*/ 1492248 w 5821755"/>
              <a:gd name="connsiteY4" fmla="*/ 6066987 h 6071641"/>
              <a:gd name="connsiteX5" fmla="*/ 6510 w 5821755"/>
              <a:gd name="connsiteY5" fmla="*/ 5489023 h 6071641"/>
              <a:gd name="connsiteX6" fmla="*/ 1747 w 5821755"/>
              <a:gd name="connsiteY6" fmla="*/ 163317 h 6071641"/>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5210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14448 w 5821755"/>
              <a:gd name="connsiteY4" fmla="*/ 6063434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814565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15180"/>
              <a:gd name="connsiteY0" fmla="*/ 163317 h 6070300"/>
              <a:gd name="connsiteX1" fmla="*/ 158748 w 5815180"/>
              <a:gd name="connsiteY1" fmla="*/ 1796 h 6070300"/>
              <a:gd name="connsiteX2" fmla="*/ 5813817 w 5815180"/>
              <a:gd name="connsiteY2" fmla="*/ 10444 h 6070300"/>
              <a:gd name="connsiteX3" fmla="*/ 5814565 w 5815180"/>
              <a:gd name="connsiteY3" fmla="*/ 6070300 h 6070300"/>
              <a:gd name="connsiteX4" fmla="*/ 1268410 w 5815180"/>
              <a:gd name="connsiteY4" fmla="*/ 6063435 h 6070300"/>
              <a:gd name="connsiteX5" fmla="*/ 6510 w 5815180"/>
              <a:gd name="connsiteY5" fmla="*/ 5489023 h 6070300"/>
              <a:gd name="connsiteX6" fmla="*/ 1747 w 5815180"/>
              <a:gd name="connsiteY6" fmla="*/ 163317 h 6070300"/>
              <a:gd name="connsiteX0" fmla="*/ 428 w 5813861"/>
              <a:gd name="connsiteY0" fmla="*/ 162163 h 6069146"/>
              <a:gd name="connsiteX1" fmla="*/ 157429 w 5813861"/>
              <a:gd name="connsiteY1" fmla="*/ 642 h 6069146"/>
              <a:gd name="connsiteX2" fmla="*/ 5812498 w 5813861"/>
              <a:gd name="connsiteY2" fmla="*/ 9290 h 6069146"/>
              <a:gd name="connsiteX3" fmla="*/ 5813246 w 5813861"/>
              <a:gd name="connsiteY3" fmla="*/ 6069146 h 6069146"/>
              <a:gd name="connsiteX4" fmla="*/ 1267091 w 5813861"/>
              <a:gd name="connsiteY4" fmla="*/ 6062281 h 6069146"/>
              <a:gd name="connsiteX5" fmla="*/ 5191 w 5813861"/>
              <a:gd name="connsiteY5" fmla="*/ 5487869 h 6069146"/>
              <a:gd name="connsiteX6" fmla="*/ 428 w 5813861"/>
              <a:gd name="connsiteY6" fmla="*/ 162163 h 606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861" h="6069146">
                <a:moveTo>
                  <a:pt x="428" y="162163"/>
                </a:moveTo>
                <a:cubicBezTo>
                  <a:pt x="-4388" y="-26184"/>
                  <a:pt x="30483" y="2340"/>
                  <a:pt x="157429" y="642"/>
                </a:cubicBezTo>
                <a:lnTo>
                  <a:pt x="5812498" y="9290"/>
                </a:lnTo>
                <a:cubicBezTo>
                  <a:pt x="5810101" y="2029242"/>
                  <a:pt x="5815643" y="4049194"/>
                  <a:pt x="5813246" y="6069146"/>
                </a:cubicBezTo>
                <a:cubicBezTo>
                  <a:pt x="5084253" y="6060002"/>
                  <a:pt x="2552818" y="6063386"/>
                  <a:pt x="1267091" y="6062281"/>
                </a:cubicBezTo>
                <a:cubicBezTo>
                  <a:pt x="710990" y="6042055"/>
                  <a:pt x="345391" y="5815623"/>
                  <a:pt x="5191" y="5487869"/>
                </a:cubicBezTo>
                <a:cubicBezTo>
                  <a:pt x="6249" y="3268233"/>
                  <a:pt x="-630" y="2381799"/>
                  <a:pt x="428" y="162163"/>
                </a:cubicBezTo>
                <a:close/>
              </a:path>
            </a:pathLst>
          </a:custGeom>
          <a:solidFill>
            <a:schemeClr val="bg2"/>
          </a:solidFill>
        </p:spPr>
        <p:txBody>
          <a:bodyPr/>
          <a:lstStyle>
            <a:lvl1pPr marL="0" marR="0" indent="0" algn="ctr" defTabSz="914400" rtl="0" eaLnBrk="1" fontAlgn="auto" latinLnBrk="0" hangingPunct="1">
              <a:lnSpc>
                <a:spcPct val="300000"/>
              </a:lnSpc>
              <a:spcBef>
                <a:spcPts val="4200"/>
              </a:spcBef>
              <a:spcAft>
                <a:spcPts val="0"/>
              </a:spcAft>
              <a:buClrTx/>
              <a:buSzTx/>
              <a:buFontTx/>
              <a:buNone/>
              <a:tabLst/>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Klicka på ikonen för att lägga in bild   </a:t>
            </a:r>
          </a:p>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                      </a:t>
            </a:r>
          </a:p>
          <a:p>
            <a:endParaRPr lang="sv-SE" dirty="0"/>
          </a:p>
        </p:txBody>
      </p:sp>
      <p:sp>
        <p:nvSpPr>
          <p:cNvPr id="7" name="Platshållare för text 8">
            <a:extLst>
              <a:ext uri="{FF2B5EF4-FFF2-40B4-BE49-F238E27FC236}">
                <a16:creationId xmlns:a16="http://schemas.microsoft.com/office/drawing/2014/main" id="{A0DC9DB3-C6CE-4C03-A72B-856577E20325}"/>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
        <p:nvSpPr>
          <p:cNvPr id="8" name="Platshållare för text 7">
            <a:extLst>
              <a:ext uri="{FF2B5EF4-FFF2-40B4-BE49-F238E27FC236}">
                <a16:creationId xmlns:a16="http://schemas.microsoft.com/office/drawing/2014/main" id="{E83620DD-DA98-4275-991F-5E42BBF29D46}"/>
              </a:ext>
            </a:extLst>
          </p:cNvPr>
          <p:cNvSpPr>
            <a:spLocks noGrp="1"/>
          </p:cNvSpPr>
          <p:nvPr>
            <p:ph type="body" sz="quarter" idx="12" hasCustomPrompt="1"/>
          </p:nvPr>
        </p:nvSpPr>
        <p:spPr>
          <a:xfrm>
            <a:off x="6770688" y="674688"/>
            <a:ext cx="4687887" cy="4325937"/>
          </a:xfrm>
          <a:prstGeom prst="rect">
            <a:avLst/>
          </a:prstGeom>
        </p:spPr>
        <p:txBody>
          <a:bodyPr/>
          <a:lstStyle>
            <a:lvl1pPr marL="0" indent="0">
              <a:lnSpc>
                <a:spcPct val="100000"/>
              </a:lnSpc>
              <a:buFontTx/>
              <a:buNone/>
              <a:defRPr sz="1800"/>
            </a:lvl1pPr>
            <a:lvl2pPr marL="457200" indent="0">
              <a:lnSpc>
                <a:spcPct val="100000"/>
              </a:lnSpc>
              <a:buFontTx/>
              <a:buNone/>
              <a:defRPr sz="1600"/>
            </a:lvl2pPr>
            <a:lvl3pPr marL="914400" indent="0">
              <a:lnSpc>
                <a:spcPct val="100000"/>
              </a:lnSpc>
              <a:buFontTx/>
              <a:buNone/>
              <a:defRPr sz="1400"/>
            </a:lvl3pPr>
            <a:lvl4pPr marL="1371600" indent="0">
              <a:lnSpc>
                <a:spcPct val="100000"/>
              </a:lnSpc>
              <a:buFontTx/>
              <a:buNone/>
              <a:defRPr sz="1200"/>
            </a:lvl4pPr>
            <a:lvl5pPr marL="1828800" indent="0">
              <a:lnSpc>
                <a:spcPct val="100000"/>
              </a:lnSpc>
              <a:buFontTx/>
              <a:buNone/>
              <a:defRPr sz="1000"/>
            </a:lvl5pPr>
          </a:lstStyle>
          <a:p>
            <a:pPr lvl="0"/>
            <a:r>
              <a:rPr lang="sv-SE" dirty="0"/>
              <a:t>Klicka här för att lägga in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75739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77960" y="371181"/>
            <a:ext cx="10975839" cy="1325563"/>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Rubrik i överkant</a:t>
            </a:r>
          </a:p>
        </p:txBody>
      </p:sp>
      <p:sp>
        <p:nvSpPr>
          <p:cNvPr id="3" name="Platshållare för innehåll 2"/>
          <p:cNvSpPr>
            <a:spLocks noGrp="1"/>
          </p:cNvSpPr>
          <p:nvPr>
            <p:ph sz="half" idx="1" hasCustomPrompt="1"/>
          </p:nvPr>
        </p:nvSpPr>
        <p:spPr>
          <a:xfrm>
            <a:off x="1325619" y="1825623"/>
            <a:ext cx="4454431" cy="3067323"/>
          </a:xfrm>
          <a:prstGeom prst="rect">
            <a:avLst/>
          </a:prstGeom>
        </p:spPr>
        <p:txBody>
          <a:bodyPr/>
          <a:lstStyle>
            <a:lvl1pPr marL="0" indent="0">
              <a:lnSpc>
                <a:spcPct val="100000"/>
              </a:lnSpc>
              <a:buFontTx/>
              <a:buNone/>
              <a:defRPr sz="1800">
                <a:latin typeface="Arial" panose="020B0604020202020204" pitchFamily="34" charset="0"/>
                <a:cs typeface="Arial" panose="020B0604020202020204" pitchFamily="34" charset="0"/>
              </a:defRPr>
            </a:lvl1pPr>
            <a:lvl2pPr marL="457200" indent="0">
              <a:lnSpc>
                <a:spcPct val="100000"/>
              </a:lnSpc>
              <a:buFontTx/>
              <a:buNone/>
              <a:defRPr sz="1600">
                <a:latin typeface="Arial" panose="020B0604020202020204" pitchFamily="34" charset="0"/>
                <a:cs typeface="Arial" panose="020B0604020202020204" pitchFamily="34" charset="0"/>
              </a:defRPr>
            </a:lvl2pPr>
            <a:lvl3pPr marL="914400" indent="0">
              <a:lnSpc>
                <a:spcPct val="100000"/>
              </a:lnSpc>
              <a:buFontTx/>
              <a:buNone/>
              <a:defRPr sz="1400">
                <a:latin typeface="Arial" panose="020B0604020202020204" pitchFamily="34" charset="0"/>
                <a:cs typeface="Arial" panose="020B0604020202020204" pitchFamily="34" charset="0"/>
              </a:defRPr>
            </a:lvl3pPr>
            <a:lvl4pPr marL="1371600" indent="0">
              <a:lnSpc>
                <a:spcPct val="100000"/>
              </a:lnSpc>
              <a:buFontTx/>
              <a:buNone/>
              <a:defRPr sz="1200">
                <a:latin typeface="Arial" panose="020B0604020202020204" pitchFamily="34" charset="0"/>
                <a:cs typeface="Arial" panose="020B0604020202020204" pitchFamily="34" charset="0"/>
              </a:defRPr>
            </a:lvl4pPr>
            <a:lvl5pPr marL="1828800" indent="0">
              <a:lnSpc>
                <a:spcPct val="100000"/>
              </a:lnSpc>
              <a:buFontTx/>
              <a:buNone/>
              <a:defRPr sz="1000">
                <a:latin typeface="Arial" panose="020B0604020202020204" pitchFamily="34" charset="0"/>
                <a:cs typeface="Arial" panose="020B0604020202020204" pitchFamily="34" charset="0"/>
              </a:defRPr>
            </a:lvl5pPr>
          </a:lstStyle>
          <a:p>
            <a:pPr lvl="0"/>
            <a:r>
              <a:rPr lang="sv-SE" dirty="0"/>
              <a:t>Klicka här för att skriva in text</a:t>
            </a:r>
          </a:p>
          <a:p>
            <a:pPr lvl="1"/>
            <a:r>
              <a:rPr lang="sv-SE" dirty="0"/>
              <a:t>Nivå 2</a:t>
            </a:r>
          </a:p>
          <a:p>
            <a:pPr lvl="2"/>
            <a:r>
              <a:rPr lang="sv-SE" dirty="0"/>
              <a:t>Nivå 3</a:t>
            </a:r>
          </a:p>
          <a:p>
            <a:pPr lvl="3"/>
            <a:r>
              <a:rPr lang="sv-SE" dirty="0"/>
              <a:t>Nivå 4</a:t>
            </a:r>
          </a:p>
          <a:p>
            <a:pPr lvl="4"/>
            <a:r>
              <a:rPr lang="sv-SE" dirty="0"/>
              <a:t>Nivå 5</a:t>
            </a:r>
          </a:p>
        </p:txBody>
      </p:sp>
      <p:sp>
        <p:nvSpPr>
          <p:cNvPr id="7" name="Platshållare för innehåll 2"/>
          <p:cNvSpPr>
            <a:spLocks noGrp="1"/>
          </p:cNvSpPr>
          <p:nvPr>
            <p:ph sz="half" idx="10" hasCustomPrompt="1"/>
          </p:nvPr>
        </p:nvSpPr>
        <p:spPr>
          <a:xfrm>
            <a:off x="6196536" y="1825622"/>
            <a:ext cx="4454431" cy="3067323"/>
          </a:xfrm>
          <a:prstGeom prst="rect">
            <a:avLst/>
          </a:prstGeom>
        </p:spPr>
        <p:txBody>
          <a:bodyPr/>
          <a:lstStyle>
            <a:lvl1pPr marL="0" indent="0">
              <a:buFontTx/>
              <a:buNone/>
              <a:defRPr sz="1800">
                <a:latin typeface="Arial" panose="020B0604020202020204" pitchFamily="34" charset="0"/>
                <a:cs typeface="Arial" panose="020B0604020202020204" pitchFamily="34" charset="0"/>
              </a:defRPr>
            </a:lvl1pPr>
            <a:lvl2pPr marL="457200" indent="0">
              <a:buFontTx/>
              <a:buNone/>
              <a:defRPr sz="1600">
                <a:latin typeface="Arial" panose="020B0604020202020204" pitchFamily="34" charset="0"/>
                <a:cs typeface="Arial" panose="020B0604020202020204" pitchFamily="34" charset="0"/>
              </a:defRPr>
            </a:lvl2pPr>
            <a:lvl3pPr marL="914400" indent="0">
              <a:buFontTx/>
              <a:buNone/>
              <a:defRPr sz="1400">
                <a:latin typeface="Arial" panose="020B0604020202020204" pitchFamily="34" charset="0"/>
                <a:cs typeface="Arial" panose="020B0604020202020204" pitchFamily="34" charset="0"/>
              </a:defRPr>
            </a:lvl3pPr>
            <a:lvl4pPr marL="1371600" indent="0">
              <a:buFontTx/>
              <a:buNone/>
              <a:defRPr sz="1200">
                <a:latin typeface="Arial" panose="020B0604020202020204" pitchFamily="34" charset="0"/>
                <a:cs typeface="Arial" panose="020B0604020202020204" pitchFamily="34" charset="0"/>
              </a:defRPr>
            </a:lvl4pPr>
            <a:lvl5pPr marL="1828800" indent="0">
              <a:buFontTx/>
              <a:buNone/>
              <a:defRPr sz="1000">
                <a:latin typeface="Arial" panose="020B0604020202020204" pitchFamily="34" charset="0"/>
                <a:cs typeface="Arial" panose="020B0604020202020204" pitchFamily="34" charset="0"/>
              </a:defRPr>
            </a:lvl5pPr>
          </a:lstStyle>
          <a:p>
            <a:pPr lvl="0"/>
            <a:r>
              <a:rPr lang="sv-SE" dirty="0"/>
              <a:t>Klicka här för att skriva in text</a:t>
            </a:r>
          </a:p>
          <a:p>
            <a:pPr lvl="1"/>
            <a:r>
              <a:rPr lang="sv-SE" dirty="0"/>
              <a:t>Nivå 2</a:t>
            </a:r>
          </a:p>
          <a:p>
            <a:pPr lvl="2"/>
            <a:r>
              <a:rPr lang="sv-SE" dirty="0"/>
              <a:t>Nivå 3</a:t>
            </a:r>
          </a:p>
          <a:p>
            <a:pPr lvl="3"/>
            <a:r>
              <a:rPr lang="sv-SE" dirty="0"/>
              <a:t>Nivå 4</a:t>
            </a:r>
          </a:p>
          <a:p>
            <a:pPr lvl="4"/>
            <a:r>
              <a:rPr lang="sv-SE" dirty="0"/>
              <a:t>Nivå 5</a:t>
            </a:r>
          </a:p>
        </p:txBody>
      </p:sp>
      <p:sp>
        <p:nvSpPr>
          <p:cNvPr id="8" name="Platshållare för text 8">
            <a:extLst>
              <a:ext uri="{FF2B5EF4-FFF2-40B4-BE49-F238E27FC236}">
                <a16:creationId xmlns:a16="http://schemas.microsoft.com/office/drawing/2014/main" id="{23365A08-A021-49CA-9229-23403CDB4B87}"/>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88653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lbild diagram">
    <p:spTree>
      <p:nvGrpSpPr>
        <p:cNvPr id="1" name=""/>
        <p:cNvGrpSpPr/>
        <p:nvPr/>
      </p:nvGrpSpPr>
      <p:grpSpPr>
        <a:xfrm>
          <a:off x="0" y="0"/>
          <a:ext cx="0" cy="0"/>
          <a:chOff x="0" y="0"/>
          <a:chExt cx="0" cy="0"/>
        </a:xfrm>
      </p:grpSpPr>
      <p:sp>
        <p:nvSpPr>
          <p:cNvPr id="8" name="Platshållare för innehåll 2"/>
          <p:cNvSpPr>
            <a:spLocks noGrp="1"/>
          </p:cNvSpPr>
          <p:nvPr>
            <p:ph idx="1" hasCustomPrompt="1"/>
          </p:nvPr>
        </p:nvSpPr>
        <p:spPr>
          <a:xfrm>
            <a:off x="852162" y="584067"/>
            <a:ext cx="10474907" cy="4361352"/>
          </a:xfrm>
          <a:prstGeom prst="rect">
            <a:avLst/>
          </a:prstGeom>
          <a:solidFill>
            <a:schemeClr val="bg1"/>
          </a:solidFill>
        </p:spPr>
        <p:txBody>
          <a:bodyPr tIns="1188000" anchor="t"/>
          <a:lstStyle>
            <a:lvl1pPr marL="0" indent="0" algn="ctr">
              <a:buNone/>
              <a:defRPr sz="14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på ikonerna för att infoga tabeller, video, </a:t>
            </a:r>
            <a:r>
              <a:rPr lang="sv-SE"/>
              <a:t>smartart </a:t>
            </a:r>
            <a:r>
              <a:rPr lang="sv-SE" dirty="0"/>
              <a:t>och diagram</a:t>
            </a:r>
          </a:p>
        </p:txBody>
      </p:sp>
      <p:sp>
        <p:nvSpPr>
          <p:cNvPr id="10" name="Rubrik 1"/>
          <p:cNvSpPr>
            <a:spLocks noGrp="1"/>
          </p:cNvSpPr>
          <p:nvPr>
            <p:ph type="title" hasCustomPrompt="1"/>
          </p:nvPr>
        </p:nvSpPr>
        <p:spPr>
          <a:xfrm>
            <a:off x="293196" y="5869693"/>
            <a:ext cx="9521364" cy="486704"/>
          </a:xfrm>
          <a:prstGeom prst="rect">
            <a:avLst/>
          </a:prstGeom>
        </p:spPr>
        <p:txBody>
          <a:bodyPr anchor="t">
            <a:normAutofit/>
          </a:bodyPr>
          <a:lstStyle>
            <a:lvl1pPr>
              <a:defRPr sz="2400" baseline="0">
                <a:solidFill>
                  <a:srgbClr val="DB0D15"/>
                </a:solidFill>
                <a:latin typeface="Arial" panose="020B0604020202020204" pitchFamily="34" charset="0"/>
                <a:cs typeface="Arial" panose="020B0604020202020204" pitchFamily="34" charset="0"/>
              </a:defRPr>
            </a:lvl1pPr>
          </a:lstStyle>
          <a:p>
            <a:r>
              <a:rPr lang="sv-SE" dirty="0"/>
              <a:t>Detta rubrikfält används när man använder helsidesdiagram</a:t>
            </a:r>
          </a:p>
        </p:txBody>
      </p:sp>
      <p:sp>
        <p:nvSpPr>
          <p:cNvPr id="6" name="Platshållare för text 8">
            <a:extLst>
              <a:ext uri="{FF2B5EF4-FFF2-40B4-BE49-F238E27FC236}">
                <a16:creationId xmlns:a16="http://schemas.microsoft.com/office/drawing/2014/main" id="{B3F58145-C7E7-4CD0-B68A-C3A5BA02C89C}"/>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423719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aksida">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773" y="143622"/>
            <a:ext cx="11887200" cy="6551055"/>
          </a:xfrm>
          <a:prstGeom prst="rect">
            <a:avLst/>
          </a:prstGeom>
        </p:spPr>
      </p:pic>
      <p:pic>
        <p:nvPicPr>
          <p:cNvPr id="6" name="Bildobjekt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1239" y="3279035"/>
            <a:ext cx="2453344" cy="1493693"/>
          </a:xfrm>
          <a:prstGeom prst="rect">
            <a:avLst/>
          </a:prstGeom>
        </p:spPr>
      </p:pic>
    </p:spTree>
    <p:extLst>
      <p:ext uri="{BB962C8B-B14F-4D97-AF65-F5344CB8AC3E}">
        <p14:creationId xmlns:p14="http://schemas.microsoft.com/office/powerpoint/2010/main" val="346902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ruta 7"/>
          <p:cNvSpPr txBox="1"/>
          <p:nvPr userDrawn="1"/>
        </p:nvSpPr>
        <p:spPr>
          <a:xfrm>
            <a:off x="319358" y="6356397"/>
            <a:ext cx="1197764"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  |</a:t>
            </a:r>
          </a:p>
        </p:txBody>
      </p:sp>
    </p:spTree>
    <p:extLst>
      <p:ext uri="{BB962C8B-B14F-4D97-AF65-F5344CB8AC3E}">
        <p14:creationId xmlns:p14="http://schemas.microsoft.com/office/powerpoint/2010/main" val="398219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2" r:id="rId5"/>
    <p:sldLayoutId id="2147483651"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vardgivare.regionkalmar.s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3">
            <a:extLst>
              <a:ext uri="{FF2B5EF4-FFF2-40B4-BE49-F238E27FC236}">
                <a16:creationId xmlns:a16="http://schemas.microsoft.com/office/drawing/2014/main" id="{7C8D61F4-E00F-4884-9D43-0CF394555E5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218" b="8218"/>
          <a:stretch>
            <a:fillRect/>
          </a:stretch>
        </p:blipFill>
        <p:spPr>
          <a:xfrm>
            <a:off x="187326" y="172870"/>
            <a:ext cx="11822785" cy="5418298"/>
          </a:xfrm>
        </p:spPr>
      </p:pic>
      <p:sp>
        <p:nvSpPr>
          <p:cNvPr id="4" name="Platshållare för text 3">
            <a:extLst>
              <a:ext uri="{FF2B5EF4-FFF2-40B4-BE49-F238E27FC236}">
                <a16:creationId xmlns:a16="http://schemas.microsoft.com/office/drawing/2014/main" id="{E6DA4644-5D73-4851-B8A5-D89E45A23999}"/>
              </a:ext>
            </a:extLst>
          </p:cNvPr>
          <p:cNvSpPr>
            <a:spLocks noGrp="1"/>
          </p:cNvSpPr>
          <p:nvPr>
            <p:ph type="body" sz="quarter" idx="11"/>
          </p:nvPr>
        </p:nvSpPr>
        <p:spPr/>
        <p:txBody>
          <a:bodyPr/>
          <a:lstStyle/>
          <a:p>
            <a:endParaRPr lang="sv-SE"/>
          </a:p>
        </p:txBody>
      </p:sp>
      <p:sp>
        <p:nvSpPr>
          <p:cNvPr id="6" name="Rubrik 1">
            <a:extLst>
              <a:ext uri="{FF2B5EF4-FFF2-40B4-BE49-F238E27FC236}">
                <a16:creationId xmlns:a16="http://schemas.microsoft.com/office/drawing/2014/main" id="{F2579FCF-59DA-484F-8A65-DF3D9C875EA3}"/>
              </a:ext>
            </a:extLst>
          </p:cNvPr>
          <p:cNvSpPr txBox="1">
            <a:spLocks/>
          </p:cNvSpPr>
          <p:nvPr/>
        </p:nvSpPr>
        <p:spPr>
          <a:xfrm>
            <a:off x="187326" y="2578137"/>
            <a:ext cx="11822785" cy="1817694"/>
          </a:xfrm>
          <a:prstGeom prst="rect">
            <a:avLst/>
          </a:prstGeom>
        </p:spPr>
        <p:txBody>
          <a:bodyPr anchor="t">
            <a:normAutofit fontScale="92500" lnSpcReduction="20000"/>
          </a:bodyPr>
          <a:lstStyle>
            <a:lvl1pPr algn="l" defTabSz="914400" rtl="0" eaLnBrk="1" latinLnBrk="0" hangingPunct="1">
              <a:lnSpc>
                <a:spcPct val="90000"/>
              </a:lnSpc>
              <a:spcBef>
                <a:spcPct val="0"/>
              </a:spcBef>
              <a:buNone/>
              <a:defRPr sz="2400" kern="1200">
                <a:solidFill>
                  <a:srgbClr val="DB0D15"/>
                </a:solidFill>
                <a:latin typeface="Arial" panose="020B0604020202020204" pitchFamily="34" charset="0"/>
                <a:ea typeface="+mj-ea"/>
                <a:cs typeface="Arial" panose="020B0604020202020204" pitchFamily="34" charset="0"/>
              </a:defRPr>
            </a:lvl1pPr>
          </a:lstStyle>
          <a:p>
            <a:pPr algn="ctr"/>
            <a:r>
              <a:rPr lang="sv-SE" sz="3600" dirty="0">
                <a:solidFill>
                  <a:schemeClr val="bg1"/>
                </a:solidFill>
              </a:rPr>
              <a:t>Vårdgivarwebben</a:t>
            </a:r>
            <a:br>
              <a:rPr lang="sv-SE" sz="3200" dirty="0">
                <a:solidFill>
                  <a:schemeClr val="bg1"/>
                </a:solidFill>
              </a:rPr>
            </a:br>
            <a:endParaRPr lang="sv-SE" sz="3200" dirty="0">
              <a:solidFill>
                <a:schemeClr val="bg1"/>
              </a:solidFill>
            </a:endParaRPr>
          </a:p>
          <a:p>
            <a:pPr algn="ctr"/>
            <a:r>
              <a:rPr lang="sv-SE" sz="2800" dirty="0">
                <a:solidFill>
                  <a:schemeClr val="bg1"/>
                </a:solidFill>
              </a:rPr>
              <a:t>- Ny webbplats för vård och omsorg i Kalmar län</a:t>
            </a:r>
          </a:p>
          <a:p>
            <a:pPr algn="ctr"/>
            <a:endParaRPr lang="sv-SE" sz="2000" dirty="0">
              <a:solidFill>
                <a:schemeClr val="bg1"/>
              </a:solidFill>
            </a:endParaRPr>
          </a:p>
          <a:p>
            <a:pPr algn="ctr"/>
            <a:br>
              <a:rPr lang="sv-SE" sz="2000" dirty="0">
                <a:solidFill>
                  <a:schemeClr val="bg1"/>
                </a:solidFill>
              </a:rPr>
            </a:br>
            <a:r>
              <a:rPr lang="sv-SE" sz="2000" dirty="0">
                <a:solidFill>
                  <a:schemeClr val="bg1"/>
                </a:solidFill>
              </a:rPr>
              <a:t>Emma Rydh, Regionstab Kommunikation    </a:t>
            </a:r>
          </a:p>
        </p:txBody>
      </p:sp>
    </p:spTree>
    <p:extLst>
      <p:ext uri="{BB962C8B-B14F-4D97-AF65-F5344CB8AC3E}">
        <p14:creationId xmlns:p14="http://schemas.microsoft.com/office/powerpoint/2010/main" val="2672310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rundade hörn 5">
            <a:extLst>
              <a:ext uri="{FF2B5EF4-FFF2-40B4-BE49-F238E27FC236}">
                <a16:creationId xmlns:a16="http://schemas.microsoft.com/office/drawing/2014/main" id="{C047D27C-516C-46EC-A4DE-9E8FE7163436}"/>
              </a:ext>
            </a:extLst>
          </p:cNvPr>
          <p:cNvSpPr/>
          <p:nvPr/>
        </p:nvSpPr>
        <p:spPr>
          <a:xfrm>
            <a:off x="4363095" y="4149623"/>
            <a:ext cx="3111496" cy="1236109"/>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4" name="Platshållare för text 3">
            <a:extLst>
              <a:ext uri="{FF2B5EF4-FFF2-40B4-BE49-F238E27FC236}">
                <a16:creationId xmlns:a16="http://schemas.microsoft.com/office/drawing/2014/main" id="{89A33F71-CC6E-4D85-B51B-AF2FB4EC6CFD}"/>
              </a:ext>
            </a:extLst>
          </p:cNvPr>
          <p:cNvSpPr>
            <a:spLocks noGrp="1"/>
          </p:cNvSpPr>
          <p:nvPr>
            <p:ph type="body" sz="quarter" idx="11"/>
          </p:nvPr>
        </p:nvSpPr>
        <p:spPr/>
        <p:txBody>
          <a:bodyPr/>
          <a:lstStyle/>
          <a:p>
            <a:endParaRPr lang="sv-SE" dirty="0"/>
          </a:p>
        </p:txBody>
      </p:sp>
      <p:pic>
        <p:nvPicPr>
          <p:cNvPr id="7" name="Bildobjekt 6">
            <a:extLst>
              <a:ext uri="{FF2B5EF4-FFF2-40B4-BE49-F238E27FC236}">
                <a16:creationId xmlns:a16="http://schemas.microsoft.com/office/drawing/2014/main" id="{38F5258F-4B9C-407F-9086-E63B57ECF4A1}"/>
              </a:ext>
            </a:extLst>
          </p:cNvPr>
          <p:cNvPicPr>
            <a:picLocks noChangeAspect="1"/>
          </p:cNvPicPr>
          <p:nvPr/>
        </p:nvPicPr>
        <p:blipFill>
          <a:blip r:embed="rId3"/>
          <a:stretch>
            <a:fillRect/>
          </a:stretch>
        </p:blipFill>
        <p:spPr>
          <a:xfrm>
            <a:off x="6885395" y="292285"/>
            <a:ext cx="3693122" cy="2477017"/>
          </a:xfrm>
          <a:prstGeom prst="rect">
            <a:avLst/>
          </a:prstGeom>
          <a:ln>
            <a:solidFill>
              <a:schemeClr val="bg1">
                <a:lumMod val="75000"/>
              </a:schemeClr>
            </a:solidFill>
          </a:ln>
        </p:spPr>
      </p:pic>
      <p:cxnSp>
        <p:nvCxnSpPr>
          <p:cNvPr id="8" name="Rak pilkoppling 7">
            <a:extLst>
              <a:ext uri="{FF2B5EF4-FFF2-40B4-BE49-F238E27FC236}">
                <a16:creationId xmlns:a16="http://schemas.microsoft.com/office/drawing/2014/main" id="{B3AC6428-65A8-4C96-A446-E6094CFD646B}"/>
              </a:ext>
            </a:extLst>
          </p:cNvPr>
          <p:cNvCxnSpPr>
            <a:cxnSpLocks/>
          </p:cNvCxnSpPr>
          <p:nvPr/>
        </p:nvCxnSpPr>
        <p:spPr>
          <a:xfrm>
            <a:off x="9689284" y="2921189"/>
            <a:ext cx="595619" cy="966139"/>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Rak pilkoppling 8">
            <a:extLst>
              <a:ext uri="{FF2B5EF4-FFF2-40B4-BE49-F238E27FC236}">
                <a16:creationId xmlns:a16="http://schemas.microsoft.com/office/drawing/2014/main" id="{15CFC46C-D8BB-43E8-84F5-3083432DA370}"/>
              </a:ext>
            </a:extLst>
          </p:cNvPr>
          <p:cNvCxnSpPr>
            <a:cxnSpLocks/>
          </p:cNvCxnSpPr>
          <p:nvPr/>
        </p:nvCxnSpPr>
        <p:spPr>
          <a:xfrm flipH="1">
            <a:off x="6585358" y="2951917"/>
            <a:ext cx="1191236" cy="1096421"/>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ktangel: rundade hörn 9">
            <a:extLst>
              <a:ext uri="{FF2B5EF4-FFF2-40B4-BE49-F238E27FC236}">
                <a16:creationId xmlns:a16="http://schemas.microsoft.com/office/drawing/2014/main" id="{EEB8D1E7-0B3A-4696-A21C-B1CD88CD3976}"/>
              </a:ext>
            </a:extLst>
          </p:cNvPr>
          <p:cNvSpPr/>
          <p:nvPr/>
        </p:nvSpPr>
        <p:spPr>
          <a:xfrm>
            <a:off x="9115135" y="4039215"/>
            <a:ext cx="2415653" cy="816695"/>
          </a:xfrm>
          <a:prstGeom prst="roundRect">
            <a:avLst/>
          </a:prstGeom>
          <a:noFill/>
          <a:ln>
            <a:solidFill>
              <a:schemeClr val="tx1"/>
            </a:solid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p>
        </p:txBody>
      </p:sp>
      <p:sp>
        <p:nvSpPr>
          <p:cNvPr id="12" name="textruta 11">
            <a:extLst>
              <a:ext uri="{FF2B5EF4-FFF2-40B4-BE49-F238E27FC236}">
                <a16:creationId xmlns:a16="http://schemas.microsoft.com/office/drawing/2014/main" id="{80B93229-E927-48C5-BED0-DEDE65749A32}"/>
              </a:ext>
            </a:extLst>
          </p:cNvPr>
          <p:cNvSpPr txBox="1"/>
          <p:nvPr/>
        </p:nvSpPr>
        <p:spPr>
          <a:xfrm>
            <a:off x="4413019" y="4328304"/>
            <a:ext cx="3011648" cy="892552"/>
          </a:xfrm>
          <a:prstGeom prst="rect">
            <a:avLst/>
          </a:prstGeom>
          <a:noFill/>
        </p:spPr>
        <p:txBody>
          <a:bodyPr wrap="square" rtlCol="0">
            <a:spAutoFit/>
          </a:bodyPr>
          <a:lstStyle/>
          <a:p>
            <a:pPr algn="ctr"/>
            <a:r>
              <a:rPr lang="sv-SE" sz="2000" dirty="0">
                <a:solidFill>
                  <a:schemeClr val="bg1"/>
                </a:solidFill>
                <a:latin typeface="Arial" panose="020B0604020202020204" pitchFamily="34" charset="0"/>
                <a:cs typeface="Arial" panose="020B0604020202020204" pitchFamily="34" charset="0"/>
              </a:rPr>
              <a:t>Vårdgivarwebben</a:t>
            </a:r>
          </a:p>
          <a:p>
            <a:pPr algn="ctr"/>
            <a:r>
              <a:rPr lang="sv-SE" sz="1600" dirty="0">
                <a:solidFill>
                  <a:schemeClr val="bg1"/>
                </a:solidFill>
                <a:latin typeface="Arial" panose="020B0604020202020204" pitchFamily="34" charset="0"/>
                <a:cs typeface="Arial" panose="020B0604020202020204" pitchFamily="34" charset="0"/>
              </a:rPr>
              <a:t>Vardgivare.regionkalmar.se</a:t>
            </a:r>
          </a:p>
          <a:p>
            <a:pPr algn="ctr"/>
            <a:r>
              <a:rPr lang="sv-SE" sz="1600" dirty="0">
                <a:solidFill>
                  <a:schemeClr val="bg1"/>
                </a:solidFill>
                <a:latin typeface="Arial" panose="020B0604020202020204" pitchFamily="34" charset="0"/>
                <a:cs typeface="Arial" panose="020B0604020202020204" pitchFamily="34" charset="0"/>
              </a:rPr>
              <a:t>(Öppen webbsida)  </a:t>
            </a:r>
            <a:endParaRPr lang="sv-SE" sz="1400" dirty="0"/>
          </a:p>
        </p:txBody>
      </p:sp>
      <p:sp>
        <p:nvSpPr>
          <p:cNvPr id="13" name="textruta 12">
            <a:extLst>
              <a:ext uri="{FF2B5EF4-FFF2-40B4-BE49-F238E27FC236}">
                <a16:creationId xmlns:a16="http://schemas.microsoft.com/office/drawing/2014/main" id="{1DA722E7-0B88-4FC1-ABFE-B83887C7977C}"/>
              </a:ext>
            </a:extLst>
          </p:cNvPr>
          <p:cNvSpPr txBox="1"/>
          <p:nvPr/>
        </p:nvSpPr>
        <p:spPr>
          <a:xfrm>
            <a:off x="9165059" y="4191568"/>
            <a:ext cx="2415654" cy="384721"/>
          </a:xfrm>
          <a:prstGeom prst="rect">
            <a:avLst/>
          </a:prstGeom>
          <a:noFill/>
        </p:spPr>
        <p:txBody>
          <a:bodyPr wrap="square" rtlCol="0">
            <a:spAutoFit/>
          </a:bodyPr>
          <a:lstStyle/>
          <a:p>
            <a:r>
              <a:rPr lang="sv-SE" sz="1900" dirty="0">
                <a:latin typeface="Arial" panose="020B0604020202020204" pitchFamily="34" charset="0"/>
                <a:cs typeface="Arial" panose="020B0604020202020204" pitchFamily="34" charset="0"/>
              </a:rPr>
              <a:t>Regional utveckling  </a:t>
            </a:r>
          </a:p>
        </p:txBody>
      </p:sp>
      <p:pic>
        <p:nvPicPr>
          <p:cNvPr id="17" name="Bildobjekt 16">
            <a:extLst>
              <a:ext uri="{FF2B5EF4-FFF2-40B4-BE49-F238E27FC236}">
                <a16:creationId xmlns:a16="http://schemas.microsoft.com/office/drawing/2014/main" id="{16A8043C-1DC3-4BBE-94AB-FBE22D08FCB0}"/>
              </a:ext>
            </a:extLst>
          </p:cNvPr>
          <p:cNvPicPr>
            <a:picLocks noChangeAspect="1"/>
          </p:cNvPicPr>
          <p:nvPr/>
        </p:nvPicPr>
        <p:blipFill>
          <a:blip r:embed="rId4"/>
          <a:stretch>
            <a:fillRect/>
          </a:stretch>
        </p:blipFill>
        <p:spPr>
          <a:xfrm>
            <a:off x="1719950" y="292285"/>
            <a:ext cx="3316245" cy="2414878"/>
          </a:xfrm>
          <a:prstGeom prst="rect">
            <a:avLst/>
          </a:prstGeom>
        </p:spPr>
      </p:pic>
      <p:cxnSp>
        <p:nvCxnSpPr>
          <p:cNvPr id="19" name="Rak pilkoppling 18">
            <a:extLst>
              <a:ext uri="{FF2B5EF4-FFF2-40B4-BE49-F238E27FC236}">
                <a16:creationId xmlns:a16="http://schemas.microsoft.com/office/drawing/2014/main" id="{5CA420C3-0307-401A-8CD8-A94E2B3F445A}"/>
              </a:ext>
            </a:extLst>
          </p:cNvPr>
          <p:cNvCxnSpPr>
            <a:cxnSpLocks/>
          </p:cNvCxnSpPr>
          <p:nvPr/>
        </p:nvCxnSpPr>
        <p:spPr>
          <a:xfrm>
            <a:off x="4326028" y="2888895"/>
            <a:ext cx="1000981" cy="1159443"/>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ak pilkoppling 25">
            <a:extLst>
              <a:ext uri="{FF2B5EF4-FFF2-40B4-BE49-F238E27FC236}">
                <a16:creationId xmlns:a16="http://schemas.microsoft.com/office/drawing/2014/main" id="{0D8E9981-236E-4192-879F-CCFAA63FFBBD}"/>
              </a:ext>
            </a:extLst>
          </p:cNvPr>
          <p:cNvCxnSpPr>
            <a:cxnSpLocks/>
          </p:cNvCxnSpPr>
          <p:nvPr/>
        </p:nvCxnSpPr>
        <p:spPr>
          <a:xfrm flipH="1">
            <a:off x="1613483" y="2757924"/>
            <a:ext cx="1128506" cy="1290414"/>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ktangel: rundade hörn 27">
            <a:extLst>
              <a:ext uri="{FF2B5EF4-FFF2-40B4-BE49-F238E27FC236}">
                <a16:creationId xmlns:a16="http://schemas.microsoft.com/office/drawing/2014/main" id="{008AA868-41FF-43F7-BA1C-792AE934799A}"/>
              </a:ext>
            </a:extLst>
          </p:cNvPr>
          <p:cNvSpPr/>
          <p:nvPr/>
        </p:nvSpPr>
        <p:spPr>
          <a:xfrm>
            <a:off x="512123" y="4185414"/>
            <a:ext cx="2415653" cy="816695"/>
          </a:xfrm>
          <a:prstGeom prst="roundRect">
            <a:avLst/>
          </a:prstGeom>
          <a:noFill/>
          <a:ln>
            <a:solidFill>
              <a:schemeClr val="tx1"/>
            </a:solid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dirty="0"/>
          </a:p>
        </p:txBody>
      </p:sp>
      <p:sp>
        <p:nvSpPr>
          <p:cNvPr id="29" name="textruta 28">
            <a:extLst>
              <a:ext uri="{FF2B5EF4-FFF2-40B4-BE49-F238E27FC236}">
                <a16:creationId xmlns:a16="http://schemas.microsoft.com/office/drawing/2014/main" id="{3196BE94-F1D8-4AFC-AF2F-DC3F0B221AE8}"/>
              </a:ext>
            </a:extLst>
          </p:cNvPr>
          <p:cNvSpPr txBox="1"/>
          <p:nvPr/>
        </p:nvSpPr>
        <p:spPr>
          <a:xfrm>
            <a:off x="611287" y="4255207"/>
            <a:ext cx="2291013" cy="600164"/>
          </a:xfrm>
          <a:prstGeom prst="rect">
            <a:avLst/>
          </a:prstGeom>
          <a:noFill/>
        </p:spPr>
        <p:txBody>
          <a:bodyPr wrap="square" rtlCol="0">
            <a:spAutoFit/>
          </a:bodyPr>
          <a:lstStyle/>
          <a:p>
            <a:r>
              <a:rPr lang="sv-SE" sz="1900" dirty="0">
                <a:latin typeface="Arial" panose="020B0604020202020204" pitchFamily="34" charset="0"/>
                <a:cs typeface="Arial" panose="020B0604020202020204" pitchFamily="34" charset="0"/>
              </a:rPr>
              <a:t>Nya intranätet</a:t>
            </a:r>
          </a:p>
          <a:p>
            <a:r>
              <a:rPr lang="sv-SE" sz="1400" dirty="0">
                <a:latin typeface="Arial" panose="020B0604020202020204" pitchFamily="34" charset="0"/>
                <a:cs typeface="Arial" panose="020B0604020202020204" pitchFamily="34" charset="0"/>
              </a:rPr>
              <a:t>(inom regionens nätverk)   </a:t>
            </a:r>
          </a:p>
        </p:txBody>
      </p:sp>
    </p:spTree>
    <p:extLst>
      <p:ext uri="{BB962C8B-B14F-4D97-AF65-F5344CB8AC3E}">
        <p14:creationId xmlns:p14="http://schemas.microsoft.com/office/powerpoint/2010/main" val="1404413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89A33F71-CC6E-4D85-B51B-AF2FB4EC6CFD}"/>
              </a:ext>
            </a:extLst>
          </p:cNvPr>
          <p:cNvSpPr>
            <a:spLocks noGrp="1"/>
          </p:cNvSpPr>
          <p:nvPr>
            <p:ph type="body" sz="quarter" idx="11"/>
          </p:nvPr>
        </p:nvSpPr>
        <p:spPr/>
        <p:txBody>
          <a:bodyPr/>
          <a:lstStyle/>
          <a:p>
            <a:endParaRPr lang="sv-SE" dirty="0"/>
          </a:p>
        </p:txBody>
      </p:sp>
      <p:pic>
        <p:nvPicPr>
          <p:cNvPr id="3" name="Bildobjekt 2">
            <a:extLst>
              <a:ext uri="{FF2B5EF4-FFF2-40B4-BE49-F238E27FC236}">
                <a16:creationId xmlns:a16="http://schemas.microsoft.com/office/drawing/2014/main" id="{DC166A0F-6C86-4AFB-97FA-3FB8FA941F41}"/>
              </a:ext>
            </a:extLst>
          </p:cNvPr>
          <p:cNvPicPr>
            <a:picLocks noChangeAspect="1"/>
          </p:cNvPicPr>
          <p:nvPr/>
        </p:nvPicPr>
        <p:blipFill>
          <a:blip r:embed="rId3"/>
          <a:stretch>
            <a:fillRect/>
          </a:stretch>
        </p:blipFill>
        <p:spPr>
          <a:xfrm>
            <a:off x="1410537" y="133141"/>
            <a:ext cx="5863768" cy="5290575"/>
          </a:xfrm>
          <a:prstGeom prst="rect">
            <a:avLst/>
          </a:prstGeom>
        </p:spPr>
      </p:pic>
      <p:sp>
        <p:nvSpPr>
          <p:cNvPr id="18" name="textruta 17">
            <a:extLst>
              <a:ext uri="{FF2B5EF4-FFF2-40B4-BE49-F238E27FC236}">
                <a16:creationId xmlns:a16="http://schemas.microsoft.com/office/drawing/2014/main" id="{7E78E576-DE2D-4478-83D0-20DE4F072407}"/>
              </a:ext>
            </a:extLst>
          </p:cNvPr>
          <p:cNvSpPr txBox="1"/>
          <p:nvPr/>
        </p:nvSpPr>
        <p:spPr>
          <a:xfrm>
            <a:off x="7444166" y="2413337"/>
            <a:ext cx="4081293" cy="1015663"/>
          </a:xfrm>
          <a:prstGeom prst="rect">
            <a:avLst/>
          </a:prstGeom>
          <a:noFill/>
        </p:spPr>
        <p:txBody>
          <a:bodyPr wrap="square" rtlCol="0">
            <a:spAutoFit/>
          </a:bodyPr>
          <a:lstStyle/>
          <a:p>
            <a:r>
              <a:rPr lang="sv-SE" sz="2000" dirty="0">
                <a:latin typeface="Arial" panose="020B0604020202020204" pitchFamily="34" charset="0"/>
                <a:cs typeface="Arial" panose="020B0604020202020204" pitchFamily="34" charset="0"/>
              </a:rPr>
              <a:t>Vårdgivarwebben – </a:t>
            </a:r>
          </a:p>
          <a:p>
            <a:br>
              <a:rPr lang="sv-SE" sz="2000" dirty="0">
                <a:latin typeface="Arial" panose="020B0604020202020204" pitchFamily="34" charset="0"/>
                <a:cs typeface="Arial" panose="020B0604020202020204" pitchFamily="34" charset="0"/>
              </a:rPr>
            </a:br>
            <a:r>
              <a:rPr lang="sv-SE" sz="2000" dirty="0">
                <a:latin typeface="Arial" panose="020B0604020202020204" pitchFamily="34" charset="0"/>
                <a:cs typeface="Arial" panose="020B0604020202020204" pitchFamily="34" charset="0"/>
                <a:hlinkClick r:id="rId4"/>
              </a:rPr>
              <a:t>Vardgivare.regionkalmar.se </a:t>
            </a:r>
            <a:endParaRPr lang="sv-S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326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54A855-10B4-42A2-B598-F5D8DADEDFD2}"/>
              </a:ext>
            </a:extLst>
          </p:cNvPr>
          <p:cNvSpPr>
            <a:spLocks noGrp="1"/>
          </p:cNvSpPr>
          <p:nvPr>
            <p:ph type="title"/>
          </p:nvPr>
        </p:nvSpPr>
        <p:spPr/>
        <p:txBody>
          <a:bodyPr/>
          <a:lstStyle/>
          <a:p>
            <a:r>
              <a:rPr lang="sv-SE" dirty="0"/>
              <a:t>Målgrupper för vårdgivarwebben </a:t>
            </a:r>
          </a:p>
        </p:txBody>
      </p:sp>
      <p:sp>
        <p:nvSpPr>
          <p:cNvPr id="4" name="Platshållare för text 3">
            <a:extLst>
              <a:ext uri="{FF2B5EF4-FFF2-40B4-BE49-F238E27FC236}">
                <a16:creationId xmlns:a16="http://schemas.microsoft.com/office/drawing/2014/main" id="{409B402F-9819-4E9D-9845-BFC6EB681F0C}"/>
              </a:ext>
            </a:extLst>
          </p:cNvPr>
          <p:cNvSpPr>
            <a:spLocks noGrp="1"/>
          </p:cNvSpPr>
          <p:nvPr>
            <p:ph type="body" sz="quarter" idx="11"/>
          </p:nvPr>
        </p:nvSpPr>
        <p:spPr/>
        <p:txBody>
          <a:bodyPr/>
          <a:lstStyle/>
          <a:p>
            <a:endParaRPr lang="sv-SE"/>
          </a:p>
        </p:txBody>
      </p:sp>
      <p:sp>
        <p:nvSpPr>
          <p:cNvPr id="5" name="Platshållare för text 4">
            <a:extLst>
              <a:ext uri="{FF2B5EF4-FFF2-40B4-BE49-F238E27FC236}">
                <a16:creationId xmlns:a16="http://schemas.microsoft.com/office/drawing/2014/main" id="{802043A6-3007-40D5-B6CF-77AFDB6F4B6C}"/>
              </a:ext>
            </a:extLst>
          </p:cNvPr>
          <p:cNvSpPr>
            <a:spLocks noGrp="1"/>
          </p:cNvSpPr>
          <p:nvPr>
            <p:ph type="body" sz="quarter" idx="12"/>
          </p:nvPr>
        </p:nvSpPr>
        <p:spPr/>
        <p:txBody>
          <a:bodyPr/>
          <a:lstStyle/>
          <a:p>
            <a:pPr marL="0" indent="0">
              <a:lnSpc>
                <a:spcPct val="100000"/>
              </a:lnSpc>
              <a:spcBef>
                <a:spcPts val="900"/>
              </a:spcBef>
              <a:spcAft>
                <a:spcPts val="300"/>
              </a:spcAft>
              <a:buNone/>
            </a:pPr>
            <a:r>
              <a:rPr lang="sv-SE" sz="1800" b="1" dirty="0">
                <a:latin typeface="Arial" panose="020B0604020202020204" pitchFamily="34" charset="0"/>
                <a:cs typeface="Arial" panose="020B0604020202020204" pitchFamily="34" charset="0"/>
              </a:rPr>
              <a:t>Riktar sig till: </a:t>
            </a:r>
          </a:p>
          <a:p>
            <a:pPr marL="342900" indent="-342900">
              <a:lnSpc>
                <a:spcPct val="100000"/>
              </a:lnSpc>
              <a:spcAft>
                <a:spcPts val="600"/>
              </a:spcAft>
              <a:buFont typeface="Symbol" panose="05050102010706020507" pitchFamily="18" charset="2"/>
              <a:buChar char=""/>
            </a:pPr>
            <a:r>
              <a:rPr lang="sv-SE" sz="1800" dirty="0">
                <a:latin typeface="Arial" panose="020B0604020202020204" pitchFamily="34" charset="0"/>
                <a:ea typeface="Times New Roman" panose="02020603050405020304" pitchFamily="18" charset="0"/>
                <a:cs typeface="Arial" panose="020B0604020202020204" pitchFamily="34" charset="0"/>
              </a:rPr>
              <a:t>Medarbetare inom vård och omsorg i kommun och region, både offentliga och privata verksamheter, i länet </a:t>
            </a:r>
          </a:p>
          <a:p>
            <a:pPr marL="342900" indent="-342900">
              <a:lnSpc>
                <a:spcPct val="100000"/>
              </a:lnSpc>
              <a:spcAft>
                <a:spcPts val="600"/>
              </a:spcAft>
              <a:buFont typeface="Symbol" panose="05050102010706020507" pitchFamily="18" charset="2"/>
              <a:buChar char=""/>
            </a:pPr>
            <a:r>
              <a:rPr lang="sv-SE" sz="1800" dirty="0">
                <a:latin typeface="Arial" panose="020B0604020202020204" pitchFamily="34" charset="0"/>
                <a:ea typeface="Times New Roman" panose="02020603050405020304" pitchFamily="18" charset="0"/>
                <a:cs typeface="Arial" panose="020B0604020202020204" pitchFamily="34" charset="0"/>
              </a:rPr>
              <a:t>Vårdgivare i andra regioner </a:t>
            </a:r>
          </a:p>
          <a:p>
            <a:pPr marL="342900" indent="-342900">
              <a:lnSpc>
                <a:spcPct val="100000"/>
              </a:lnSpc>
              <a:spcAft>
                <a:spcPts val="600"/>
              </a:spcAft>
              <a:buFont typeface="Symbol" panose="05050102010706020507" pitchFamily="18" charset="2"/>
              <a:buChar char=""/>
            </a:pPr>
            <a:r>
              <a:rPr lang="sv-SE" sz="1800" dirty="0">
                <a:latin typeface="Arial" panose="020B0604020202020204" pitchFamily="34" charset="0"/>
                <a:ea typeface="Times New Roman" panose="02020603050405020304" pitchFamily="18" charset="0"/>
                <a:cs typeface="Arial" panose="020B0604020202020204" pitchFamily="34" charset="0"/>
              </a:rPr>
              <a:t>Samarbetsaktörer som polis och blåljuspersonal, socialtjänst, länsveterinärer, hälsoinspektörer, företagare/föreningar, skolpersonal och hjälpmedelsförskrivare. </a:t>
            </a:r>
          </a:p>
          <a:p>
            <a:endParaRPr lang="sv-SE" dirty="0"/>
          </a:p>
        </p:txBody>
      </p:sp>
      <p:pic>
        <p:nvPicPr>
          <p:cNvPr id="11" name="Platshållare för bild 10">
            <a:extLst>
              <a:ext uri="{FF2B5EF4-FFF2-40B4-BE49-F238E27FC236}">
                <a16:creationId xmlns:a16="http://schemas.microsoft.com/office/drawing/2014/main" id="{8E35A950-90F6-4F5D-B018-143CF8A73B72}"/>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4249" r="14249"/>
          <a:stretch>
            <a:fillRect/>
          </a:stretch>
        </p:blipFill>
        <p:spPr/>
      </p:pic>
    </p:spTree>
    <p:extLst>
      <p:ext uri="{BB962C8B-B14F-4D97-AF65-F5344CB8AC3E}">
        <p14:creationId xmlns:p14="http://schemas.microsoft.com/office/powerpoint/2010/main" val="137893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313716-F23A-4D1F-B692-6B75654AF5D4}"/>
              </a:ext>
            </a:extLst>
          </p:cNvPr>
          <p:cNvSpPr>
            <a:spLocks noGrp="1"/>
          </p:cNvSpPr>
          <p:nvPr>
            <p:ph type="title"/>
          </p:nvPr>
        </p:nvSpPr>
        <p:spPr>
          <a:xfrm>
            <a:off x="377960" y="396348"/>
            <a:ext cx="10975839" cy="1325563"/>
          </a:xfrm>
        </p:spPr>
        <p:txBody>
          <a:bodyPr/>
          <a:lstStyle/>
          <a:p>
            <a:r>
              <a:rPr lang="sv-SE" dirty="0"/>
              <a:t>Detta hittar du på vårdgivarwebben, exempel </a:t>
            </a:r>
          </a:p>
        </p:txBody>
      </p:sp>
      <p:sp>
        <p:nvSpPr>
          <p:cNvPr id="5" name="Platshållare för text 4">
            <a:extLst>
              <a:ext uri="{FF2B5EF4-FFF2-40B4-BE49-F238E27FC236}">
                <a16:creationId xmlns:a16="http://schemas.microsoft.com/office/drawing/2014/main" id="{95E6E578-5E70-4BE5-A3E8-F1BA5D893FAB}"/>
              </a:ext>
            </a:extLst>
          </p:cNvPr>
          <p:cNvSpPr>
            <a:spLocks noGrp="1"/>
          </p:cNvSpPr>
          <p:nvPr>
            <p:ph type="body" sz="quarter" idx="11"/>
          </p:nvPr>
        </p:nvSpPr>
        <p:spPr/>
        <p:txBody>
          <a:bodyPr/>
          <a:lstStyle/>
          <a:p>
            <a:endParaRPr lang="sv-SE" dirty="0"/>
          </a:p>
        </p:txBody>
      </p:sp>
      <p:pic>
        <p:nvPicPr>
          <p:cNvPr id="4" name="Bildobjekt 3">
            <a:extLst>
              <a:ext uri="{FF2B5EF4-FFF2-40B4-BE49-F238E27FC236}">
                <a16:creationId xmlns:a16="http://schemas.microsoft.com/office/drawing/2014/main" id="{D84211BA-F613-42C3-A185-DAE40E3BBDA4}"/>
              </a:ext>
            </a:extLst>
          </p:cNvPr>
          <p:cNvPicPr>
            <a:picLocks noChangeAspect="1"/>
          </p:cNvPicPr>
          <p:nvPr/>
        </p:nvPicPr>
        <p:blipFill>
          <a:blip r:embed="rId3"/>
          <a:stretch>
            <a:fillRect/>
          </a:stretch>
        </p:blipFill>
        <p:spPr>
          <a:xfrm>
            <a:off x="2873520" y="1038630"/>
            <a:ext cx="8865943" cy="4296126"/>
          </a:xfrm>
          <a:prstGeom prst="rect">
            <a:avLst/>
          </a:prstGeom>
        </p:spPr>
      </p:pic>
      <p:sp>
        <p:nvSpPr>
          <p:cNvPr id="6" name="Underrubrik 3">
            <a:extLst>
              <a:ext uri="{FF2B5EF4-FFF2-40B4-BE49-F238E27FC236}">
                <a16:creationId xmlns:a16="http://schemas.microsoft.com/office/drawing/2014/main" id="{224C2691-7AA5-4A3D-B4E3-51889352D25A}"/>
              </a:ext>
            </a:extLst>
          </p:cNvPr>
          <p:cNvSpPr txBox="1">
            <a:spLocks/>
          </p:cNvSpPr>
          <p:nvPr/>
        </p:nvSpPr>
        <p:spPr>
          <a:xfrm>
            <a:off x="192179" y="2109262"/>
            <a:ext cx="3002358" cy="3710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900"/>
              </a:spcBef>
              <a:spcAft>
                <a:spcPts val="300"/>
              </a:spcAft>
              <a:buNone/>
            </a:pPr>
            <a:r>
              <a:rPr lang="sv-SE" sz="1800" dirty="0">
                <a:latin typeface="Arial" panose="020B0604020202020204" pitchFamily="34" charset="0"/>
                <a:cs typeface="Arial" panose="020B0604020202020204" pitchFamily="34" charset="0"/>
              </a:rPr>
              <a:t>Övergripande behandlings- och kunskapsstöd</a:t>
            </a:r>
          </a:p>
        </p:txBody>
      </p:sp>
    </p:spTree>
    <p:extLst>
      <p:ext uri="{BB962C8B-B14F-4D97-AF65-F5344CB8AC3E}">
        <p14:creationId xmlns:p14="http://schemas.microsoft.com/office/powerpoint/2010/main" val="193584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313716-F23A-4D1F-B692-6B75654AF5D4}"/>
              </a:ext>
            </a:extLst>
          </p:cNvPr>
          <p:cNvSpPr>
            <a:spLocks noGrp="1"/>
          </p:cNvSpPr>
          <p:nvPr>
            <p:ph type="title"/>
          </p:nvPr>
        </p:nvSpPr>
        <p:spPr>
          <a:xfrm>
            <a:off x="377960" y="396348"/>
            <a:ext cx="10975839" cy="1325563"/>
          </a:xfrm>
        </p:spPr>
        <p:txBody>
          <a:bodyPr/>
          <a:lstStyle/>
          <a:p>
            <a:r>
              <a:rPr lang="sv-SE" dirty="0"/>
              <a:t>Detta hittar du på vårdgivarwebben, exempel </a:t>
            </a:r>
          </a:p>
        </p:txBody>
      </p:sp>
      <p:sp>
        <p:nvSpPr>
          <p:cNvPr id="5" name="Platshållare för text 4">
            <a:extLst>
              <a:ext uri="{FF2B5EF4-FFF2-40B4-BE49-F238E27FC236}">
                <a16:creationId xmlns:a16="http://schemas.microsoft.com/office/drawing/2014/main" id="{95E6E578-5E70-4BE5-A3E8-F1BA5D893FAB}"/>
              </a:ext>
            </a:extLst>
          </p:cNvPr>
          <p:cNvSpPr>
            <a:spLocks noGrp="1"/>
          </p:cNvSpPr>
          <p:nvPr>
            <p:ph type="body" sz="quarter" idx="11"/>
          </p:nvPr>
        </p:nvSpPr>
        <p:spPr/>
        <p:txBody>
          <a:bodyPr/>
          <a:lstStyle/>
          <a:p>
            <a:endParaRPr lang="sv-SE" dirty="0"/>
          </a:p>
        </p:txBody>
      </p:sp>
      <p:sp>
        <p:nvSpPr>
          <p:cNvPr id="6" name="Underrubrik 3">
            <a:extLst>
              <a:ext uri="{FF2B5EF4-FFF2-40B4-BE49-F238E27FC236}">
                <a16:creationId xmlns:a16="http://schemas.microsoft.com/office/drawing/2014/main" id="{224C2691-7AA5-4A3D-B4E3-51889352D25A}"/>
              </a:ext>
            </a:extLst>
          </p:cNvPr>
          <p:cNvSpPr txBox="1">
            <a:spLocks/>
          </p:cNvSpPr>
          <p:nvPr/>
        </p:nvSpPr>
        <p:spPr>
          <a:xfrm>
            <a:off x="983487" y="1126241"/>
            <a:ext cx="8311515" cy="3710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900"/>
              </a:spcBef>
              <a:spcAft>
                <a:spcPts val="300"/>
              </a:spcAft>
            </a:pPr>
            <a:r>
              <a:rPr lang="sv-SE" sz="1800" dirty="0">
                <a:latin typeface="Arial" panose="020B0604020202020204" pitchFamily="34" charset="0"/>
                <a:cs typeface="Arial" panose="020B0604020202020204" pitchFamily="34" charset="0"/>
              </a:rPr>
              <a:t>Överenskommelser och praktiska anvisningar kring samverkan, ex in- och utskrivning från slutenvård, SIP-planer </a:t>
            </a:r>
          </a:p>
          <a:p>
            <a:pPr>
              <a:lnSpc>
                <a:spcPct val="100000"/>
              </a:lnSpc>
              <a:spcBef>
                <a:spcPts val="900"/>
              </a:spcBef>
              <a:spcAft>
                <a:spcPts val="300"/>
              </a:spcAft>
            </a:pPr>
            <a:r>
              <a:rPr lang="sv-SE" sz="1800" dirty="0">
                <a:latin typeface="Arial" panose="020B0604020202020204" pitchFamily="34" charset="0"/>
                <a:cs typeface="Arial" panose="020B0604020202020204" pitchFamily="34" charset="0"/>
              </a:rPr>
              <a:t>Utvecklingsområden, ex nära vård </a:t>
            </a:r>
          </a:p>
          <a:p>
            <a:pPr>
              <a:lnSpc>
                <a:spcPct val="100000"/>
              </a:lnSpc>
              <a:spcBef>
                <a:spcPts val="900"/>
              </a:spcBef>
              <a:spcAft>
                <a:spcPts val="300"/>
              </a:spcAft>
            </a:pPr>
            <a:r>
              <a:rPr lang="sv-SE" sz="1800" dirty="0">
                <a:latin typeface="Arial" panose="020B0604020202020204" pitchFamily="34" charset="0"/>
                <a:cs typeface="Arial" panose="020B0604020202020204" pitchFamily="34" charset="0"/>
              </a:rPr>
              <a:t>Kompetensutveckling </a:t>
            </a:r>
          </a:p>
          <a:p>
            <a:pPr>
              <a:lnSpc>
                <a:spcPct val="100000"/>
              </a:lnSpc>
              <a:spcBef>
                <a:spcPts val="900"/>
              </a:spcBef>
              <a:spcAft>
                <a:spcPts val="300"/>
              </a:spcAft>
            </a:pPr>
            <a:r>
              <a:rPr lang="sv-SE" sz="1800" dirty="0">
                <a:latin typeface="Arial" panose="020B0604020202020204" pitchFamily="34" charset="0"/>
                <a:cs typeface="Arial" panose="020B0604020202020204" pitchFamily="34" charset="0"/>
              </a:rPr>
              <a:t>Vårdval och avtal </a:t>
            </a:r>
          </a:p>
          <a:p>
            <a:pPr>
              <a:lnSpc>
                <a:spcPct val="100000"/>
              </a:lnSpc>
              <a:spcBef>
                <a:spcPts val="900"/>
              </a:spcBef>
              <a:spcAft>
                <a:spcPts val="300"/>
              </a:spcAft>
            </a:pPr>
            <a:r>
              <a:rPr lang="sv-SE" sz="1800" dirty="0">
                <a:latin typeface="Arial" panose="020B0604020202020204" pitchFamily="34" charset="0"/>
                <a:cs typeface="Arial" panose="020B0604020202020204" pitchFamily="34" charset="0"/>
              </a:rPr>
              <a:t>Administration, ex patientavgifter </a:t>
            </a:r>
          </a:p>
          <a:p>
            <a:pPr>
              <a:lnSpc>
                <a:spcPct val="100000"/>
              </a:lnSpc>
              <a:spcBef>
                <a:spcPts val="900"/>
              </a:spcBef>
              <a:spcAft>
                <a:spcPts val="300"/>
              </a:spcAft>
            </a:pPr>
            <a:r>
              <a:rPr lang="sv-SE" sz="1800" dirty="0">
                <a:latin typeface="Arial" panose="020B0604020202020204" pitchFamily="34" charset="0"/>
                <a:ea typeface="Times New Roman" panose="02020603050405020304" pitchFamily="18" charset="0"/>
                <a:cs typeface="Arial" panose="020B0604020202020204" pitchFamily="34" charset="0"/>
              </a:rPr>
              <a:t>IT-stöd </a:t>
            </a:r>
          </a:p>
          <a:p>
            <a:pPr>
              <a:lnSpc>
                <a:spcPct val="100000"/>
              </a:lnSpc>
              <a:spcBef>
                <a:spcPts val="900"/>
              </a:spcBef>
              <a:spcAft>
                <a:spcPts val="300"/>
              </a:spcAft>
            </a:pPr>
            <a:r>
              <a:rPr lang="sv-SE" sz="1800" dirty="0">
                <a:latin typeface="Arial" panose="020B0604020202020204" pitchFamily="34" charset="0"/>
                <a:ea typeface="Times New Roman" panose="02020603050405020304" pitchFamily="18" charset="0"/>
                <a:cs typeface="Arial" panose="020B0604020202020204" pitchFamily="34" charset="0"/>
              </a:rPr>
              <a:t>Nyheter</a:t>
            </a:r>
          </a:p>
          <a:p>
            <a:pPr>
              <a:lnSpc>
                <a:spcPct val="100000"/>
              </a:lnSpc>
              <a:spcBef>
                <a:spcPts val="900"/>
              </a:spcBef>
              <a:spcAft>
                <a:spcPts val="300"/>
              </a:spcAft>
            </a:pPr>
            <a:r>
              <a:rPr lang="sv-SE" sz="1800" dirty="0">
                <a:latin typeface="Arial" panose="020B0604020202020204" pitchFamily="34" charset="0"/>
                <a:ea typeface="Times New Roman" panose="02020603050405020304" pitchFamily="18" charset="0"/>
                <a:cs typeface="Arial" panose="020B0604020202020204" pitchFamily="34" charset="0"/>
              </a:rPr>
              <a:t>Kalenderhändelser </a:t>
            </a:r>
          </a:p>
        </p:txBody>
      </p:sp>
    </p:spTree>
    <p:extLst>
      <p:ext uri="{BB962C8B-B14F-4D97-AF65-F5344CB8AC3E}">
        <p14:creationId xmlns:p14="http://schemas.microsoft.com/office/powerpoint/2010/main" val="1882032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487502"/>
      </p:ext>
    </p:extLst>
  </p:cSld>
  <p:clrMapOvr>
    <a:masterClrMapping/>
  </p:clrMapOvr>
</p:sld>
</file>

<file path=ppt/theme/theme1.xml><?xml version="1.0" encoding="utf-8"?>
<a:theme xmlns:a="http://schemas.openxmlformats.org/drawingml/2006/main" name="Office-tema">
  <a:themeElements>
    <a:clrScheme name="Region Kalmar län">
      <a:dk1>
        <a:sysClr val="windowText" lastClr="000000"/>
      </a:dk1>
      <a:lt1>
        <a:sysClr val="window" lastClr="FFFFFF"/>
      </a:lt1>
      <a:dk2>
        <a:srgbClr val="757070"/>
      </a:dk2>
      <a:lt2>
        <a:srgbClr val="E7E6E6"/>
      </a:lt2>
      <a:accent1>
        <a:srgbClr val="FFCD00"/>
      </a:accent1>
      <a:accent2>
        <a:srgbClr val="DB0D15"/>
      </a:accent2>
      <a:accent3>
        <a:srgbClr val="B6ADA5"/>
      </a:accent3>
      <a:accent4>
        <a:srgbClr val="000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8A24378-3847-4504-9AC8-75210D6EE2C6}" vid="{B95858A7-A334-4826-8877-DE7814140C9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PPT_mall_RegionKalmarlän</Template>
  <TotalTime>751</TotalTime>
  <Words>327</Words>
  <Application>Microsoft Office PowerPoint</Application>
  <PresentationFormat>Bredbild</PresentationFormat>
  <Paragraphs>49</Paragraphs>
  <Slides>7</Slides>
  <Notes>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Calibri</vt:lpstr>
      <vt:lpstr>Symbol</vt:lpstr>
      <vt:lpstr>Office-tema</vt:lpstr>
      <vt:lpstr>PowerPoint-presentation</vt:lpstr>
      <vt:lpstr>PowerPoint-presentation</vt:lpstr>
      <vt:lpstr>PowerPoint-presentation</vt:lpstr>
      <vt:lpstr>Målgrupper för vårdgivarwebben </vt:lpstr>
      <vt:lpstr>Detta hittar du på vårdgivarwebben, exempel </vt:lpstr>
      <vt:lpstr>Detta hittar du på vårdgivarwebben, exempel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Emma Rydh</dc:creator>
  <cp:lastModifiedBy>Emma Rydh</cp:lastModifiedBy>
  <cp:revision>12</cp:revision>
  <dcterms:created xsi:type="dcterms:W3CDTF">2022-10-05T07:27:01Z</dcterms:created>
  <dcterms:modified xsi:type="dcterms:W3CDTF">2022-10-20T11:00:25Z</dcterms:modified>
</cp:coreProperties>
</file>