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670" r:id="rId5"/>
    <p:sldMasterId id="2147483675" r:id="rId6"/>
    <p:sldMasterId id="2147483688" r:id="rId7"/>
  </p:sldMasterIdLst>
  <p:notesMasterIdLst>
    <p:notesMasterId r:id="rId19"/>
  </p:notesMasterIdLst>
  <p:sldIdLst>
    <p:sldId id="2147479611" r:id="rId8"/>
    <p:sldId id="256" r:id="rId9"/>
    <p:sldId id="2147479610" r:id="rId10"/>
    <p:sldId id="2147479617" r:id="rId11"/>
    <p:sldId id="2147479608" r:id="rId12"/>
    <p:sldId id="2147479614" r:id="rId13"/>
    <p:sldId id="10292" r:id="rId14"/>
    <p:sldId id="10293" r:id="rId15"/>
    <p:sldId id="2147479615" r:id="rId16"/>
    <p:sldId id="258" r:id="rId17"/>
    <p:sldId id="214747961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3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28" autoAdjust="0"/>
  </p:normalViewPr>
  <p:slideViewPr>
    <p:cSldViewPr snapToGrid="0">
      <p:cViewPr varScale="1">
        <p:scale>
          <a:sx n="94" d="100"/>
          <a:sy n="94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DDEDF-F29D-493E-A88A-448C82673327}" type="datetimeFigureOut">
              <a:rPr lang="sv-SE" smtClean="0"/>
              <a:t>2026-03-05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182B9-6743-431D-A936-86A7EA4281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256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182B9-6743-431D-A936-86A7EA42818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147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2275" y="1266825"/>
            <a:ext cx="5953125" cy="33496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79">
              <a:defRPr/>
            </a:pPr>
            <a:endParaRPr lang="sv-SE" b="0" i="0"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82B9-6743-431D-A936-86A7EA42818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557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182B9-6743-431D-A936-86A7EA42818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60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910E7-228B-3F33-39F6-DA926FE51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C2A56E2-3C98-7310-ABAC-EC43BC7C6A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0EC34E0-9D07-7597-30EF-BF7DFE622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/>
              <a:t>Att uppmärksamma, tillgodose och följa upp behov hos barn och unga i utsatta situationer är ett gemensamt mål för länets socialtjänst, hälso- och sjukvård och tandvård. </a:t>
            </a:r>
          </a:p>
          <a:p>
            <a:pPr marL="0" indent="0">
              <a:buNone/>
            </a:pPr>
            <a:endParaRPr lang="sv-SE" strike="sngStrike"/>
          </a:p>
          <a:p>
            <a:pPr marL="0" indent="0">
              <a:buNone/>
            </a:pPr>
            <a:r>
              <a:rPr lang="sv-SE" strike="sngStrike"/>
              <a:t>Barn och ungas rättigheter till hälsoundersökning i samband med placering utanför hemmet regleras av följande lagar: </a:t>
            </a:r>
          </a:p>
          <a:p>
            <a:r>
              <a:rPr lang="sv-SE" strike="sngStrike"/>
              <a:t>Socialtjänstlagen </a:t>
            </a:r>
          </a:p>
          <a:p>
            <a:r>
              <a:rPr lang="sv-SE" strike="sngStrike"/>
              <a:t>Lagen om särskild vård av unga</a:t>
            </a:r>
          </a:p>
          <a:p>
            <a:r>
              <a:rPr lang="sv-SE" strike="noStrike"/>
              <a:t>Hälso- och sjukvårdslagen Lagen om psykiatrisk tvångsvård </a:t>
            </a:r>
          </a:p>
          <a:p>
            <a:r>
              <a:rPr lang="sv-SE" strike="noStrike"/>
              <a:t>Lagen om placering av barn i skyddat boende </a:t>
            </a:r>
          </a:p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83900BE-1FEC-9D67-FD93-B6FDC2E9C0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182B9-6743-431D-A936-86A7EA42818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5846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Vad är HälsoSAMS? </a:t>
            </a:r>
            <a:endParaRPr lang="sv-SE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är ett stöd för att underlätta samverkan mellan socialtjänsten, hälso- och sjukvården och tandvården för att stärka placerade barn och ungas förutsättningar att få tillgång till </a:t>
            </a:r>
          </a:p>
          <a:p>
            <a:r>
              <a:rPr lang="sv-SE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en god fysisk, psykisk och oral hälsa, </a:t>
            </a:r>
          </a:p>
          <a:p>
            <a:r>
              <a:rPr lang="sv-SE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likvärdig god hälso- och sjukvård efter behov samt </a:t>
            </a:r>
          </a:p>
          <a:p>
            <a:r>
              <a:rPr lang="sv-SE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lika god och regelbunden tandvård som alla barn. </a:t>
            </a:r>
          </a:p>
          <a:p>
            <a:endParaRPr lang="sv-SE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 reviderade överenskommelsen och dess Praktiska anvisningar grundar sig helt på HälsosSAMS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182B9-6743-431D-A936-86A7EA42818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6098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2AB50-0336-03DE-1C13-ED9E3DB26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52759E8-D38F-18BB-9881-9982096F5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8E2CF79-1CF9-0368-D2EA-D9AF55D2B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b="1" dirty="0"/>
              <a:t>Syftet med stödet är att stärka placerade barn och ungas förutsättningar att få:</a:t>
            </a:r>
          </a:p>
          <a:p>
            <a:pPr lvl="1"/>
            <a:r>
              <a:rPr lang="sv-SE" dirty="0"/>
              <a:t>en god fysisk, psykisk och oral hälsa, </a:t>
            </a:r>
          </a:p>
          <a:p>
            <a:pPr lvl="1"/>
            <a:r>
              <a:rPr lang="sv-SE" dirty="0"/>
              <a:t>likvärdig god hälso- och sjukvård efter behov samt </a:t>
            </a:r>
          </a:p>
          <a:p>
            <a:pPr lvl="1"/>
            <a:r>
              <a:rPr lang="sv-SE" dirty="0"/>
              <a:t>lika god och regelbunden tandvård som alla barn. </a:t>
            </a:r>
            <a:r>
              <a:rPr lang="en-US" dirty="0"/>
              <a:t> 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1384E80-CB21-F11D-D529-733AC0F1BB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5FB0-5EAC-49C2-A7A1-C763FDD8135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78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0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0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6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9857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67327"/>
          </a:xfrm>
        </p:spPr>
        <p:txBody>
          <a:bodyPr anchor="ctr">
            <a:normAutofit/>
          </a:bodyPr>
          <a:lstStyle>
            <a:lvl1pPr algn="ctr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298969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517909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836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91535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9992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7209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46479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56306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029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1713506"/>
            <a:ext cx="3932237" cy="37728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41356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07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0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7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44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34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68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0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75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89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80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8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ga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1">
            <a:extLst>
              <a:ext uri="{FF2B5EF4-FFF2-40B4-BE49-F238E27FC236}">
                <a16:creationId xmlns:a16="http://schemas.microsoft.com/office/drawing/2014/main" id="{BD4E7ACA-DD34-312E-63AD-4C42C5D5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83" y="6364203"/>
            <a:ext cx="1051295" cy="365125"/>
          </a:xfrm>
        </p:spPr>
        <p:txBody>
          <a:bodyPr/>
          <a:lstStyle/>
          <a:p>
            <a:fld id="{E601A70D-4562-4D38-A0CE-B874CAEC84DB}" type="datetime1">
              <a:rPr lang="sv-SE" smtClean="0"/>
              <a:t>2026-03-05</a:t>
            </a:fld>
            <a:endParaRPr lang="sv-SE"/>
          </a:p>
        </p:txBody>
      </p:sp>
      <p:sp>
        <p:nvSpPr>
          <p:cNvPr id="9" name="Platshållare för sidfot 2">
            <a:extLst>
              <a:ext uri="{FF2B5EF4-FFF2-40B4-BE49-F238E27FC236}">
                <a16:creationId xmlns:a16="http://schemas.microsoft.com/office/drawing/2014/main" id="{F49843CB-C0F3-CD2D-542C-3FE32B869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8008" y="6365427"/>
            <a:ext cx="3360626" cy="365125"/>
          </a:xfrm>
        </p:spPr>
        <p:txBody>
          <a:bodyPr/>
          <a:lstStyle/>
          <a:p>
            <a:r>
              <a:rPr lang="sv-SE"/>
              <a:t>Ledarskapsprogram Nära vård      #näravård</a:t>
            </a:r>
          </a:p>
        </p:txBody>
      </p:sp>
      <p:sp>
        <p:nvSpPr>
          <p:cNvPr id="10" name="Platshållare för bildnummer 3">
            <a:extLst>
              <a:ext uri="{FF2B5EF4-FFF2-40B4-BE49-F238E27FC236}">
                <a16:creationId xmlns:a16="http://schemas.microsoft.com/office/drawing/2014/main" id="{97C9C3DA-4304-47F2-4E8F-C0B80AF73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0910" y="6364203"/>
            <a:ext cx="501007" cy="365125"/>
          </a:xfrm>
        </p:spPr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8242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80"/>
            <a:ext cx="121968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2059055"/>
            <a:ext cx="10363200" cy="1104900"/>
          </a:xfrm>
        </p:spPr>
        <p:txBody>
          <a:bodyPr/>
          <a:lstStyle>
            <a:lvl1pPr>
              <a:defRPr sz="34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8918" y="4266502"/>
            <a:ext cx="7811357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90120" y="5380363"/>
            <a:ext cx="1536171" cy="26723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068917" y="4475023"/>
            <a:ext cx="7811392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9" y="800438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8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58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4703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95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1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8640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4582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 sz="2000"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3603685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63490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7363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807968" y="2060206"/>
            <a:ext cx="4540416" cy="3708400"/>
          </a:xfrm>
        </p:spPr>
        <p:txBody>
          <a:bodyPr/>
          <a:lstStyle>
            <a:lvl1pPr>
              <a:spcBef>
                <a:spcPts val="800"/>
              </a:spcBef>
              <a:defRPr sz="2600" b="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113906"/>
            <a:ext cx="5422900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2600" b="0" i="1">
                <a:solidFill>
                  <a:srgbClr val="FFFFFF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489457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8872"/>
            <a:ext cx="4399721" cy="3095625"/>
          </a:xfrm>
        </p:spPr>
        <p:txBody>
          <a:bodyPr/>
          <a:lstStyle>
            <a:lvl1pPr marL="0" indent="0">
              <a:buNone/>
              <a:defRPr sz="1400" b="0" baseline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4964" y="5299365"/>
            <a:ext cx="4416293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618441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48154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361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6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943480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28371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0425"/>
            <a:ext cx="4336969" cy="3054050"/>
          </a:xfrm>
        </p:spPr>
        <p:txBody>
          <a:bodyPr/>
          <a:lstStyle>
            <a:lvl1pPr marL="0" indent="0">
              <a:buNone/>
              <a:defRPr sz="2600" b="1"/>
            </a:lvl1pPr>
            <a:lvl2pPr marL="285750" indent="0">
              <a:buNone/>
              <a:defRPr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309499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022616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7554100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526530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848760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427457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0910649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41238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50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68918" y="2074073"/>
            <a:ext cx="9110133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8150056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6"/>
            <a:ext cx="12192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922956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664235"/>
            <a:ext cx="12192000" cy="500332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92239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480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6EA4738-985C-42D4-BF4F-360677E82956}"/>
              </a:ext>
            </a:extLst>
          </p:cNvPr>
          <p:cNvSpPr txBox="1"/>
          <p:nvPr userDrawn="1"/>
        </p:nvSpPr>
        <p:spPr>
          <a:xfrm>
            <a:off x="6048702" y="4927392"/>
            <a:ext cx="3970284" cy="1079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09298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4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6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5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2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image" Target="../media/image3.emf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116064B-FF67-46B8-9438-9585B322996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8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36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0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116064B-FF67-46B8-9438-9585B322996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2688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8918" y="2057400"/>
            <a:ext cx="9268485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896121" y="6295896"/>
            <a:ext cx="153617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53728" y="6295894"/>
            <a:ext cx="540000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211984" y="6295895"/>
            <a:ext cx="57672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/>
          <p:cNvCxnSpPr/>
          <p:nvPr/>
        </p:nvCxnSpPr>
        <p:spPr>
          <a:xfrm>
            <a:off x="-48307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48307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48307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48307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1235302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1235302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1235302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1235302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flipV="1">
            <a:off x="1070115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flipV="1">
            <a:off x="10335684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V="1">
            <a:off x="1070115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flipV="1">
            <a:off x="10335684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9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givare.regionkalmar.se/samverkan--avtal/lansgemensamledning/barn-och-unga/" TargetMode="External"/><Relationship Id="rId2" Type="http://schemas.openxmlformats.org/officeDocument/2006/relationships/hyperlink" Target="https://kunskapsguiden.se/omraden-och-teman/barn-och-unga/familjehem/halso--och-sjukvard-och-tandvar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2F8777-47C3-30C2-EBCD-3E91F334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8" y="500062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chemeClr val="accent1"/>
                </a:solidFill>
              </a:rPr>
              <a:t>Förberedelser för implementering</a:t>
            </a:r>
            <a:endParaRPr lang="sv-SE" sz="4800" dirty="0">
              <a:solidFill>
                <a:schemeClr val="accent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D960D2-8735-1FBD-3D60-5C0D68E73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696" y="1825625"/>
            <a:ext cx="10515600" cy="4351338"/>
          </a:xfrm>
        </p:spPr>
        <p:txBody>
          <a:bodyPr/>
          <a:lstStyle/>
          <a:p>
            <a:pPr lvl="0"/>
            <a:r>
              <a:rPr lang="sv-SE" sz="2000" b="1" dirty="0"/>
              <a:t>Läs igenom dokumenten</a:t>
            </a:r>
            <a:r>
              <a:rPr lang="sv-SE" sz="2000" dirty="0"/>
              <a:t>:</a:t>
            </a:r>
          </a:p>
          <a:p>
            <a:pPr lvl="1"/>
            <a:r>
              <a:rPr lang="sv-SE" sz="1800" i="1" dirty="0"/>
              <a:t>Överenskommelse Placerade barn och ungas tillgång till en god hälso- och sjukvård och tandvård</a:t>
            </a:r>
            <a:r>
              <a:rPr lang="sv-SE" sz="1800" dirty="0"/>
              <a:t> (2025).</a:t>
            </a:r>
          </a:p>
          <a:p>
            <a:pPr lvl="1"/>
            <a:r>
              <a:rPr lang="sv-SE" sz="1800" i="1" dirty="0"/>
              <a:t>Praktiska anvisningar</a:t>
            </a:r>
            <a:r>
              <a:rPr lang="sv-SE" sz="1800" dirty="0"/>
              <a:t> (2025).</a:t>
            </a:r>
          </a:p>
          <a:p>
            <a:pPr lvl="0"/>
            <a:r>
              <a:rPr lang="sv-SE" sz="2000" b="1" dirty="0"/>
              <a:t>Identifiera berörda enheter och roller</a:t>
            </a:r>
            <a:r>
              <a:rPr lang="sv-SE" sz="2000" dirty="0"/>
              <a:t>:</a:t>
            </a:r>
          </a:p>
          <a:p>
            <a:pPr lvl="1"/>
            <a:r>
              <a:rPr lang="sv-SE" sz="1800" dirty="0"/>
              <a:t>Socialsekreterare, barn- och ungdomsmottagningar, hälsovalsenheter, tandvårdskliniker.</a:t>
            </a:r>
          </a:p>
          <a:p>
            <a:pPr lvl="0"/>
            <a:r>
              <a:rPr lang="sv-SE" sz="2000" b="1" dirty="0"/>
              <a:t>Planera informationsinsatser</a:t>
            </a:r>
            <a:r>
              <a:rPr lang="sv-SE" sz="2000" dirty="0"/>
              <a:t>:</a:t>
            </a:r>
          </a:p>
          <a:p>
            <a:pPr lvl="1"/>
            <a:r>
              <a:rPr lang="sv-SE" sz="1800" dirty="0"/>
              <a:t>Informationsmöten, digitala utskick, intranät.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008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 20">
            <a:extLst>
              <a:ext uri="{FF2B5EF4-FFF2-40B4-BE49-F238E27FC236}">
                <a16:creationId xmlns:a16="http://schemas.microsoft.com/office/drawing/2014/main" id="{C36F19BA-787B-6019-A480-20A520EB37AF}"/>
              </a:ext>
            </a:extLst>
          </p:cNvPr>
          <p:cNvGrpSpPr/>
          <p:nvPr/>
        </p:nvGrpSpPr>
        <p:grpSpPr>
          <a:xfrm>
            <a:off x="1318416" y="2083891"/>
            <a:ext cx="9452084" cy="2162046"/>
            <a:chOff x="1318416" y="2083891"/>
            <a:chExt cx="9452084" cy="2162046"/>
          </a:xfrm>
        </p:grpSpPr>
        <p:pic>
          <p:nvPicPr>
            <p:cNvPr id="5" name="Bildobjekt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416" y="2320587"/>
              <a:ext cx="1179488" cy="358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Bildobjekt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253" y="2302380"/>
              <a:ext cx="1217927" cy="37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Bildobjekt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6647" y="2320587"/>
              <a:ext cx="979197" cy="358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Bildobjekt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465" y="2298334"/>
              <a:ext cx="1434403" cy="358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Bildobjekt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5051" y="2245735"/>
              <a:ext cx="1474864" cy="432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Bildobjekt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9167" y="2083891"/>
              <a:ext cx="550293" cy="64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objekt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212" y="2887041"/>
              <a:ext cx="544224" cy="586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Bildobjekt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838" y="2887041"/>
              <a:ext cx="1576021" cy="46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Bildobjekt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0991" y="2887041"/>
              <a:ext cx="948849" cy="434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upp 20"/>
            <p:cNvGrpSpPr>
              <a:grpSpLocks/>
            </p:cNvGrpSpPr>
            <p:nvPr/>
          </p:nvGrpSpPr>
          <p:grpSpPr bwMode="auto">
            <a:xfrm>
              <a:off x="9166155" y="2978079"/>
              <a:ext cx="1604345" cy="388426"/>
              <a:chOff x="4471029" y="5805264"/>
              <a:chExt cx="1861372" cy="448627"/>
            </a:xfrm>
          </p:grpSpPr>
          <p:pic>
            <p:nvPicPr>
              <p:cNvPr id="19" name="Bildobjekt 1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1029" y="5805264"/>
                <a:ext cx="1861372" cy="448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Bildobjekt 18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4" r="37289"/>
              <a:stretch>
                <a:fillRect/>
              </a:stretch>
            </p:blipFill>
            <p:spPr bwMode="auto">
              <a:xfrm>
                <a:off x="5292080" y="5805264"/>
                <a:ext cx="348712" cy="448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Bildobjekt 2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933" y="2887041"/>
              <a:ext cx="697981" cy="530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Bildobjekt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416" y="2978079"/>
              <a:ext cx="1161279" cy="380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Bildobjekt 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609" y="3790723"/>
              <a:ext cx="1559679" cy="389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Bildobjekt 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118" y="3709066"/>
              <a:ext cx="1062848" cy="490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6E7B289B-DE76-BBA8-B295-D71B7C8A0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043" y="3725413"/>
              <a:ext cx="1457464" cy="520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661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14BAB3-2F2F-A429-4152-7AFFD188F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Checklista för chefer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A97B39-3447-9E0B-CEC1-07FE788FC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44207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sv-SE" dirty="0">
                <a:cs typeface="Arial" panose="020B0604020202020204" pitchFamily="34" charset="0"/>
              </a:rPr>
              <a:t>Har alla medarbetare fått information?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sv-SE" dirty="0">
              <a:cs typeface="Arial" panose="020B0604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sv-SE" dirty="0">
                <a:cs typeface="Arial" panose="020B0604020202020204" pitchFamily="34" charset="0"/>
              </a:rPr>
              <a:t>Är rutiner uppdaterade i verksamhetssystem</a:t>
            </a:r>
            <a:r>
              <a:rPr lang="sv-SE">
                <a:cs typeface="Arial" panose="020B0604020202020204" pitchFamily="34" charset="0"/>
              </a:rPr>
              <a:t> och interna processer</a:t>
            </a:r>
            <a:r>
              <a:rPr lang="sv-SE" dirty="0"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847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D062A12-FB74-4BD3-ADE5-5513A297C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4" b="17745"/>
          <a:stretch/>
        </p:blipFill>
        <p:spPr>
          <a:xfrm>
            <a:off x="151696" y="162045"/>
            <a:ext cx="11888608" cy="568119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265741DC-EFEF-4B5D-B2E3-1968E1827CD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77114" y="267530"/>
            <a:ext cx="2788920" cy="2537460"/>
          </a:xfrm>
          <a:prstGeom prst="rect">
            <a:avLst/>
          </a:prstGeom>
          <a:noFill/>
        </p:spPr>
      </p:pic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7B8196AE-FE38-2F4B-04F7-18CAA8DE7D81}"/>
              </a:ext>
            </a:extLst>
          </p:cNvPr>
          <p:cNvSpPr/>
          <p:nvPr/>
        </p:nvSpPr>
        <p:spPr>
          <a:xfrm>
            <a:off x="2195803" y="4259766"/>
            <a:ext cx="7902747" cy="132699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093449" y="4449337"/>
            <a:ext cx="8005101" cy="1326995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br>
              <a:rPr lang="sv-SE" sz="53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sv-SE" sz="4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v-SE" sz="2700" dirty="0">
                <a:latin typeface="Arial"/>
                <a:ea typeface="+mn-ea"/>
                <a:cs typeface="Arial"/>
              </a:rPr>
              <a:t>Placerade barn och ungas tillgång till en god </a:t>
            </a:r>
            <a:br>
              <a:rPr lang="sv-SE" sz="2700" dirty="0">
                <a:latin typeface="Arial"/>
                <a:ea typeface="+mn-ea"/>
                <a:cs typeface="Arial"/>
              </a:rPr>
            </a:br>
            <a:r>
              <a:rPr lang="sv-SE" sz="2700" dirty="0">
                <a:latin typeface="Arial"/>
                <a:ea typeface="+mn-ea"/>
                <a:cs typeface="Arial"/>
              </a:rPr>
              <a:t>hälso- och sjukvård och tandvård</a:t>
            </a:r>
            <a:br>
              <a:rPr lang="sv-SE" sz="2700" dirty="0">
                <a:latin typeface="Arial"/>
                <a:ea typeface="+mn-ea"/>
                <a:cs typeface="Arial"/>
              </a:rPr>
            </a:br>
            <a:r>
              <a:rPr lang="sv-SE" sz="2700" b="1" dirty="0">
                <a:latin typeface="Arial"/>
                <a:ea typeface="+mn-ea"/>
                <a:cs typeface="Arial"/>
              </a:rPr>
              <a:t>Implementeringsstöd</a:t>
            </a:r>
            <a:br>
              <a:rPr lang="sv-SE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sv-SE" sz="3100" dirty="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395146-FF1A-65AD-DC98-2465F4BB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83" y="500062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chemeClr val="accent1"/>
                </a:solidFill>
              </a:rPr>
              <a:t>Syfte med implementeringsstödet</a:t>
            </a:r>
            <a:br>
              <a:rPr lang="sv-SE" sz="4000" dirty="0">
                <a:solidFill>
                  <a:schemeClr val="accent1"/>
                </a:solidFill>
              </a:rPr>
            </a:br>
            <a:endParaRPr lang="sv-SE" sz="4000" dirty="0">
              <a:solidFill>
                <a:schemeClr val="accent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A14D7B-2C8E-124C-BD1A-0B3A7C279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Att ge chefer inom socialtjänst, hälso- och sjukvård samt tandvård ett tydligt stöd för att:</a:t>
            </a:r>
          </a:p>
          <a:p>
            <a:pPr marL="0" indent="0">
              <a:buNone/>
            </a:pPr>
            <a:endParaRPr lang="sv-SE" sz="2000" dirty="0"/>
          </a:p>
          <a:p>
            <a:pPr lvl="1"/>
            <a:r>
              <a:rPr lang="sv-SE" sz="2000" dirty="0"/>
              <a:t>Säkerställa att </a:t>
            </a:r>
            <a:r>
              <a:rPr lang="sv-SE" sz="2000" b="1" dirty="0"/>
              <a:t>överenskommelsen</a:t>
            </a:r>
            <a:r>
              <a:rPr lang="sv-SE" sz="2000" dirty="0"/>
              <a:t> och </a:t>
            </a:r>
            <a:r>
              <a:rPr lang="sv-SE" sz="2000" b="1" dirty="0"/>
              <a:t>praktiska anvisningar</a:t>
            </a:r>
            <a:r>
              <a:rPr lang="sv-SE" sz="2000" dirty="0"/>
              <a:t> blir kända och används i verksamheten.</a:t>
            </a:r>
          </a:p>
          <a:p>
            <a:pPr marL="457200" lvl="1" indent="0">
              <a:buNone/>
            </a:pPr>
            <a:endParaRPr lang="sv-SE" sz="2000" dirty="0"/>
          </a:p>
          <a:p>
            <a:pPr lvl="1"/>
            <a:r>
              <a:rPr lang="sv-SE" sz="2000" dirty="0"/>
              <a:t>Säkerställa att Socialstyrelsens kunskapsstöd </a:t>
            </a:r>
            <a:r>
              <a:rPr lang="sv-SE" sz="2000" b="1" dirty="0" err="1"/>
              <a:t>HälsoSAMS</a:t>
            </a:r>
            <a:r>
              <a:rPr lang="sv-SE" sz="2000" dirty="0"/>
              <a:t> blir kända och används i verksamheten.</a:t>
            </a:r>
          </a:p>
          <a:p>
            <a:pPr marL="457200" lvl="1" indent="0">
              <a:buNone/>
            </a:pPr>
            <a:endParaRPr lang="sv-SE" sz="2000" dirty="0"/>
          </a:p>
          <a:p>
            <a:pPr lvl="1"/>
            <a:r>
              <a:rPr lang="sv-SE" sz="2000" dirty="0"/>
              <a:t>Stärka samverkan mellan kommuner och Region Kalmar län.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452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0BD6C-B302-28C6-A9F2-E696CC8E8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78152F-D897-B45F-0164-C23B21CB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85" y="343116"/>
            <a:ext cx="10515600" cy="77707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accent1"/>
                </a:solidFill>
              </a:rPr>
              <a:t>Bakgrund</a:t>
            </a:r>
          </a:p>
        </p:txBody>
      </p:sp>
      <p:sp>
        <p:nvSpPr>
          <p:cNvPr id="4" name="Pratbubbla: rektangel med rundade hörn 3">
            <a:extLst>
              <a:ext uri="{FF2B5EF4-FFF2-40B4-BE49-F238E27FC236}">
                <a16:creationId xmlns:a16="http://schemas.microsoft.com/office/drawing/2014/main" id="{5DC62634-7F3A-CC5D-ED4A-1FEB7E5664B3}"/>
              </a:ext>
            </a:extLst>
          </p:cNvPr>
          <p:cNvSpPr/>
          <p:nvPr/>
        </p:nvSpPr>
        <p:spPr>
          <a:xfrm>
            <a:off x="643987" y="1315984"/>
            <a:ext cx="3797449" cy="1427113"/>
          </a:xfrm>
          <a:prstGeom prst="wedgeRoundRectCallout">
            <a:avLst>
              <a:gd name="adj1" fmla="val 31144"/>
              <a:gd name="adj2" fmla="val 630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sv-S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Placerade barn och unga har betydligt fler hälsoproblem än andra jämnåriga vilket har bekräftats i både svensk och internationell forskning. </a:t>
            </a:r>
          </a:p>
        </p:txBody>
      </p:sp>
      <p:sp>
        <p:nvSpPr>
          <p:cNvPr id="5" name="Pratbubbla: rektangel med rundade hörn 4">
            <a:extLst>
              <a:ext uri="{FF2B5EF4-FFF2-40B4-BE49-F238E27FC236}">
                <a16:creationId xmlns:a16="http://schemas.microsoft.com/office/drawing/2014/main" id="{870A2FBE-25C2-2F9B-C854-F1E59003CC8C}"/>
              </a:ext>
            </a:extLst>
          </p:cNvPr>
          <p:cNvSpPr/>
          <p:nvPr/>
        </p:nvSpPr>
        <p:spPr>
          <a:xfrm>
            <a:off x="8064141" y="3523106"/>
            <a:ext cx="3797449" cy="1991062"/>
          </a:xfrm>
          <a:prstGeom prst="wedgeRoundRectCallout">
            <a:avLst>
              <a:gd name="adj1" fmla="val -31750"/>
              <a:gd name="adj2" fmla="val 5868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sv-S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Socialtjänsten är skyldig att initiera en hälsoundersökning i anslutning till att ett barn placeras utanför det egna hemmet. Region Kalmar län är skyldig att erbjuda en hälsoundersökning</a:t>
            </a:r>
          </a:p>
        </p:txBody>
      </p:sp>
      <p:sp>
        <p:nvSpPr>
          <p:cNvPr id="7" name="Pratbubbla: rektangel med rundade hörn 6">
            <a:extLst>
              <a:ext uri="{FF2B5EF4-FFF2-40B4-BE49-F238E27FC236}">
                <a16:creationId xmlns:a16="http://schemas.microsoft.com/office/drawing/2014/main" id="{7396CF9F-0B69-BDA0-EE58-9EADBC77E64A}"/>
              </a:ext>
            </a:extLst>
          </p:cNvPr>
          <p:cNvSpPr/>
          <p:nvPr/>
        </p:nvSpPr>
        <p:spPr>
          <a:xfrm>
            <a:off x="8064138" y="1343832"/>
            <a:ext cx="3797449" cy="1731981"/>
          </a:xfrm>
          <a:prstGeom prst="wedgeRoundRectCallout">
            <a:avLst>
              <a:gd name="adj1" fmla="val -26554"/>
              <a:gd name="adj2" fmla="val 6455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 april 2017 finns bestämmelser om att kommuner och regioner ska ingå en överenskommelse om ett samarbete kring barn och unga som vårdas utanför det egna hemmet. </a:t>
            </a:r>
          </a:p>
        </p:txBody>
      </p:sp>
      <p:sp>
        <p:nvSpPr>
          <p:cNvPr id="8" name="Pratbubbla: rektangel med rundade hörn 7">
            <a:extLst>
              <a:ext uri="{FF2B5EF4-FFF2-40B4-BE49-F238E27FC236}">
                <a16:creationId xmlns:a16="http://schemas.microsoft.com/office/drawing/2014/main" id="{EFCEF479-6F56-E519-4F44-F84CED663974}"/>
              </a:ext>
            </a:extLst>
          </p:cNvPr>
          <p:cNvSpPr/>
          <p:nvPr/>
        </p:nvSpPr>
        <p:spPr>
          <a:xfrm>
            <a:off x="643985" y="3075814"/>
            <a:ext cx="3797449" cy="2179274"/>
          </a:xfrm>
          <a:prstGeom prst="wedgeRoundRectCallout">
            <a:avLst>
              <a:gd name="adj1" fmla="val 25558"/>
              <a:gd name="adj2" fmla="val 6534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sv-S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kom Socialstyrelsens kunskapsstöd </a:t>
            </a:r>
            <a:r>
              <a:rPr lang="sv-S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HälsoSAMS</a:t>
            </a:r>
            <a:r>
              <a:rPr lang="sv-S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 syfte att ge stöd för samverkan som gäller placerade barns och ungas hälsa. Stödet riktar sig till socialtjänsten, hälso- och sjukvården och tandvården.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9DA22F-064A-EA6F-8891-35E3366866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73" y="1315984"/>
            <a:ext cx="2893229" cy="433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9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3D1CA3-359C-9355-2231-8FBFBC4C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93" y="174721"/>
            <a:ext cx="10515600" cy="13255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Aktuella dokument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7BE576-8185-80FA-64B6-7728EC11F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09" y="1897049"/>
            <a:ext cx="2154864" cy="3017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3CD1E8F-F1A1-84F7-55BC-67F2AA13C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816" y="2398292"/>
            <a:ext cx="2154864" cy="30482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58A5F48-FE20-13BB-0E81-85B81ADB6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629" y="2681962"/>
            <a:ext cx="2154864" cy="30310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9A8AB5C7-4C5F-0119-A1C3-7D7F02F13B97}"/>
              </a:ext>
            </a:extLst>
          </p:cNvPr>
          <p:cNvSpPr txBox="1"/>
          <p:nvPr/>
        </p:nvSpPr>
        <p:spPr>
          <a:xfrm>
            <a:off x="947350" y="1519466"/>
            <a:ext cx="1393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Socialtjänst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FF68454-0FDD-CE82-6F81-210CD16D6D7B}"/>
              </a:ext>
            </a:extLst>
          </p:cNvPr>
          <p:cNvSpPr txBox="1"/>
          <p:nvPr/>
        </p:nvSpPr>
        <p:spPr>
          <a:xfrm>
            <a:off x="2896909" y="2059738"/>
            <a:ext cx="119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Tandvård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AB984BB-0309-5E76-4BDF-A7725E76E139}"/>
              </a:ext>
            </a:extLst>
          </p:cNvPr>
          <p:cNvSpPr txBox="1"/>
          <p:nvPr/>
        </p:nvSpPr>
        <p:spPr>
          <a:xfrm>
            <a:off x="4513295" y="2301588"/>
            <a:ext cx="2526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Hälso- och sjukvård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14114B6-9788-FD15-397E-4F20C65C42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129" y="1611997"/>
            <a:ext cx="2337635" cy="32458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61CEF1C-54D6-D212-D3EE-33CAD42F9E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378" y="1751361"/>
            <a:ext cx="2337635" cy="3302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7B1BE98-0379-B9E0-7BA2-BE3ABE1EB5BB}"/>
              </a:ext>
            </a:extLst>
          </p:cNvPr>
          <p:cNvSpPr txBox="1"/>
          <p:nvPr/>
        </p:nvSpPr>
        <p:spPr>
          <a:xfrm>
            <a:off x="9736645" y="5077217"/>
            <a:ext cx="252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Praktisk anvisning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69D62C2-542C-2EEC-D177-F31402A06258}"/>
              </a:ext>
            </a:extLst>
          </p:cNvPr>
          <p:cNvSpPr txBox="1"/>
          <p:nvPr/>
        </p:nvSpPr>
        <p:spPr>
          <a:xfrm>
            <a:off x="7218900" y="4868735"/>
            <a:ext cx="215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Överenskommelse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3509A90-064A-AEA1-4AB1-C2373DD720E0}"/>
              </a:ext>
            </a:extLst>
          </p:cNvPr>
          <p:cNvSpPr txBox="1"/>
          <p:nvPr/>
        </p:nvSpPr>
        <p:spPr>
          <a:xfrm>
            <a:off x="8779094" y="1029261"/>
            <a:ext cx="1915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Kalmar län</a:t>
            </a:r>
          </a:p>
        </p:txBody>
      </p:sp>
    </p:spTree>
    <p:extLst>
      <p:ext uri="{BB962C8B-B14F-4D97-AF65-F5344CB8AC3E}">
        <p14:creationId xmlns:p14="http://schemas.microsoft.com/office/powerpoint/2010/main" val="42949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E1A16-5A91-B224-EBC9-498A5A5AA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1D18A3-BD6C-6FC5-BEDE-4065A11A7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17" y="190777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HälsoSAMS</a:t>
            </a:r>
            <a:endParaRPr lang="sv-SE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7246CE8-D154-2ABD-A034-4E08B660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AB0FAE8-81FF-6CB0-48E7-C408FEA8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Sveriges kunskapsmyndighet för vård och omsorg 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tshållare för innehåll 4">
            <a:extLst>
              <a:ext uri="{FF2B5EF4-FFF2-40B4-BE49-F238E27FC236}">
                <a16:creationId xmlns:a16="http://schemas.microsoft.com/office/drawing/2014/main" id="{38D9CEC5-D77C-7B49-06C6-7EC760296C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9" y="1672349"/>
            <a:ext cx="5400000" cy="3708400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Ett samverkanstöd för socialtjänsten, hälso- och sjukvården och tandvården.</a:t>
            </a:r>
          </a:p>
          <a:p>
            <a:pPr marL="0" indent="0">
              <a:buNone/>
            </a:pPr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Finns i tre versioner</a:t>
            </a:r>
          </a:p>
          <a:p>
            <a:pPr marL="0" indent="0">
              <a:buNone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Följer samma struktur, men är anpassade för respektive verksamhet. </a:t>
            </a:r>
          </a:p>
          <a:p>
            <a:pPr marL="0" indent="0">
              <a:buNone/>
            </a:pPr>
            <a:endParaRPr lang="sv-SE" sz="2000" b="1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EC35725-8622-9DBA-99B4-86B2E23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72334"/>
            <a:ext cx="5722411" cy="468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9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FE21-E5CB-C34E-89D5-1F9948622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D38DB0-616F-652D-CE6F-CFE028F32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246372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Överenskommelse</a:t>
            </a:r>
          </a:p>
        </p:txBody>
      </p:sp>
      <p:pic>
        <p:nvPicPr>
          <p:cNvPr id="4" name="Platshållare för innehåll 3" descr="En bild som visar text, Teckensnitt, skärmbild, grafisk design&#10;&#10;AI-genererat innehåll kan vara felaktigt.">
            <a:extLst>
              <a:ext uri="{FF2B5EF4-FFF2-40B4-BE49-F238E27FC236}">
                <a16:creationId xmlns:a16="http://schemas.microsoft.com/office/drawing/2014/main" id="{BFC7AB77-4B8E-5672-0148-38F25DAEC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3196"/>
          <a:stretch/>
        </p:blipFill>
        <p:spPr>
          <a:xfrm rot="221660">
            <a:off x="8346075" y="678766"/>
            <a:ext cx="3187280" cy="44884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D837EA8-98E8-04BC-9439-FDD0781533CA}"/>
              </a:ext>
            </a:extLst>
          </p:cNvPr>
          <p:cNvSpPr txBox="1"/>
          <p:nvPr/>
        </p:nvSpPr>
        <p:spPr>
          <a:xfrm>
            <a:off x="628097" y="1393805"/>
            <a:ext cx="7373112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sv-SE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Syfte </a:t>
            </a:r>
            <a:endParaRPr lang="sv-SE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 reglera och stärka samverkan mellan socialtjänsten, hälso- och sjukvården och tandvården som tillsammans har ansvar för att placerade barn och unga får den hälso- och sjukvård och tandvård de har rätt till. Samverkan är nödvändig för att deras rättigheter ska kunna tillgodoses. </a:t>
            </a:r>
          </a:p>
          <a:p>
            <a:endParaRPr lang="sv-SE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Mål 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Målet med överenskommelsen är att stärka placerade barn och ungas förutsättningar att få tillgång till: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en god fysisk, psykisk och oral hälsa,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likvärdig god hälso- och sjukvård efter behov samt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lika god och regelbunden tandvård som alla barn </a:t>
            </a:r>
          </a:p>
        </p:txBody>
      </p:sp>
    </p:spTree>
    <p:extLst>
      <p:ext uri="{BB962C8B-B14F-4D97-AF65-F5344CB8AC3E}">
        <p14:creationId xmlns:p14="http://schemas.microsoft.com/office/powerpoint/2010/main" val="2613605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B52ED-CD4B-DA96-1EA1-E1AB94B44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D9BA9C-DD80-105C-7976-E619310D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16" y="344100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Praktiska anvisningar</a:t>
            </a:r>
            <a:br>
              <a:rPr lang="sv-SE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AD009B4-9928-F431-8F95-55B023AB9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6784">
            <a:off x="8313901" y="841051"/>
            <a:ext cx="2956184" cy="41619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DB3A4AA-8A84-11DE-3B09-D7FB7D831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31" y="1341141"/>
            <a:ext cx="7514043" cy="4063655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sz="1800" b="1" dirty="0">
                <a:latin typeface="Arial" panose="020B0604020202020204" pitchFamily="34" charset="0"/>
                <a:cs typeface="Arial" panose="020B0604020202020204" pitchFamily="34" charset="0"/>
              </a:rPr>
              <a:t>Syfte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Att förtydliga Kalmar läns lokala rutiner kopplade till Socialstyrelsens kunskapsstöd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HälsoSAMS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för de medarbetare inom socialtjänsten, tandvården och hälso- och sjukvården som kommer i kontakt med barn och unga som är eller kan bli placerade utanför det egna hemmet.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b="1" dirty="0">
                <a:latin typeface="Arial" panose="020B0604020202020204" pitchFamily="34" charset="0"/>
                <a:cs typeface="Arial" panose="020B0604020202020204" pitchFamily="34" charset="0"/>
              </a:rPr>
              <a:t>Mål 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Målet med överenskommelsen och dess praktiska anvisningar är att stärka placerade barn och ungas förutsättningar att få tillgång till: 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en god fysisk, psykisk och oral hälsa, 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likvärdig god hälso- och sjukvård efter behov samt 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lika god och regelbunden tandvård som alla barn </a:t>
            </a:r>
          </a:p>
        </p:txBody>
      </p:sp>
    </p:spTree>
    <p:extLst>
      <p:ext uri="{BB962C8B-B14F-4D97-AF65-F5344CB8AC3E}">
        <p14:creationId xmlns:p14="http://schemas.microsoft.com/office/powerpoint/2010/main" val="324624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15E8E5-1589-1169-EFB8-2019EF76C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42" y="444123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Länkar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AAC441-3EF5-B461-661E-E5FBC703C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42" y="1874713"/>
            <a:ext cx="7213270" cy="3925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Hälso- och sjukvård och tandvård – familjehemsplacerade barn – Kunskapsguiden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Barn och unga - För vårdgivare Region Kalmar län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14D135E-0FAC-1884-EA45-32F5AD5B1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851" y="222518"/>
            <a:ext cx="3756794" cy="563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12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änsgemens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72D2A"/>
      </a:accent1>
      <a:accent2>
        <a:srgbClr val="518196"/>
      </a:accent2>
      <a:accent3>
        <a:srgbClr val="C9B360"/>
      </a:accent3>
      <a:accent4>
        <a:srgbClr val="82B28D"/>
      </a:accent4>
      <a:accent5>
        <a:srgbClr val="B6BBA5"/>
      </a:accent5>
      <a:accent6>
        <a:srgbClr val="C55A11"/>
      </a:accent6>
      <a:hlink>
        <a:srgbClr val="7B7B7B"/>
      </a:hlink>
      <a:folHlink>
        <a:srgbClr val="BF9000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Länsgemens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72D2A"/>
      </a:accent1>
      <a:accent2>
        <a:srgbClr val="518196"/>
      </a:accent2>
      <a:accent3>
        <a:srgbClr val="C9B360"/>
      </a:accent3>
      <a:accent4>
        <a:srgbClr val="82B28D"/>
      </a:accent4>
      <a:accent5>
        <a:srgbClr val="B6BBA5"/>
      </a:accent5>
      <a:accent6>
        <a:srgbClr val="C55A11"/>
      </a:accent6>
      <a:hlink>
        <a:srgbClr val="7B7B7B"/>
      </a:hlink>
      <a:folHlink>
        <a:srgbClr val="BF9000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oS-PPT-svensk-150922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  <a:custClrLst>
    <a:custClr name="Beige Diagrambakgrund">
      <a:srgbClr val="DAD7CB"/>
    </a:custClr>
    <a:custClr name="Mörkbeige">
      <a:srgbClr val="D3BF96"/>
    </a:custClr>
    <a:custClr>
      <a:srgbClr val="AAA38E"/>
    </a:custClr>
    <a:custClr name="Brun">
      <a:srgbClr val="857363"/>
    </a:custClr>
    <a:custClr name="Mellanbrun">
      <a:srgbClr val="6D5047"/>
    </a:custClr>
    <a:custClr name="Mörkbrun">
      <a:srgbClr val="452325"/>
    </a:custClr>
    <a:custClr name="Vit">
      <a:srgbClr val="FFFFFF"/>
    </a:custClr>
    <a:custClr name="Vit">
      <a:srgbClr val="FFFFFF"/>
    </a:custClr>
    <a:custClr name="Svart">
      <a:srgbClr val="000000"/>
    </a:custClr>
    <a:custClr name="Vit">
      <a:srgbClr val="FFFFFF"/>
    </a:custClr>
    <a:custClr name="Ljusblå">
      <a:srgbClr val="E0E6E6"/>
    </a:custClr>
    <a:custClr name="Isblå">
      <a:srgbClr val="A6BCC6"/>
    </a:custClr>
    <a:custClr name="Ljus blågrå">
      <a:srgbClr val="A5ACAF"/>
    </a:custClr>
    <a:custClr name="Blågrå">
      <a:srgbClr val="7D9AAA"/>
    </a:custClr>
    <a:custClr name="Mörk blågrå">
      <a:srgbClr val="51626F"/>
    </a:custClr>
    <a:custClr name="Mörkblå">
      <a:srgbClr val="002B45"/>
    </a:custClr>
    <a:custClr name="Vit">
      <a:srgbClr val="FFFFFF"/>
    </a:custClr>
    <a:custClr name="Accentfärg orange">
      <a:srgbClr val="ED8B00"/>
    </a:custClr>
    <a:custClr name="Accentfärg turkos">
      <a:srgbClr val="3DB7E4"/>
    </a:custClr>
    <a:custClr name="Accentfärg grön">
      <a:srgbClr val="3F9C35"/>
    </a:custClr>
    <a:custClr name="Diagramfärg Riket 251/230/204">
      <a:srgbClr val="FBE6CC"/>
    </a:custClr>
    <a:custClr name="Diagramfärg Riket 246/205/153">
      <a:srgbClr val="F6CD99"/>
    </a:custClr>
    <a:custClr name="Diagramfärg Riket 242/181/102">
      <a:srgbClr val="F2B566"/>
    </a:custClr>
    <a:custClr name="Diagramfärg Riket Huvudfärg">
      <a:srgbClr val="ED8B00"/>
    </a:custClr>
    <a:custClr name="Diagramfärg Riket 175/98/10">
      <a:srgbClr val="AF620A"/>
    </a:custClr>
    <a:custClr name="Diagramfärg Riket 117/66/0">
      <a:srgbClr val="754200"/>
    </a:custClr>
    <a:custClr name="Vit">
      <a:srgbClr val="FFFFFF"/>
    </a:custClr>
    <a:custClr name="Diagramfärg Riket Huvudfärg">
      <a:srgbClr val="ED8B00"/>
    </a:custClr>
    <a:custClr name="Diagramfärg alarmerande händelse">
      <a:srgbClr val="BA0C2F"/>
    </a:custClr>
    <a:custClr name="Beige Diagrambakgrund">
      <a:srgbClr val="DAD7CB"/>
    </a:custClr>
    <a:custClr name="Diagramfärg män 218/237/203">
      <a:srgbClr val="DAEDCB"/>
    </a:custClr>
    <a:custClr name="Diagramfärg män 180/219/151">
      <a:srgbClr val="B4DB97"/>
    </a:custClr>
    <a:custClr name="Diagramfärg män 142/201/99">
      <a:srgbClr val="8EC963"/>
    </a:custClr>
    <a:custClr name="Diagramfärg män Huvudfärg">
      <a:srgbClr val="4A7729"/>
    </a:custClr>
    <a:custClr name="Diagramfärg män 55/88/31">
      <a:srgbClr val="3B581F"/>
    </a:custClr>
    <a:custClr name="Diagramfärg män 36/58/20">
      <a:srgbClr val="243A14"/>
    </a:custClr>
    <a:custClr name="Vit">
      <a:srgbClr val="FFFFFF"/>
    </a:custClr>
    <a:custClr name="Diagramfärg män Huvudfärg">
      <a:srgbClr val="4A7729"/>
    </a:custClr>
    <a:custClr name="Vit">
      <a:srgbClr val="FFFFFF"/>
    </a:custClr>
    <a:custClr name="Vit">
      <a:srgbClr val="FFFFFF"/>
    </a:custClr>
    <a:custClr name="Diagramfärg kvinnor 232/225/234">
      <a:srgbClr val="E8E1EA"/>
    </a:custClr>
    <a:custClr name="Diagramfärg kvinnor 209/197/214">
      <a:srgbClr val="D1C5D6"/>
    </a:custClr>
    <a:custClr name="Diagramfärg kvinnor 186/167/192">
      <a:srgbClr val="BAA7C0"/>
    </a:custClr>
    <a:custClr name="Diagramfärg kvinnor Huvudfärg">
      <a:srgbClr val="8D6E97"/>
    </a:custClr>
    <a:custClr name="Diagramfärg kvinnor 106/82/114">
      <a:srgbClr val="6A5272"/>
    </a:custClr>
    <a:custClr name="Diagramfärg kvinnor 70/54/75">
      <a:srgbClr val="46364B"/>
    </a:custClr>
    <a:custClr name="Vit">
      <a:srgbClr val="FFFFFF"/>
    </a:custClr>
    <a:custClr name="Diagramfärg kvinnor huvudfärg">
      <a:srgbClr val="8D6E97"/>
    </a:custClr>
    <a:custClr name="Vit">
      <a:srgbClr val="FFFFFF"/>
    </a:custClr>
    <a:custClr name="Vit">
      <a:srgbClr val="FFFFFF"/>
    </a:custClr>
  </a:custClrLst>
  <a:extLst>
    <a:ext uri="{05A4C25C-085E-4340-85A3-A5531E510DB2}">
      <thm15:themeFamily xmlns:thm15="http://schemas.microsoft.com/office/thememl/2012/main" name="SoS PPT-sve-16.9.potx" id="{5FB52A0F-AAB8-41D5-B429-08CFAF4F1824}" vid="{01A0E70B-603C-4E46-A5A4-C3F353CF1FAF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083add-9b53-430b-85c9-09216419f2da" xsi:nil="true"/>
    <lcf76f155ced4ddcb4097134ff3c332f xmlns="8ccfae96-6c90-4c84-88c0-ce98579b253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3F90C3F1CF0E47A2FB195EC377ABCD" ma:contentTypeVersion="17" ma:contentTypeDescription="Skapa ett nytt dokument." ma:contentTypeScope="" ma:versionID="4a5efc240b0854af260bf03093c38025">
  <xsd:schema xmlns:xsd="http://www.w3.org/2001/XMLSchema" xmlns:xs="http://www.w3.org/2001/XMLSchema" xmlns:p="http://schemas.microsoft.com/office/2006/metadata/properties" xmlns:ns2="8ccfae96-6c90-4c84-88c0-ce98579b2534" xmlns:ns3="15083add-9b53-430b-85c9-09216419f2da" targetNamespace="http://schemas.microsoft.com/office/2006/metadata/properties" ma:root="true" ma:fieldsID="7248ec07abb69c1a2fa357a72d862e71" ns2:_="" ns3:_="">
    <xsd:import namespace="8ccfae96-6c90-4c84-88c0-ce98579b2534"/>
    <xsd:import namespace="15083add-9b53-430b-85c9-09216419f2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cfae96-6c90-4c84-88c0-ce98579b25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9ef6a768-b46f-4548-8a98-d959af0020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83add-9b53-430b-85c9-09216419f2d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3e9bf7d-a0bf-4ee9-a93f-afd7fe85d6a1}" ma:internalName="TaxCatchAll" ma:showField="CatchAllData" ma:web="15083add-9b53-430b-85c9-09216419f2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3027B4-C740-4E24-9BEC-717CE86F45BD}">
  <ds:schemaRefs>
    <ds:schemaRef ds:uri="http://purl.org/dc/dcmitype/"/>
    <ds:schemaRef ds:uri="http://schemas.openxmlformats.org/package/2006/metadata/core-properties"/>
    <ds:schemaRef ds:uri="8ccfae96-6c90-4c84-88c0-ce98579b2534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5083add-9b53-430b-85c9-09216419f2da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1B85AB9-FC90-444F-9003-465D47DDB80F}">
  <ds:schemaRefs>
    <ds:schemaRef ds:uri="15083add-9b53-430b-85c9-09216419f2da"/>
    <ds:schemaRef ds:uri="8ccfae96-6c90-4c84-88c0-ce98579b25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668BE55-A663-4785-9BE7-14FB3F70D2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694</Words>
  <Application>Microsoft Office PowerPoint</Application>
  <PresentationFormat>Bredbild</PresentationFormat>
  <Paragraphs>85</Paragraphs>
  <Slides>11</Slides>
  <Notes>6</Notes>
  <HiddenSlides>2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Office-tema</vt:lpstr>
      <vt:lpstr>1_Office Theme</vt:lpstr>
      <vt:lpstr>SoS-PPT-svensk-150922</vt:lpstr>
      <vt:lpstr>Förberedelser för implementering</vt:lpstr>
      <vt:lpstr>  Placerade barn och ungas tillgång till en god  hälso- och sjukvård och tandvård Implementeringsstöd </vt:lpstr>
      <vt:lpstr>Syfte med implementeringsstödet </vt:lpstr>
      <vt:lpstr>Bakgrund</vt:lpstr>
      <vt:lpstr>Aktuella dokument</vt:lpstr>
      <vt:lpstr>HälsoSAMS</vt:lpstr>
      <vt:lpstr>Överenskommelse</vt:lpstr>
      <vt:lpstr>Praktiska anvisningar </vt:lpstr>
      <vt:lpstr>Länkar </vt:lpstr>
      <vt:lpstr>PowerPoint-presentation</vt:lpstr>
      <vt:lpstr>Checklista för chefer </vt:lpstr>
    </vt:vector>
  </TitlesOfParts>
  <Company>Landstinget i Kalmar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Roger Sjöström</dc:creator>
  <cp:lastModifiedBy>Denise Göransson</cp:lastModifiedBy>
  <cp:revision>6</cp:revision>
  <dcterms:created xsi:type="dcterms:W3CDTF">2019-08-20T08:26:03Z</dcterms:created>
  <dcterms:modified xsi:type="dcterms:W3CDTF">2026-03-05T08:26:21Z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0x010100793F90C3F1CF0E47A2FB195EC377ABCD</vt:lpwstr>
  </property>
  <property fmtid="{D5CDD505-2E9C-101B-9397-08002B2CF9AE}" pid="3" name="MediaServiceImageTags">
    <vt:lpwstr/>
  </property>
  <property fmtid="{D5CDD505-2E9C-101B-9397-08002B2CF9AE}" pid="4" name="MSIP_Label_64592d99-4413-49ee-9551-0670efc4da27_Enabled">
    <vt:lpwstr>true</vt:lpwstr>
  </property>
  <property fmtid="{D5CDD505-2E9C-101B-9397-08002B2CF9AE}" pid="5" name="MSIP_Label_64592d99-4413-49ee-9551-0670efc4da27_Name">
    <vt:lpwstr>Klass 1 - öppet</vt:lpwstr>
  </property>
  <property fmtid="{D5CDD505-2E9C-101B-9397-08002B2CF9AE}" pid="6" name="MSIP_Label_64592d99-4413-49ee-9551-0670efc4da27_SetDate">
    <vt:lpwstr>2024-10-31T08:56:07Z</vt:lpwstr>
  </property>
  <property fmtid="{D5CDD505-2E9C-101B-9397-08002B2CF9AE}" pid="7" name="MSIP_Label_64592d99-4413-49ee-9551-0670efc4da27_ContentBits">
    <vt:lpwstr>0</vt:lpwstr>
  </property>
  <property fmtid="{D5CDD505-2E9C-101B-9397-08002B2CF9AE}" pid="8" name="MSIP_Label_64592d99-4413-49ee-9551-0670efc4da27_SiteId">
    <vt:lpwstr>687e1b58-fbe3-4cfb-98bc-58f2496d274c</vt:lpwstr>
  </property>
  <property fmtid="{D5CDD505-2E9C-101B-9397-08002B2CF9AE}" pid="9" name="MSIP_Label_64592d99-4413-49ee-9551-0670efc4da27_Method">
    <vt:lpwstr>Standard</vt:lpwstr>
  </property>
  <property fmtid="{D5CDD505-2E9C-101B-9397-08002B2CF9AE}" pid="10" name="MSIP_Label_64592d99-4413-49ee-9551-0670efc4da27_ActionId">
    <vt:lpwstr>a1d6573f-211c-48bc-a1c0-cfc0a0c263dc</vt:lpwstr>
  </property>
</Properties>
</file>