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7" r:id="rId2"/>
    <p:sldId id="284" r:id="rId3"/>
    <p:sldId id="260" r:id="rId4"/>
    <p:sldId id="258" r:id="rId5"/>
    <p:sldId id="261" r:id="rId6"/>
    <p:sldId id="262" r:id="rId7"/>
    <p:sldId id="263" r:id="rId8"/>
    <p:sldId id="264" r:id="rId9"/>
    <p:sldId id="265" r:id="rId10"/>
    <p:sldId id="266" r:id="rId11"/>
    <p:sldId id="267" r:id="rId12"/>
    <p:sldId id="268" r:id="rId13"/>
    <p:sldId id="290" r:id="rId14"/>
    <p:sldId id="283" r:id="rId15"/>
    <p:sldId id="269" r:id="rId16"/>
    <p:sldId id="270" r:id="rId17"/>
    <p:sldId id="271" r:id="rId18"/>
    <p:sldId id="272" r:id="rId19"/>
    <p:sldId id="274" r:id="rId20"/>
    <p:sldId id="275" r:id="rId21"/>
    <p:sldId id="276" r:id="rId22"/>
    <p:sldId id="277" r:id="rId23"/>
    <p:sldId id="278" r:id="rId24"/>
    <p:sldId id="279" r:id="rId25"/>
    <p:sldId id="291" r:id="rId26"/>
    <p:sldId id="280" r:id="rId27"/>
    <p:sldId id="281" r:id="rId28"/>
    <p:sldId id="285" r:id="rId29"/>
    <p:sldId id="293" r:id="rId30"/>
    <p:sldId id="292" r:id="rId31"/>
    <p:sldId id="286" r:id="rId32"/>
    <p:sldId id="287" r:id="rId33"/>
    <p:sldId id="288" r:id="rId34"/>
    <p:sldId id="289" r:id="rId35"/>
    <p:sldId id="282" r:id="rId36"/>
    <p:sldId id="294" r:id="rId37"/>
    <p:sldId id="259" r:id="rId38"/>
  </p:sldIdLst>
  <p:sldSz cx="9144000" cy="6858000" type="screen4x3"/>
  <p:notesSz cx="6858000" cy="9144000"/>
  <p:defaultTextStyle>
    <a:defPPr>
      <a:defRPr lang="sv-S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D70032"/>
    <a:srgbClr val="B6ADA5"/>
    <a:srgbClr val="D0D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89" d="100"/>
          <a:sy n="89" d="100"/>
        </p:scale>
        <p:origin x="131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4EEB41-2E90-4B85-A869-2E6F3A1ACCB2}" type="datetimeFigureOut">
              <a:rPr lang="sv-SE" smtClean="0"/>
              <a:t>2015-06-17</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AB2FB1-E85D-4D5F-A7FA-4A01EC7D47B6}" type="slidenum">
              <a:rPr lang="sv-SE" smtClean="0"/>
              <a:t>‹#›</a:t>
            </a:fld>
            <a:endParaRPr lang="sv-SE"/>
          </a:p>
        </p:txBody>
      </p:sp>
    </p:spTree>
    <p:extLst>
      <p:ext uri="{BB962C8B-B14F-4D97-AF65-F5344CB8AC3E}">
        <p14:creationId xmlns:p14="http://schemas.microsoft.com/office/powerpoint/2010/main" val="1188404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B0AB2FB1-E85D-4D5F-A7FA-4A01EC7D47B6}" type="slidenum">
              <a:rPr lang="sv-SE" smtClean="0"/>
              <a:t>3</a:t>
            </a:fld>
            <a:endParaRPr lang="sv-SE"/>
          </a:p>
        </p:txBody>
      </p:sp>
    </p:spTree>
    <p:extLst>
      <p:ext uri="{BB962C8B-B14F-4D97-AF65-F5344CB8AC3E}">
        <p14:creationId xmlns:p14="http://schemas.microsoft.com/office/powerpoint/2010/main" val="1448472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Tree>
    <p:extLst>
      <p:ext uri="{BB962C8B-B14F-4D97-AF65-F5344CB8AC3E}">
        <p14:creationId xmlns:p14="http://schemas.microsoft.com/office/powerpoint/2010/main" val="215808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209196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08662"/>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08662"/>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769572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Sista sida">
    <p:spTree>
      <p:nvGrpSpPr>
        <p:cNvPr id="1" name=""/>
        <p:cNvGrpSpPr/>
        <p:nvPr/>
      </p:nvGrpSpPr>
      <p:grpSpPr>
        <a:xfrm>
          <a:off x="0" y="0"/>
          <a:ext cx="0" cy="0"/>
          <a:chOff x="0" y="0"/>
          <a:chExt cx="0" cy="0"/>
        </a:xfrm>
      </p:grpSpPr>
      <p:graphicFrame>
        <p:nvGraphicFramePr>
          <p:cNvPr id="2" name="Objekt 6"/>
          <p:cNvGraphicFramePr>
            <a:graphicFrameLocks noChangeAspect="1"/>
          </p:cNvGraphicFramePr>
          <p:nvPr/>
        </p:nvGraphicFramePr>
        <p:xfrm>
          <a:off x="7956550" y="6135688"/>
          <a:ext cx="863600" cy="461962"/>
        </p:xfrm>
        <a:graphic>
          <a:graphicData uri="http://schemas.openxmlformats.org/presentationml/2006/ole">
            <mc:AlternateContent xmlns:mc="http://schemas.openxmlformats.org/markup-compatibility/2006">
              <mc:Choice xmlns:v="urn:schemas-microsoft-com:vml" Requires="v">
                <p:oleObj spid="_x0000_s23572" r:id="rId3" imgW="4317460" imgH="2311111" progId="">
                  <p:embed/>
                </p:oleObj>
              </mc:Choice>
              <mc:Fallback>
                <p:oleObj r:id="rId3" imgW="4317460" imgH="2311111"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56550" y="6135688"/>
                        <a:ext cx="8636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3" name="Bildobjekt 7" descr="First_region_neg.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166938" y="933450"/>
            <a:ext cx="4810125" cy="499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5" descr="Sistabild_pp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13" y="9525"/>
            <a:ext cx="9120187" cy="683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1118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803107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Tree>
    <p:extLst>
      <p:ext uri="{BB962C8B-B14F-4D97-AF65-F5344CB8AC3E}">
        <p14:creationId xmlns:p14="http://schemas.microsoft.com/office/powerpoint/2010/main" val="1745666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2682656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865868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Tree>
    <p:extLst>
      <p:ext uri="{BB962C8B-B14F-4D97-AF65-F5344CB8AC3E}">
        <p14:creationId xmlns:p14="http://schemas.microsoft.com/office/powerpoint/2010/main" val="793520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0109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2264464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smtClean="0"/>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2961354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altLang="sv-SE" smtClean="0"/>
              <a:t>Klicka här för att ändra format</a:t>
            </a:r>
          </a:p>
        </p:txBody>
      </p:sp>
      <p:sp>
        <p:nvSpPr>
          <p:cNvPr id="1027" name="Rectangle 3"/>
          <p:cNvSpPr>
            <a:spLocks noGrp="1" noChangeArrowheads="1"/>
          </p:cNvSpPr>
          <p:nvPr>
            <p:ph type="body" idx="1"/>
          </p:nvPr>
        </p:nvSpPr>
        <p:spPr bwMode="auto">
          <a:xfrm>
            <a:off x="457200" y="15573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smtClean="0"/>
              <a:t>Klicka här för att ändra format på bakgrundstexten</a:t>
            </a:r>
          </a:p>
          <a:p>
            <a:pPr lvl="1"/>
            <a:r>
              <a:rPr lang="sv-SE" altLang="sv-SE" smtClean="0"/>
              <a:t>Nivå två</a:t>
            </a:r>
          </a:p>
          <a:p>
            <a:pPr lvl="2"/>
            <a:r>
              <a:rPr lang="sv-SE" altLang="sv-SE" smtClean="0"/>
              <a:t>Nivå tre</a:t>
            </a:r>
          </a:p>
          <a:p>
            <a:pPr lvl="3"/>
            <a:r>
              <a:rPr lang="sv-SE" altLang="sv-SE" smtClean="0"/>
              <a:t>Nivå fyra</a:t>
            </a:r>
          </a:p>
        </p:txBody>
      </p:sp>
      <p:graphicFrame>
        <p:nvGraphicFramePr>
          <p:cNvPr id="1028" name="Object 9"/>
          <p:cNvGraphicFramePr>
            <a:graphicFrameLocks noChangeAspect="1"/>
          </p:cNvGraphicFramePr>
          <p:nvPr/>
        </p:nvGraphicFramePr>
        <p:xfrm>
          <a:off x="7956550" y="6135688"/>
          <a:ext cx="863600" cy="461962"/>
        </p:xfrm>
        <a:graphic>
          <a:graphicData uri="http://schemas.openxmlformats.org/presentationml/2006/ole">
            <mc:AlternateContent xmlns:mc="http://schemas.openxmlformats.org/markup-compatibility/2006">
              <mc:Choice xmlns:v="urn:schemas-microsoft-com:vml" Requires="v">
                <p:oleObj spid="_x0000_s1048" r:id="rId15" imgW="4317460" imgH="2311111" progId="">
                  <p:embed/>
                </p:oleObj>
              </mc:Choice>
              <mc:Fallback>
                <p:oleObj r:id="rId15" imgW="4317460" imgH="2311111" progId="">
                  <p:embed/>
                  <p:pic>
                    <p:nvPicPr>
                      <p:cNvPr id="0" name="Object 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956550" y="6135688"/>
                        <a:ext cx="8636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hf sldNum="0" hdr="0" dt="0"/>
  <p:txStyles>
    <p:titleStyle>
      <a:lvl1pPr algn="l" rtl="0" eaLnBrk="1" fontAlgn="base" hangingPunct="1">
        <a:spcBef>
          <a:spcPct val="0"/>
        </a:spcBef>
        <a:spcAft>
          <a:spcPct val="0"/>
        </a:spcAft>
        <a:defRPr sz="2800">
          <a:solidFill>
            <a:srgbClr val="D70032"/>
          </a:solidFill>
          <a:latin typeface="+mj-lt"/>
          <a:ea typeface="+mj-ea"/>
          <a:cs typeface="+mj-cs"/>
        </a:defRPr>
      </a:lvl1pPr>
      <a:lvl2pPr algn="l" rtl="0" eaLnBrk="1" fontAlgn="base" hangingPunct="1">
        <a:spcBef>
          <a:spcPct val="0"/>
        </a:spcBef>
        <a:spcAft>
          <a:spcPct val="0"/>
        </a:spcAft>
        <a:defRPr sz="2800">
          <a:solidFill>
            <a:srgbClr val="D70032"/>
          </a:solidFill>
          <a:latin typeface="Arial" pitchFamily="34" charset="0"/>
        </a:defRPr>
      </a:lvl2pPr>
      <a:lvl3pPr algn="l" rtl="0" eaLnBrk="1" fontAlgn="base" hangingPunct="1">
        <a:spcBef>
          <a:spcPct val="0"/>
        </a:spcBef>
        <a:spcAft>
          <a:spcPct val="0"/>
        </a:spcAft>
        <a:defRPr sz="2800">
          <a:solidFill>
            <a:srgbClr val="D70032"/>
          </a:solidFill>
          <a:latin typeface="Arial" pitchFamily="34" charset="0"/>
        </a:defRPr>
      </a:lvl3pPr>
      <a:lvl4pPr algn="l" rtl="0" eaLnBrk="1" fontAlgn="base" hangingPunct="1">
        <a:spcBef>
          <a:spcPct val="0"/>
        </a:spcBef>
        <a:spcAft>
          <a:spcPct val="0"/>
        </a:spcAft>
        <a:defRPr sz="2800">
          <a:solidFill>
            <a:srgbClr val="D70032"/>
          </a:solidFill>
          <a:latin typeface="Arial" pitchFamily="34" charset="0"/>
        </a:defRPr>
      </a:lvl4pPr>
      <a:lvl5pPr algn="l" rtl="0" eaLnBrk="1" fontAlgn="base" hangingPunct="1">
        <a:spcBef>
          <a:spcPct val="0"/>
        </a:spcBef>
        <a:spcAft>
          <a:spcPct val="0"/>
        </a:spcAft>
        <a:defRPr sz="2800">
          <a:solidFill>
            <a:srgbClr val="D70032"/>
          </a:solidFill>
          <a:latin typeface="Arial" pitchFamily="34" charset="0"/>
        </a:defRPr>
      </a:lvl5pPr>
      <a:lvl6pPr marL="457200" algn="l" rtl="0" eaLnBrk="1" fontAlgn="base" hangingPunct="1">
        <a:spcBef>
          <a:spcPct val="0"/>
        </a:spcBef>
        <a:spcAft>
          <a:spcPct val="0"/>
        </a:spcAft>
        <a:defRPr sz="2800">
          <a:solidFill>
            <a:srgbClr val="D70032"/>
          </a:solidFill>
          <a:latin typeface="Arial" pitchFamily="34" charset="0"/>
        </a:defRPr>
      </a:lvl6pPr>
      <a:lvl7pPr marL="914400" algn="l" rtl="0" eaLnBrk="1" fontAlgn="base" hangingPunct="1">
        <a:spcBef>
          <a:spcPct val="0"/>
        </a:spcBef>
        <a:spcAft>
          <a:spcPct val="0"/>
        </a:spcAft>
        <a:defRPr sz="2800">
          <a:solidFill>
            <a:srgbClr val="D70032"/>
          </a:solidFill>
          <a:latin typeface="Arial" pitchFamily="34" charset="0"/>
        </a:defRPr>
      </a:lvl7pPr>
      <a:lvl8pPr marL="1371600" algn="l" rtl="0" eaLnBrk="1" fontAlgn="base" hangingPunct="1">
        <a:spcBef>
          <a:spcPct val="0"/>
        </a:spcBef>
        <a:spcAft>
          <a:spcPct val="0"/>
        </a:spcAft>
        <a:defRPr sz="2800">
          <a:solidFill>
            <a:srgbClr val="D70032"/>
          </a:solidFill>
          <a:latin typeface="Arial" pitchFamily="34" charset="0"/>
        </a:defRPr>
      </a:lvl8pPr>
      <a:lvl9pPr marL="1828800" algn="l" rtl="0" eaLnBrk="1" fontAlgn="base" hangingPunct="1">
        <a:spcBef>
          <a:spcPct val="0"/>
        </a:spcBef>
        <a:spcAft>
          <a:spcPct val="0"/>
        </a:spcAft>
        <a:defRPr sz="2800">
          <a:solidFill>
            <a:srgbClr val="D70032"/>
          </a:solidFill>
          <a:latin typeface="Arial" pitchFamily="34" charset="0"/>
        </a:defRPr>
      </a:lvl9pPr>
    </p:titleStyle>
    <p:bodyStyle>
      <a:lvl1pPr marL="342900" indent="-342900" algn="l" rtl="0" eaLnBrk="1" fontAlgn="base" hangingPunct="1">
        <a:spcBef>
          <a:spcPct val="20000"/>
        </a:spcBef>
        <a:spcAft>
          <a:spcPct val="0"/>
        </a:spcAft>
        <a:buChar char="•"/>
        <a:defRPr sz="2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LT_kalmar_n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2713" y="404813"/>
            <a:ext cx="1081087"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7" descr="bubbla_ppt_cd"/>
          <p:cNvPicPr>
            <a:picLocks noChangeAspect="1" noChangeArrowheads="1"/>
          </p:cNvPicPr>
          <p:nvPr/>
        </p:nvPicPr>
        <p:blipFill>
          <a:blip r:embed="rId3">
            <a:extLst>
              <a:ext uri="{28A0092B-C50C-407E-A947-70E740481C1C}">
                <a14:useLocalDpi xmlns:a14="http://schemas.microsoft.com/office/drawing/2010/main" val="0"/>
              </a:ext>
            </a:extLst>
          </a:blip>
          <a:srcRect l="5731" t="4640" r="9592" b="6174"/>
          <a:stretch>
            <a:fillRect/>
          </a:stretch>
        </p:blipFill>
        <p:spPr bwMode="auto">
          <a:xfrm>
            <a:off x="34925" y="53975"/>
            <a:ext cx="9036050" cy="668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8" descr="LT_kalmar_n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175" y="403225"/>
            <a:ext cx="108108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 Box 9"/>
          <p:cNvSpPr txBox="1">
            <a:spLocks noChangeArrowheads="1"/>
          </p:cNvSpPr>
          <p:nvPr/>
        </p:nvSpPr>
        <p:spPr bwMode="auto">
          <a:xfrm>
            <a:off x="0" y="2344738"/>
            <a:ext cx="91440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sv-SE" altLang="sv-SE" sz="3200" b="1" dirty="0" smtClean="0">
                <a:solidFill>
                  <a:srgbClr val="FFFFFF"/>
                </a:solidFill>
              </a:rPr>
              <a:t>Förtydligande tillägg till</a:t>
            </a:r>
            <a:endParaRPr lang="sv-SE" altLang="sv-SE" sz="3200" b="1" dirty="0">
              <a:solidFill>
                <a:srgbClr val="FFFFFF"/>
              </a:solidFill>
            </a:endParaRPr>
          </a:p>
        </p:txBody>
      </p:sp>
      <p:sp>
        <p:nvSpPr>
          <p:cNvPr id="3078" name="Text Box 10"/>
          <p:cNvSpPr txBox="1">
            <a:spLocks noChangeArrowheads="1"/>
          </p:cNvSpPr>
          <p:nvPr/>
        </p:nvSpPr>
        <p:spPr bwMode="auto">
          <a:xfrm>
            <a:off x="0" y="2924175"/>
            <a:ext cx="9144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sv-SE" altLang="sv-SE" sz="1800" dirty="0" smtClean="0">
                <a:solidFill>
                  <a:srgbClr val="FFFFFF"/>
                </a:solidFill>
              </a:rPr>
              <a:t>Avtal om övertagande av hälso- och sjukvårdsinsatser i ordinärt boende</a:t>
            </a:r>
          </a:p>
          <a:p>
            <a:pPr algn="ctr" eaLnBrk="1" hangingPunct="1">
              <a:spcBef>
                <a:spcPct val="50000"/>
              </a:spcBef>
              <a:buFontTx/>
              <a:buNone/>
            </a:pPr>
            <a:r>
              <a:rPr lang="sv-SE" altLang="sv-SE" sz="1800" dirty="0" smtClean="0">
                <a:solidFill>
                  <a:srgbClr val="FFFFFF"/>
                </a:solidFill>
              </a:rPr>
              <a:t>mellan landstinget och kommunerna i Kalmar län, </a:t>
            </a:r>
            <a:r>
              <a:rPr lang="sv-SE" altLang="sv-SE" sz="1800" dirty="0" smtClean="0">
                <a:solidFill>
                  <a:srgbClr val="FFFFFF"/>
                </a:solidFill>
              </a:rPr>
              <a:t>Hemsjukvårdsavtalet</a:t>
            </a:r>
            <a:r>
              <a:rPr lang="sv-SE" altLang="sv-SE" sz="1800" dirty="0" smtClean="0">
                <a:solidFill>
                  <a:srgbClr val="FFFFFF"/>
                </a:solidFill>
              </a:rPr>
              <a:t>.</a:t>
            </a:r>
          </a:p>
          <a:p>
            <a:pPr algn="ctr" eaLnBrk="1" hangingPunct="1">
              <a:spcBef>
                <a:spcPct val="50000"/>
              </a:spcBef>
              <a:buFontTx/>
              <a:buNone/>
            </a:pPr>
            <a:r>
              <a:rPr lang="sv-SE" altLang="sv-SE" sz="1800" dirty="0" smtClean="0">
                <a:solidFill>
                  <a:srgbClr val="FFFFFF"/>
                </a:solidFill>
              </a:rPr>
              <a:t>Gäller från och med  2015-07-01 </a:t>
            </a:r>
            <a:endParaRPr lang="sv-SE" altLang="sv-SE" sz="1800" dirty="0">
              <a:solidFill>
                <a:srgbClr val="FFFF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ubrik 1"/>
          <p:cNvSpPr>
            <a:spLocks noGrp="1"/>
          </p:cNvSpPr>
          <p:nvPr>
            <p:ph type="title"/>
          </p:nvPr>
        </p:nvSpPr>
        <p:spPr/>
        <p:txBody>
          <a:bodyPr/>
          <a:lstStyle/>
          <a:p>
            <a:pPr algn="ctr"/>
            <a:r>
              <a:rPr lang="sv-SE" altLang="sv-SE" dirty="0" smtClean="0"/>
              <a:t>Psykiatri</a:t>
            </a:r>
          </a:p>
        </p:txBody>
      </p:sp>
      <p:sp>
        <p:nvSpPr>
          <p:cNvPr id="11267" name="Platshållare för innehåll 2"/>
          <p:cNvSpPr>
            <a:spLocks noGrp="1"/>
          </p:cNvSpPr>
          <p:nvPr>
            <p:ph idx="1"/>
          </p:nvPr>
        </p:nvSpPr>
        <p:spPr/>
        <p:txBody>
          <a:bodyPr/>
          <a:lstStyle/>
          <a:p>
            <a:r>
              <a:rPr lang="sv-SE" altLang="sv-SE" dirty="0" smtClean="0"/>
              <a:t>Regler för hemsjukvårdinsatser och hembesök gäller i samma utsträckning för patienter med psykiatrisk </a:t>
            </a:r>
            <a:r>
              <a:rPr lang="sv-SE" altLang="sv-SE" dirty="0" smtClean="0"/>
              <a:t>diagnos.</a:t>
            </a:r>
            <a:endParaRPr lang="sv-SE" altLang="sv-SE" dirty="0" smtClean="0"/>
          </a:p>
          <a:p>
            <a:r>
              <a:rPr lang="sv-SE" altLang="sv-SE" dirty="0" smtClean="0"/>
              <a:t>Samordnad individuell plan (SIP) krävs för dessa </a:t>
            </a:r>
            <a:r>
              <a:rPr lang="sv-SE" altLang="sv-SE" dirty="0" smtClean="0"/>
              <a:t>patienter.</a:t>
            </a:r>
            <a:endParaRPr lang="sv-SE" altLang="sv-SE" dirty="0" smtClean="0"/>
          </a:p>
          <a:p>
            <a:r>
              <a:rPr lang="sv-SE" altLang="sv-SE" dirty="0" smtClean="0"/>
              <a:t>För patienter som vårdas inom öppen psykiatrisk tvångsvårdsform krävs samordnad vårdplan i stället för </a:t>
            </a:r>
            <a:r>
              <a:rPr lang="sv-SE" altLang="sv-SE" dirty="0" smtClean="0"/>
              <a:t>SIP.</a:t>
            </a:r>
            <a:endParaRPr lang="sv-SE" altLang="sv-S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ubrik 1"/>
          <p:cNvSpPr>
            <a:spLocks noGrp="1"/>
          </p:cNvSpPr>
          <p:nvPr>
            <p:ph type="title"/>
          </p:nvPr>
        </p:nvSpPr>
        <p:spPr/>
        <p:txBody>
          <a:bodyPr/>
          <a:lstStyle/>
          <a:p>
            <a:pPr algn="ctr"/>
            <a:r>
              <a:rPr lang="sv-SE" altLang="sv-SE" dirty="0" smtClean="0"/>
              <a:t>Sjuka barn som vårdas i hemmet</a:t>
            </a:r>
          </a:p>
        </p:txBody>
      </p:sp>
      <p:sp>
        <p:nvSpPr>
          <p:cNvPr id="12291" name="Platshållare för innehåll 2"/>
          <p:cNvSpPr>
            <a:spLocks noGrp="1"/>
          </p:cNvSpPr>
          <p:nvPr>
            <p:ph idx="1"/>
          </p:nvPr>
        </p:nvSpPr>
        <p:spPr/>
        <p:txBody>
          <a:bodyPr/>
          <a:lstStyle/>
          <a:p>
            <a:r>
              <a:rPr lang="sv-SE" altLang="sv-SE" dirty="0" smtClean="0"/>
              <a:t>Kommunerna ansvarar för hemsjukvård även för </a:t>
            </a:r>
            <a:r>
              <a:rPr lang="sv-SE" altLang="sv-SE" dirty="0" smtClean="0"/>
              <a:t>barn.</a:t>
            </a:r>
            <a:endParaRPr lang="sv-SE" altLang="sv-SE" dirty="0" smtClean="0"/>
          </a:p>
          <a:p>
            <a:r>
              <a:rPr lang="sv-SE" altLang="sv-SE" dirty="0" smtClean="0"/>
              <a:t>Kostnadsansvaret mellan kommun och landsting tydliggörs vid </a:t>
            </a:r>
            <a:r>
              <a:rPr lang="sv-SE" altLang="sv-SE" dirty="0" smtClean="0"/>
              <a:t>vårdplanering.</a:t>
            </a:r>
            <a:endParaRPr lang="sv-SE" altLang="sv-SE" dirty="0" smtClean="0"/>
          </a:p>
          <a:p>
            <a:r>
              <a:rPr lang="sv-SE" altLang="sv-SE" dirty="0" smtClean="0"/>
              <a:t>Möjlighet till konsultinsatser från barnkliniken finns för </a:t>
            </a:r>
            <a:r>
              <a:rPr lang="sv-SE" altLang="sv-SE" dirty="0" smtClean="0"/>
              <a:t>kommunerna.</a:t>
            </a:r>
            <a:endParaRPr lang="sv-SE" altLang="sv-SE" dirty="0" smtClean="0"/>
          </a:p>
          <a:p>
            <a:r>
              <a:rPr lang="sv-SE" altLang="sv-SE" dirty="0" smtClean="0"/>
              <a:t>Vem som är behandlande läkare tydliggörs vid </a:t>
            </a:r>
            <a:r>
              <a:rPr lang="sv-SE" altLang="sv-SE" dirty="0" smtClean="0"/>
              <a:t>vårdplaneringen.</a:t>
            </a:r>
            <a:endParaRPr lang="sv-SE" altLang="sv-SE" dirty="0" smtClean="0"/>
          </a:p>
          <a:p>
            <a:endParaRPr lang="sv-SE" altLang="sv-SE"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ubrik 1"/>
          <p:cNvSpPr>
            <a:spLocks noGrp="1"/>
          </p:cNvSpPr>
          <p:nvPr>
            <p:ph type="title"/>
          </p:nvPr>
        </p:nvSpPr>
        <p:spPr/>
        <p:txBody>
          <a:bodyPr/>
          <a:lstStyle/>
          <a:p>
            <a:pPr algn="ctr"/>
            <a:r>
              <a:rPr lang="sv-SE" altLang="sv-SE" dirty="0" smtClean="0"/>
              <a:t>Ändrade / borttagna begrepp</a:t>
            </a:r>
          </a:p>
        </p:txBody>
      </p:sp>
      <p:sp>
        <p:nvSpPr>
          <p:cNvPr id="13315" name="Platshållare för innehåll 2"/>
          <p:cNvSpPr>
            <a:spLocks noGrp="1"/>
          </p:cNvSpPr>
          <p:nvPr>
            <p:ph idx="1"/>
          </p:nvPr>
        </p:nvSpPr>
        <p:spPr/>
        <p:txBody>
          <a:bodyPr/>
          <a:lstStyle/>
          <a:p>
            <a:r>
              <a:rPr lang="sv-SE" altLang="sv-SE" dirty="0" smtClean="0"/>
              <a:t>Vårdcentral har blivit hälsocentral och </a:t>
            </a:r>
            <a:r>
              <a:rPr lang="sv-SE" altLang="sv-SE" dirty="0" smtClean="0"/>
              <a:t>hälsovalsenhet.</a:t>
            </a:r>
            <a:endParaRPr lang="sv-SE" altLang="sv-SE" dirty="0" smtClean="0"/>
          </a:p>
          <a:p>
            <a:r>
              <a:rPr lang="sv-SE" altLang="sv-SE" dirty="0" smtClean="0"/>
              <a:t>Nivåindelningen enklare, basal och avancerad nivå används inte </a:t>
            </a:r>
            <a:r>
              <a:rPr lang="sv-SE" altLang="sv-SE" dirty="0" smtClean="0"/>
              <a:t>längre.</a:t>
            </a:r>
            <a:endParaRPr lang="sv-SE" altLang="sv-SE"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ubrik 1"/>
          <p:cNvSpPr>
            <a:spLocks noGrp="1"/>
          </p:cNvSpPr>
          <p:nvPr>
            <p:ph type="title"/>
          </p:nvPr>
        </p:nvSpPr>
        <p:spPr/>
        <p:txBody>
          <a:bodyPr/>
          <a:lstStyle/>
          <a:p>
            <a:pPr algn="ctr"/>
            <a:r>
              <a:rPr lang="sv-SE" altLang="sv-SE" dirty="0" smtClean="0"/>
              <a:t>Praktiska anvisningar</a:t>
            </a:r>
            <a:endParaRPr lang="sv-SE" altLang="sv-SE" dirty="0" smtClean="0"/>
          </a:p>
        </p:txBody>
      </p:sp>
      <p:sp>
        <p:nvSpPr>
          <p:cNvPr id="20483" name="Platshållare för innehåll 2"/>
          <p:cNvSpPr>
            <a:spLocks noGrp="1"/>
          </p:cNvSpPr>
          <p:nvPr>
            <p:ph idx="1"/>
          </p:nvPr>
        </p:nvSpPr>
        <p:spPr/>
        <p:txBody>
          <a:bodyPr/>
          <a:lstStyle/>
          <a:p>
            <a:r>
              <a:rPr lang="sv-SE" altLang="sv-SE" dirty="0" smtClean="0"/>
              <a:t>Informationsöverföringsgruppen, en samverkansgrupp mellan kommun och landstinget, ansvarar för uppdatering av praktiska anvisningar. </a:t>
            </a:r>
          </a:p>
          <a:p>
            <a:r>
              <a:rPr lang="sv-SE" altLang="sv-SE" dirty="0" smtClean="0"/>
              <a:t>Beräknas vara klart under hösten 2015.</a:t>
            </a:r>
            <a:endParaRPr lang="sv-SE" altLang="sv-SE" dirty="0" smtClean="0"/>
          </a:p>
        </p:txBody>
      </p:sp>
    </p:spTree>
    <p:extLst>
      <p:ext uri="{BB962C8B-B14F-4D97-AF65-F5344CB8AC3E}">
        <p14:creationId xmlns:p14="http://schemas.microsoft.com/office/powerpoint/2010/main" val="2834496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9552" y="2276872"/>
            <a:ext cx="7772400" cy="1362075"/>
          </a:xfrm>
        </p:spPr>
        <p:txBody>
          <a:bodyPr/>
          <a:lstStyle/>
          <a:p>
            <a:r>
              <a:rPr lang="sv-SE" dirty="0" smtClean="0"/>
              <a:t>Habilitering och hjälpmedel</a:t>
            </a:r>
            <a:endParaRPr lang="sv-SE" dirty="0"/>
          </a:p>
        </p:txBody>
      </p:sp>
    </p:spTree>
    <p:extLst>
      <p:ext uri="{BB962C8B-B14F-4D97-AF65-F5344CB8AC3E}">
        <p14:creationId xmlns:p14="http://schemas.microsoft.com/office/powerpoint/2010/main" val="1093892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ubrik 1"/>
          <p:cNvSpPr>
            <a:spLocks noGrp="1"/>
          </p:cNvSpPr>
          <p:nvPr>
            <p:ph type="title"/>
          </p:nvPr>
        </p:nvSpPr>
        <p:spPr/>
        <p:txBody>
          <a:bodyPr/>
          <a:lstStyle/>
          <a:p>
            <a:pPr algn="ctr"/>
            <a:r>
              <a:rPr lang="sv-SE" altLang="sv-SE" dirty="0" smtClean="0"/>
              <a:t>Definition av habilitering</a:t>
            </a:r>
          </a:p>
        </p:txBody>
      </p:sp>
      <p:sp>
        <p:nvSpPr>
          <p:cNvPr id="14339" name="Platshållare för innehåll 2"/>
          <p:cNvSpPr>
            <a:spLocks noGrp="1"/>
          </p:cNvSpPr>
          <p:nvPr>
            <p:ph idx="1"/>
          </p:nvPr>
        </p:nvSpPr>
        <p:spPr>
          <a:xfrm>
            <a:off x="457200" y="1268413"/>
            <a:ext cx="8229600" cy="4886325"/>
          </a:xfrm>
        </p:spPr>
        <p:txBody>
          <a:bodyPr/>
          <a:lstStyle/>
          <a:p>
            <a:pPr marL="0" indent="0">
              <a:buNone/>
            </a:pPr>
            <a:r>
              <a:rPr lang="sv-SE" altLang="sv-SE" dirty="0" smtClean="0"/>
              <a:t>”Med habilitering avses att, vid nedsättning eller förlust av någon funktion eller medfödd eller tidigt förvärvad skada/sjukdom, genom planerade och från flera kompetensområden sammansatta åtgärderåtgärder, allsidigt främja utveckling av bästa möjliga funktionsförmåga samt psykiskt och fysiskt välbefinnande hos den enskilde. Habilitering är målinriktade insatser som förutsätter att den enskildes möjligheter till inflytande vid planering, genomförande och uppföljning beaktas och säkras</a:t>
            </a:r>
          </a:p>
          <a:p>
            <a:pPr marL="0" indent="0">
              <a:buNone/>
            </a:pPr>
            <a:r>
              <a:rPr lang="sv-SE" altLang="sv-SE" dirty="0" smtClean="0"/>
              <a:t>Rehabiliteringsinsatser bedrivs på likartat sätt som habilitering, men vänder sig till personer med förvärvad skada eller sjukdom som inträffat eter 18 års ålder.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ubrik 1"/>
          <p:cNvSpPr>
            <a:spLocks noGrp="1"/>
          </p:cNvSpPr>
          <p:nvPr>
            <p:ph type="title"/>
          </p:nvPr>
        </p:nvSpPr>
        <p:spPr/>
        <p:txBody>
          <a:bodyPr/>
          <a:lstStyle/>
          <a:p>
            <a:pPr algn="ctr"/>
            <a:r>
              <a:rPr lang="sv-SE" altLang="sv-SE" dirty="0" smtClean="0"/>
              <a:t>Ansvar enligt lagstiftning</a:t>
            </a:r>
          </a:p>
        </p:txBody>
      </p:sp>
      <p:sp>
        <p:nvSpPr>
          <p:cNvPr id="15363" name="Platshållare för innehåll 2"/>
          <p:cNvSpPr>
            <a:spLocks noGrp="1"/>
          </p:cNvSpPr>
          <p:nvPr>
            <p:ph idx="1"/>
          </p:nvPr>
        </p:nvSpPr>
        <p:spPr>
          <a:xfrm>
            <a:off x="457200" y="1557338"/>
            <a:ext cx="8075240" cy="4525962"/>
          </a:xfrm>
        </p:spPr>
        <p:txBody>
          <a:bodyPr/>
          <a:lstStyle/>
          <a:p>
            <a:r>
              <a:rPr lang="sv-SE" altLang="sv-SE" dirty="0" smtClean="0"/>
              <a:t>Området regleras enligt Hälso- och sjukvårdslagen §3b och §</a:t>
            </a:r>
            <a:r>
              <a:rPr lang="sv-SE" altLang="sv-SE" dirty="0" smtClean="0"/>
              <a:t>18b.</a:t>
            </a:r>
            <a:endParaRPr lang="sv-SE" altLang="sv-SE" dirty="0" smtClean="0"/>
          </a:p>
          <a:p>
            <a:r>
              <a:rPr lang="sv-SE" altLang="sv-SE" dirty="0" smtClean="0"/>
              <a:t>Socialstyrelsen föreskriver om samordning för habilitering och rehabilitering SOSFS 2007:10 med ändringsföreskrift SOSFS </a:t>
            </a:r>
            <a:r>
              <a:rPr lang="sv-SE" altLang="sv-SE" dirty="0" smtClean="0"/>
              <a:t>2008:20. </a:t>
            </a:r>
            <a:endParaRPr lang="sv-SE" altLang="sv-SE"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ubrik 1"/>
          <p:cNvSpPr>
            <a:spLocks noGrp="1"/>
          </p:cNvSpPr>
          <p:nvPr>
            <p:ph type="title"/>
          </p:nvPr>
        </p:nvSpPr>
        <p:spPr/>
        <p:txBody>
          <a:bodyPr/>
          <a:lstStyle/>
          <a:p>
            <a:pPr algn="ctr"/>
            <a:r>
              <a:rPr lang="sv-SE" altLang="sv-SE" dirty="0" smtClean="0"/>
              <a:t>Ansvarsfördelning mellan huvudmännen</a:t>
            </a:r>
          </a:p>
        </p:txBody>
      </p:sp>
      <p:sp>
        <p:nvSpPr>
          <p:cNvPr id="16387" name="Platshållare för innehåll 2"/>
          <p:cNvSpPr>
            <a:spLocks noGrp="1"/>
          </p:cNvSpPr>
          <p:nvPr>
            <p:ph idx="1"/>
          </p:nvPr>
        </p:nvSpPr>
        <p:spPr/>
        <p:txBody>
          <a:bodyPr/>
          <a:lstStyle/>
          <a:p>
            <a:pPr marL="0" indent="0">
              <a:buNone/>
            </a:pPr>
            <a:r>
              <a:rPr lang="sv-SE" altLang="sv-SE" dirty="0" smtClean="0"/>
              <a:t>Kommunens ansvar</a:t>
            </a:r>
          </a:p>
          <a:p>
            <a:r>
              <a:rPr lang="sv-SE" altLang="sv-SE" dirty="0" smtClean="0"/>
              <a:t>Kommunen ansvarar för habilitering på basnivå i såväl ordinärt som särskilt boende samt i bostad med särskild service.</a:t>
            </a:r>
          </a:p>
          <a:p>
            <a:r>
              <a:rPr lang="sv-SE" altLang="sv-SE" dirty="0" smtClean="0"/>
              <a:t>Med bashabilitering avses habiliterande insatser som utförs i den dagliga vården och omsorgen.</a:t>
            </a:r>
          </a:p>
          <a:p>
            <a:r>
              <a:rPr lang="sv-SE" altLang="sv-SE" dirty="0" smtClean="0"/>
              <a:t>Förskrivning och utprovning av </a:t>
            </a:r>
            <a:r>
              <a:rPr lang="sv-SE" altLang="sv-SE" smtClean="0"/>
              <a:t>tekniska hjälpmedel som </a:t>
            </a:r>
            <a:r>
              <a:rPr lang="sv-SE" altLang="sv-SE" dirty="0" smtClean="0"/>
              <a:t>inte kräver specialanpassningar, gällande personer över </a:t>
            </a:r>
            <a:r>
              <a:rPr lang="sv-SE" altLang="sv-SE" smtClean="0"/>
              <a:t>18 år.</a:t>
            </a:r>
            <a:endParaRPr lang="sv-SE" altLang="sv-SE"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ubrik 1"/>
          <p:cNvSpPr>
            <a:spLocks noGrp="1"/>
          </p:cNvSpPr>
          <p:nvPr>
            <p:ph type="title"/>
          </p:nvPr>
        </p:nvSpPr>
        <p:spPr/>
        <p:txBody>
          <a:bodyPr/>
          <a:lstStyle/>
          <a:p>
            <a:pPr algn="ctr"/>
            <a:r>
              <a:rPr lang="sv-SE" altLang="sv-SE" dirty="0"/>
              <a:t>Ansvarsfördelning mellan huvudmännen</a:t>
            </a:r>
            <a:endParaRPr lang="sv-SE" altLang="sv-SE" dirty="0" smtClean="0"/>
          </a:p>
        </p:txBody>
      </p:sp>
      <p:sp>
        <p:nvSpPr>
          <p:cNvPr id="17411" name="Platshållare för innehåll 2"/>
          <p:cNvSpPr>
            <a:spLocks noGrp="1"/>
          </p:cNvSpPr>
          <p:nvPr>
            <p:ph idx="1"/>
          </p:nvPr>
        </p:nvSpPr>
        <p:spPr/>
        <p:txBody>
          <a:bodyPr/>
          <a:lstStyle/>
          <a:p>
            <a:pPr marL="0" indent="0">
              <a:buNone/>
            </a:pPr>
            <a:r>
              <a:rPr lang="sv-SE" altLang="sv-SE" dirty="0" smtClean="0"/>
              <a:t>Landstingets ansvar</a:t>
            </a:r>
          </a:p>
          <a:p>
            <a:r>
              <a:rPr lang="sv-SE" altLang="sv-SE" dirty="0" smtClean="0"/>
              <a:t>Landstinget ansvarar för de specialiserade </a:t>
            </a:r>
            <a:r>
              <a:rPr lang="sv-SE" altLang="sv-SE" dirty="0" smtClean="0"/>
              <a:t>habiliteringsinsatserna.</a:t>
            </a:r>
            <a:endParaRPr lang="sv-SE" altLang="sv-SE" dirty="0" smtClean="0"/>
          </a:p>
          <a:p>
            <a:r>
              <a:rPr lang="sv-SE" altLang="sv-SE" dirty="0" smtClean="0"/>
              <a:t>Habilitering för barn och ungdomar under 18 år betraktas som en specialistverksamhet och är därmed landstingets </a:t>
            </a:r>
            <a:r>
              <a:rPr lang="sv-SE" altLang="sv-SE" dirty="0" smtClean="0"/>
              <a:t>ansvar.</a:t>
            </a:r>
            <a:endParaRPr lang="sv-SE" altLang="sv-SE" dirty="0" smtClean="0"/>
          </a:p>
          <a:p>
            <a:r>
              <a:rPr lang="sv-SE" altLang="sv-SE" dirty="0" smtClean="0"/>
              <a:t>Förskrivning och utprovning av tekniska hjälpmedel för personer under 18 </a:t>
            </a:r>
            <a:r>
              <a:rPr lang="sv-SE" altLang="sv-SE" dirty="0" smtClean="0"/>
              <a:t>år.</a:t>
            </a:r>
            <a:endParaRPr lang="sv-SE" altLang="sv-SE" dirty="0" smtClean="0"/>
          </a:p>
          <a:p>
            <a:r>
              <a:rPr lang="sv-SE" altLang="sv-SE" dirty="0" smtClean="0"/>
              <a:t>Förskrivning och utprovning av tekniska hjälpmedel som kräver </a:t>
            </a:r>
            <a:r>
              <a:rPr lang="sv-SE" altLang="sv-SE" dirty="0" smtClean="0"/>
              <a:t>specialanpassningar. </a:t>
            </a:r>
            <a:endParaRPr lang="sv-SE" altLang="sv-SE" dirty="0" smtClean="0"/>
          </a:p>
          <a:p>
            <a:pPr marL="0" indent="0">
              <a:buNone/>
            </a:pPr>
            <a:endParaRPr lang="sv-SE" altLang="sv-SE"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ubrik 1"/>
          <p:cNvSpPr>
            <a:spLocks noGrp="1"/>
          </p:cNvSpPr>
          <p:nvPr>
            <p:ph type="title"/>
          </p:nvPr>
        </p:nvSpPr>
        <p:spPr/>
        <p:txBody>
          <a:bodyPr/>
          <a:lstStyle/>
          <a:p>
            <a:pPr algn="ctr"/>
            <a:r>
              <a:rPr lang="sv-SE" altLang="sv-SE" dirty="0" smtClean="0"/>
              <a:t>Bashabilitering</a:t>
            </a:r>
          </a:p>
        </p:txBody>
      </p:sp>
      <p:sp>
        <p:nvSpPr>
          <p:cNvPr id="19459" name="Platshållare för innehåll 2"/>
          <p:cNvSpPr>
            <a:spLocks noGrp="1"/>
          </p:cNvSpPr>
          <p:nvPr>
            <p:ph idx="1"/>
          </p:nvPr>
        </p:nvSpPr>
        <p:spPr/>
        <p:txBody>
          <a:bodyPr/>
          <a:lstStyle/>
          <a:p>
            <a:pPr marL="0" indent="0">
              <a:buNone/>
            </a:pPr>
            <a:r>
              <a:rPr lang="sv-SE" altLang="sv-SE" dirty="0" smtClean="0"/>
              <a:t>Definition</a:t>
            </a:r>
          </a:p>
          <a:p>
            <a:r>
              <a:rPr lang="sv-SE" altLang="sv-SE" dirty="0" smtClean="0"/>
              <a:t>Bashabilitering innebär att utifrån diagnos och funktionshinder samordna och ge insatser som syftar till att bevara och utveckla hälsa för ett fungerande vardagsliv i boende, arbetsliv och i relationer med andra </a:t>
            </a:r>
            <a:r>
              <a:rPr lang="sv-SE" altLang="sv-SE" dirty="0" smtClean="0"/>
              <a:t>människor.</a:t>
            </a:r>
            <a:endParaRPr lang="sv-SE" altLang="sv-SE" dirty="0" smtClean="0"/>
          </a:p>
          <a:p>
            <a:r>
              <a:rPr lang="sv-SE" altLang="sv-SE" dirty="0" smtClean="0"/>
              <a:t>Insatserna är förebyggande och rådgivande avseende exempelvis kost, hygien, sex och </a:t>
            </a:r>
            <a:r>
              <a:rPr lang="sv-SE" altLang="sv-SE" dirty="0" smtClean="0"/>
              <a:t>samlevnad.</a:t>
            </a:r>
            <a:endParaRPr lang="sv-SE" altLang="sv-SE" dirty="0" smtClean="0"/>
          </a:p>
          <a:p>
            <a:r>
              <a:rPr lang="sv-SE" altLang="sv-SE" dirty="0" smtClean="0"/>
              <a:t>Insatserna omfattar individuell behandling och träning i vardagslivet såväl hemmet som i daglig </a:t>
            </a:r>
            <a:r>
              <a:rPr lang="sv-SE" altLang="sv-SE" dirty="0" smtClean="0"/>
              <a:t>verksamhet.</a:t>
            </a:r>
            <a:endParaRPr lang="sv-SE" altLang="sv-SE"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9552" y="2276872"/>
            <a:ext cx="7772400" cy="1362075"/>
          </a:xfrm>
        </p:spPr>
        <p:txBody>
          <a:bodyPr/>
          <a:lstStyle/>
          <a:p>
            <a:pPr algn="ctr"/>
            <a:r>
              <a:rPr lang="sv-SE" dirty="0" smtClean="0"/>
              <a:t>hemsjukvård</a:t>
            </a:r>
            <a:endParaRPr lang="sv-SE" dirty="0"/>
          </a:p>
        </p:txBody>
      </p:sp>
    </p:spTree>
    <p:extLst>
      <p:ext uri="{BB962C8B-B14F-4D97-AF65-F5344CB8AC3E}">
        <p14:creationId xmlns:p14="http://schemas.microsoft.com/office/powerpoint/2010/main" val="2307899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ubrik 1"/>
          <p:cNvSpPr>
            <a:spLocks noGrp="1"/>
          </p:cNvSpPr>
          <p:nvPr>
            <p:ph type="title"/>
          </p:nvPr>
        </p:nvSpPr>
        <p:spPr/>
        <p:txBody>
          <a:bodyPr/>
          <a:lstStyle/>
          <a:p>
            <a:pPr algn="ctr"/>
            <a:r>
              <a:rPr lang="sv-SE" altLang="sv-SE" dirty="0" smtClean="0"/>
              <a:t>Bashabilitering</a:t>
            </a:r>
          </a:p>
        </p:txBody>
      </p:sp>
      <p:sp>
        <p:nvSpPr>
          <p:cNvPr id="20483" name="Platshållare för innehåll 2"/>
          <p:cNvSpPr>
            <a:spLocks noGrp="1"/>
          </p:cNvSpPr>
          <p:nvPr>
            <p:ph idx="1"/>
          </p:nvPr>
        </p:nvSpPr>
        <p:spPr/>
        <p:txBody>
          <a:bodyPr/>
          <a:lstStyle/>
          <a:p>
            <a:pPr marL="0" indent="0">
              <a:buNone/>
            </a:pPr>
            <a:r>
              <a:rPr lang="sv-SE" altLang="sv-SE" dirty="0" smtClean="0"/>
              <a:t>Kompetens</a:t>
            </a:r>
          </a:p>
          <a:p>
            <a:pPr marL="0" indent="0">
              <a:buNone/>
            </a:pPr>
            <a:r>
              <a:rPr lang="sv-SE" altLang="sv-SE" dirty="0" smtClean="0"/>
              <a:t>Kommunens personal ska ha allmän kompetens inom habilitering, omvårdnad och beteendevetenskap. Kommunens ansvar är att tillhandahålla arbetsterapeut, sjukgymnast och sjuksköterska.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ubrik 1"/>
          <p:cNvSpPr>
            <a:spLocks noGrp="1"/>
          </p:cNvSpPr>
          <p:nvPr>
            <p:ph type="title"/>
          </p:nvPr>
        </p:nvSpPr>
        <p:spPr/>
        <p:txBody>
          <a:bodyPr/>
          <a:lstStyle/>
          <a:p>
            <a:pPr algn="ctr"/>
            <a:r>
              <a:rPr lang="sv-SE" altLang="sv-SE" dirty="0" smtClean="0"/>
              <a:t>Specialisthabilitering</a:t>
            </a:r>
          </a:p>
        </p:txBody>
      </p:sp>
      <p:sp>
        <p:nvSpPr>
          <p:cNvPr id="20483" name="Platshållare för innehåll 2"/>
          <p:cNvSpPr>
            <a:spLocks noGrp="1"/>
          </p:cNvSpPr>
          <p:nvPr>
            <p:ph idx="1"/>
          </p:nvPr>
        </p:nvSpPr>
        <p:spPr>
          <a:xfrm>
            <a:off x="457200" y="1417638"/>
            <a:ext cx="8229600" cy="4665662"/>
          </a:xfrm>
        </p:spPr>
        <p:txBody>
          <a:bodyPr/>
          <a:lstStyle/>
          <a:p>
            <a:pPr marL="0" indent="0">
              <a:buNone/>
            </a:pPr>
            <a:r>
              <a:rPr lang="sv-SE" altLang="sv-SE" dirty="0" smtClean="0"/>
              <a:t>Definition</a:t>
            </a:r>
          </a:p>
          <a:p>
            <a:r>
              <a:rPr lang="sv-SE" altLang="sv-SE" dirty="0" smtClean="0"/>
              <a:t>Habiliteringens arbete utgår från ett tvärvetenskapligt team exempelvis bestående av arbetsterapeut, kurator, logoped, läkare, psykolog, sjukgymnast och sjuksköterska. Teamet bildar en specialistfunktion som ger förutsättningar för en helhetssyn med medicinsk, social, psykologisk, pedagogisk och teknisk kompetens.</a:t>
            </a:r>
          </a:p>
          <a:p>
            <a:r>
              <a:rPr lang="sv-SE" altLang="sv-SE" dirty="0" smtClean="0"/>
              <a:t>Teamets uppdrag är att utreda och kartlägga inför diagnos eller att </a:t>
            </a:r>
            <a:r>
              <a:rPr lang="sv-SE" altLang="sv-SE" dirty="0" err="1" smtClean="0"/>
              <a:t>omdiagnostisera</a:t>
            </a:r>
            <a:r>
              <a:rPr lang="sv-SE" altLang="sv-SE" dirty="0" smtClean="0"/>
              <a:t>.</a:t>
            </a:r>
          </a:p>
          <a:p>
            <a:r>
              <a:rPr lang="sv-SE" altLang="sv-SE" dirty="0" smtClean="0"/>
              <a:t>Insatserna omfattar viss individuell behandling som kräver </a:t>
            </a:r>
            <a:r>
              <a:rPr lang="sv-SE" altLang="sv-SE" dirty="0" smtClean="0"/>
              <a:t>specialistkompetens. </a:t>
            </a:r>
            <a:endParaRPr lang="sv-SE" altLang="sv-SE" dirty="0" smtClean="0"/>
          </a:p>
          <a:p>
            <a:r>
              <a:rPr lang="sv-SE" altLang="sv-SE" dirty="0" smtClean="0"/>
              <a:t>Landstinget avgör vilka behandlingsinsatser som ska utföras som </a:t>
            </a:r>
            <a:r>
              <a:rPr lang="sv-SE" altLang="sv-SE" dirty="0" smtClean="0"/>
              <a:t>specialisthabilitering.</a:t>
            </a:r>
            <a:endParaRPr lang="sv-SE" altLang="sv-SE" dirty="0" smtClean="0"/>
          </a:p>
          <a:p>
            <a:endParaRPr lang="sv-SE" altLang="sv-SE" dirty="0" smtClean="0"/>
          </a:p>
        </p:txBody>
      </p:sp>
    </p:spTree>
    <p:extLst>
      <p:ext uri="{BB962C8B-B14F-4D97-AF65-F5344CB8AC3E}">
        <p14:creationId xmlns:p14="http://schemas.microsoft.com/office/powerpoint/2010/main" val="33626203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ubrik 1"/>
          <p:cNvSpPr>
            <a:spLocks noGrp="1"/>
          </p:cNvSpPr>
          <p:nvPr>
            <p:ph type="title"/>
          </p:nvPr>
        </p:nvSpPr>
        <p:spPr/>
        <p:txBody>
          <a:bodyPr/>
          <a:lstStyle/>
          <a:p>
            <a:pPr algn="ctr"/>
            <a:r>
              <a:rPr lang="sv-SE" altLang="sv-SE" dirty="0" smtClean="0"/>
              <a:t>Specialisthabilitering</a:t>
            </a:r>
          </a:p>
        </p:txBody>
      </p:sp>
      <p:sp>
        <p:nvSpPr>
          <p:cNvPr id="20483" name="Platshållare för innehåll 2"/>
          <p:cNvSpPr>
            <a:spLocks noGrp="1"/>
          </p:cNvSpPr>
          <p:nvPr>
            <p:ph idx="1"/>
          </p:nvPr>
        </p:nvSpPr>
        <p:spPr/>
        <p:txBody>
          <a:bodyPr/>
          <a:lstStyle/>
          <a:p>
            <a:pPr marL="0" indent="0">
              <a:buNone/>
            </a:pPr>
            <a:r>
              <a:rPr lang="sv-SE" altLang="sv-SE" dirty="0" smtClean="0"/>
              <a:t>Kompetens</a:t>
            </a:r>
          </a:p>
          <a:p>
            <a:pPr marL="0" indent="0">
              <a:buNone/>
            </a:pPr>
            <a:r>
              <a:rPr lang="sv-SE" altLang="sv-SE" dirty="0" smtClean="0"/>
              <a:t>Kunskap om utredning, behandling och diagnostisering krävs av de ingående professionerna i </a:t>
            </a:r>
            <a:r>
              <a:rPr lang="sv-SE" altLang="sv-SE" dirty="0" err="1" smtClean="0"/>
              <a:t>specialisthabliteringen</a:t>
            </a:r>
            <a:r>
              <a:rPr lang="sv-SE" altLang="sv-SE" dirty="0" smtClean="0"/>
              <a:t>.</a:t>
            </a:r>
            <a:endParaRPr lang="sv-SE" altLang="sv-SE" dirty="0" smtClean="0"/>
          </a:p>
          <a:p>
            <a:pPr marL="0" indent="0">
              <a:buNone/>
            </a:pPr>
            <a:endParaRPr lang="sv-SE" altLang="sv-SE" dirty="0"/>
          </a:p>
          <a:p>
            <a:pPr marL="0" indent="0">
              <a:buNone/>
            </a:pPr>
            <a:r>
              <a:rPr lang="sv-SE" altLang="sv-SE" dirty="0" smtClean="0"/>
              <a:t>Konsultation/Handledning</a:t>
            </a:r>
          </a:p>
          <a:p>
            <a:pPr marL="0" indent="0">
              <a:buNone/>
            </a:pPr>
            <a:r>
              <a:rPr lang="sv-SE" altLang="sv-SE" dirty="0" smtClean="0"/>
              <a:t>Specialisthabiliteringen kan vid behov bistå med </a:t>
            </a:r>
            <a:r>
              <a:rPr lang="sv-SE" altLang="sv-SE" dirty="0" smtClean="0"/>
              <a:t>konsultation/handledning </a:t>
            </a:r>
            <a:r>
              <a:rPr lang="sv-SE" altLang="sv-SE" dirty="0" smtClean="0"/>
              <a:t>till kommunens personal i individärenden. Det förutsätter att patienten </a:t>
            </a:r>
            <a:r>
              <a:rPr lang="sv-SE" altLang="sv-SE" dirty="0" smtClean="0"/>
              <a:t>samtycker</a:t>
            </a:r>
            <a:r>
              <a:rPr lang="sv-SE" altLang="sv-SE" dirty="0" smtClean="0"/>
              <a:t>. För anonym konsultation krävs inte samtycke. Denna konsultation/handledning är kostnadsfri.</a:t>
            </a:r>
          </a:p>
        </p:txBody>
      </p:sp>
    </p:spTree>
    <p:extLst>
      <p:ext uri="{BB962C8B-B14F-4D97-AF65-F5344CB8AC3E}">
        <p14:creationId xmlns:p14="http://schemas.microsoft.com/office/powerpoint/2010/main" val="3126842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ubrik 1"/>
          <p:cNvSpPr>
            <a:spLocks noGrp="1"/>
          </p:cNvSpPr>
          <p:nvPr>
            <p:ph type="title"/>
          </p:nvPr>
        </p:nvSpPr>
        <p:spPr/>
        <p:txBody>
          <a:bodyPr/>
          <a:lstStyle/>
          <a:p>
            <a:pPr algn="ctr"/>
            <a:r>
              <a:rPr lang="sv-SE" altLang="sv-SE" dirty="0" smtClean="0"/>
              <a:t>Specialisthabilitering</a:t>
            </a:r>
          </a:p>
        </p:txBody>
      </p:sp>
      <p:sp>
        <p:nvSpPr>
          <p:cNvPr id="20483" name="Platshållare för innehåll 2"/>
          <p:cNvSpPr>
            <a:spLocks noGrp="1"/>
          </p:cNvSpPr>
          <p:nvPr>
            <p:ph idx="1"/>
          </p:nvPr>
        </p:nvSpPr>
        <p:spPr/>
        <p:txBody>
          <a:bodyPr/>
          <a:lstStyle/>
          <a:p>
            <a:pPr marL="0" indent="0">
              <a:buNone/>
            </a:pPr>
            <a:r>
              <a:rPr lang="sv-SE" altLang="sv-SE" dirty="0" smtClean="0"/>
              <a:t>Utbildning</a:t>
            </a:r>
          </a:p>
          <a:p>
            <a:pPr marL="0" indent="0">
              <a:buNone/>
            </a:pPr>
            <a:r>
              <a:rPr lang="sv-SE" altLang="sv-SE" dirty="0" smtClean="0"/>
              <a:t>Landstingets habilitering ger vid behov utbildning inom de områden där landstinget har kompetens. </a:t>
            </a:r>
            <a:endParaRPr lang="sv-SE" altLang="sv-SE" dirty="0" smtClean="0"/>
          </a:p>
          <a:p>
            <a:pPr marL="0" indent="0">
              <a:buNone/>
            </a:pPr>
            <a:r>
              <a:rPr lang="sv-SE" altLang="sv-SE" dirty="0" smtClean="0"/>
              <a:t>Kurskostnad </a:t>
            </a:r>
            <a:r>
              <a:rPr lang="sv-SE" altLang="sv-SE" dirty="0" smtClean="0"/>
              <a:t>tas </a:t>
            </a:r>
            <a:r>
              <a:rPr lang="sv-SE" altLang="sv-SE" dirty="0" smtClean="0"/>
              <a:t>ut.</a:t>
            </a:r>
            <a:endParaRPr lang="sv-SE" altLang="sv-SE" dirty="0" smtClean="0"/>
          </a:p>
          <a:p>
            <a:pPr marL="0" indent="0">
              <a:buNone/>
            </a:pPr>
            <a:endParaRPr lang="sv-SE" altLang="sv-SE" dirty="0" smtClean="0"/>
          </a:p>
        </p:txBody>
      </p:sp>
    </p:spTree>
    <p:extLst>
      <p:ext uri="{BB962C8B-B14F-4D97-AF65-F5344CB8AC3E}">
        <p14:creationId xmlns:p14="http://schemas.microsoft.com/office/powerpoint/2010/main" val="67839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ubrik 1"/>
          <p:cNvSpPr>
            <a:spLocks noGrp="1"/>
          </p:cNvSpPr>
          <p:nvPr>
            <p:ph type="title"/>
          </p:nvPr>
        </p:nvSpPr>
        <p:spPr/>
        <p:txBody>
          <a:bodyPr/>
          <a:lstStyle/>
          <a:p>
            <a:pPr algn="ctr"/>
            <a:r>
              <a:rPr lang="sv-SE" altLang="sv-SE" dirty="0" smtClean="0"/>
              <a:t>Specialanpassning</a:t>
            </a:r>
          </a:p>
        </p:txBody>
      </p:sp>
      <p:sp>
        <p:nvSpPr>
          <p:cNvPr id="20483" name="Platshållare för innehåll 2"/>
          <p:cNvSpPr>
            <a:spLocks noGrp="1"/>
          </p:cNvSpPr>
          <p:nvPr>
            <p:ph idx="1"/>
          </p:nvPr>
        </p:nvSpPr>
        <p:spPr/>
        <p:txBody>
          <a:bodyPr/>
          <a:lstStyle/>
          <a:p>
            <a:pPr marL="0" indent="0">
              <a:buNone/>
            </a:pPr>
            <a:r>
              <a:rPr lang="sv-SE" altLang="sv-SE" dirty="0" smtClean="0"/>
              <a:t>Definition</a:t>
            </a:r>
          </a:p>
          <a:p>
            <a:pPr marL="0" indent="0">
              <a:buNone/>
            </a:pPr>
            <a:r>
              <a:rPr lang="sv-SE" altLang="sv-SE" dirty="0" smtClean="0"/>
              <a:t>Hjälpmedel som kräver teambedömning och landstingets specialkompetenser. Här avses avancerade kommunikationshjälpmedel som förskrivs av logoped samt egenmanövrerade elrullstolar inom personkrets 1 (personer med utvecklingsstörning, autism eller autismliknande tillstånd , LSS1§) oavsett boendeform och ålder samt för de patienter som överförs från landstingets barnhabilitering som är födda med olika former av rörelsehinder men inte har utvecklingsstörning.  </a:t>
            </a:r>
            <a:endParaRPr lang="sv-SE" altLang="sv-SE" dirty="0" smtClean="0"/>
          </a:p>
        </p:txBody>
      </p:sp>
    </p:spTree>
    <p:extLst>
      <p:ext uri="{BB962C8B-B14F-4D97-AF65-F5344CB8AC3E}">
        <p14:creationId xmlns:p14="http://schemas.microsoft.com/office/powerpoint/2010/main" val="22746277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95536" y="2204864"/>
            <a:ext cx="8496944" cy="1440160"/>
          </a:xfrm>
        </p:spPr>
        <p:txBody>
          <a:bodyPr/>
          <a:lstStyle/>
          <a:p>
            <a:r>
              <a:rPr lang="sv-SE" dirty="0" smtClean="0"/>
              <a:t>Kognitions- och  kommunikationshjälpmedel</a:t>
            </a:r>
            <a:endParaRPr lang="sv-SE" dirty="0"/>
          </a:p>
        </p:txBody>
      </p:sp>
    </p:spTree>
    <p:extLst>
      <p:ext uri="{BB962C8B-B14F-4D97-AF65-F5344CB8AC3E}">
        <p14:creationId xmlns:p14="http://schemas.microsoft.com/office/powerpoint/2010/main" val="2602227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ubrik 1"/>
          <p:cNvSpPr>
            <a:spLocks noGrp="1"/>
          </p:cNvSpPr>
          <p:nvPr>
            <p:ph type="title"/>
          </p:nvPr>
        </p:nvSpPr>
        <p:spPr/>
        <p:txBody>
          <a:bodyPr/>
          <a:lstStyle/>
          <a:p>
            <a:pPr algn="ctr"/>
            <a:r>
              <a:rPr lang="sv-SE" altLang="sv-SE" dirty="0" smtClean="0"/>
              <a:t>Kognitiva hjälpmedel</a:t>
            </a:r>
            <a:endParaRPr lang="sv-SE" altLang="sv-SE" dirty="0" smtClean="0"/>
          </a:p>
        </p:txBody>
      </p:sp>
      <p:sp>
        <p:nvSpPr>
          <p:cNvPr id="20483" name="Platshållare för innehåll 2"/>
          <p:cNvSpPr>
            <a:spLocks noGrp="1"/>
          </p:cNvSpPr>
          <p:nvPr>
            <p:ph idx="1"/>
          </p:nvPr>
        </p:nvSpPr>
        <p:spPr/>
        <p:txBody>
          <a:bodyPr/>
          <a:lstStyle/>
          <a:p>
            <a:r>
              <a:rPr lang="sv-SE" altLang="sv-SE" dirty="0" smtClean="0"/>
              <a:t>Kommunen ansvarar för kognitiva hjälpmedel. </a:t>
            </a:r>
          </a:p>
          <a:p>
            <a:r>
              <a:rPr lang="sv-SE" altLang="sv-SE" dirty="0" smtClean="0"/>
              <a:t>Kommunen har det fulla förskrivnings- och kostnadsansvaret.</a:t>
            </a:r>
          </a:p>
          <a:p>
            <a:r>
              <a:rPr lang="sv-SE" altLang="sv-SE" dirty="0" smtClean="0"/>
              <a:t>Då landstinget uppmärksammar ett behov kontaktas ansvarig kontaktperson inom kommunen.</a:t>
            </a:r>
          </a:p>
          <a:p>
            <a:r>
              <a:rPr lang="sv-SE" altLang="sv-SE" dirty="0" smtClean="0"/>
              <a:t>Om kommunens bedömning innebär ett avslag ska ingen vidare aktualisering ske från landstinget.  </a:t>
            </a:r>
            <a:endParaRPr lang="sv-SE" altLang="sv-SE" dirty="0" smtClean="0"/>
          </a:p>
        </p:txBody>
      </p:sp>
    </p:spTree>
    <p:extLst>
      <p:ext uri="{BB962C8B-B14F-4D97-AF65-F5344CB8AC3E}">
        <p14:creationId xmlns:p14="http://schemas.microsoft.com/office/powerpoint/2010/main" val="16612143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ubrik 1"/>
          <p:cNvSpPr>
            <a:spLocks noGrp="1"/>
          </p:cNvSpPr>
          <p:nvPr>
            <p:ph type="title"/>
          </p:nvPr>
        </p:nvSpPr>
        <p:spPr/>
        <p:txBody>
          <a:bodyPr/>
          <a:lstStyle/>
          <a:p>
            <a:pPr algn="ctr"/>
            <a:r>
              <a:rPr lang="sv-SE" altLang="sv-SE" dirty="0" smtClean="0"/>
              <a:t>Sinnesstimulerande hjälpmedel</a:t>
            </a:r>
            <a:endParaRPr lang="sv-SE" altLang="sv-SE" dirty="0" smtClean="0"/>
          </a:p>
        </p:txBody>
      </p:sp>
      <p:sp>
        <p:nvSpPr>
          <p:cNvPr id="20483" name="Platshållare för innehåll 2"/>
          <p:cNvSpPr>
            <a:spLocks noGrp="1"/>
          </p:cNvSpPr>
          <p:nvPr>
            <p:ph idx="1"/>
          </p:nvPr>
        </p:nvSpPr>
        <p:spPr/>
        <p:txBody>
          <a:bodyPr/>
          <a:lstStyle/>
          <a:p>
            <a:r>
              <a:rPr lang="sv-SE" altLang="sv-SE" dirty="0" smtClean="0"/>
              <a:t>Kommunen ansvarar för sinnesstimulerande hjälpmedel (tyngdtäcken, kedjetäcken, </a:t>
            </a:r>
            <a:r>
              <a:rPr lang="sv-SE" altLang="sv-SE" dirty="0"/>
              <a:t>bolltäcken</a:t>
            </a:r>
            <a:r>
              <a:rPr lang="sv-SE" altLang="sv-SE" dirty="0" smtClean="0"/>
              <a:t>).</a:t>
            </a:r>
          </a:p>
          <a:p>
            <a:r>
              <a:rPr lang="sv-SE" altLang="sv-SE" dirty="0" smtClean="0"/>
              <a:t>Kommunen </a:t>
            </a:r>
            <a:r>
              <a:rPr lang="sv-SE" altLang="sv-SE" dirty="0"/>
              <a:t>har det fulla förskrivnings- och </a:t>
            </a:r>
            <a:r>
              <a:rPr lang="sv-SE" altLang="sv-SE" dirty="0" smtClean="0"/>
              <a:t>kostnadsansvaret.</a:t>
            </a:r>
            <a:endParaRPr lang="sv-SE" altLang="sv-SE" dirty="0"/>
          </a:p>
          <a:p>
            <a:r>
              <a:rPr lang="sv-SE" altLang="sv-SE" dirty="0"/>
              <a:t>Då landstinget uppmärksammar ett behov </a:t>
            </a:r>
            <a:r>
              <a:rPr lang="sv-SE" altLang="sv-SE" dirty="0" smtClean="0"/>
              <a:t>kontaktas </a:t>
            </a:r>
            <a:r>
              <a:rPr lang="sv-SE" altLang="sv-SE" dirty="0"/>
              <a:t>ansvarig kontaktperson inom </a:t>
            </a:r>
            <a:r>
              <a:rPr lang="sv-SE" altLang="sv-SE" dirty="0" smtClean="0"/>
              <a:t>kommunen.</a:t>
            </a:r>
            <a:endParaRPr lang="sv-SE" altLang="sv-SE" dirty="0"/>
          </a:p>
          <a:p>
            <a:r>
              <a:rPr lang="sv-SE" altLang="sv-SE" dirty="0"/>
              <a:t>Om kommunens bedömning innebär ett avslag ska ingen vidare aktualisering ske från landstinget.</a:t>
            </a:r>
            <a:endParaRPr lang="sv-SE" altLang="sv-SE" dirty="0" smtClean="0"/>
          </a:p>
        </p:txBody>
      </p:sp>
    </p:spTree>
    <p:extLst>
      <p:ext uri="{BB962C8B-B14F-4D97-AF65-F5344CB8AC3E}">
        <p14:creationId xmlns:p14="http://schemas.microsoft.com/office/powerpoint/2010/main" val="16929790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ubrik 1"/>
          <p:cNvSpPr>
            <a:spLocks noGrp="1"/>
          </p:cNvSpPr>
          <p:nvPr>
            <p:ph type="title"/>
          </p:nvPr>
        </p:nvSpPr>
        <p:spPr/>
        <p:txBody>
          <a:bodyPr/>
          <a:lstStyle/>
          <a:p>
            <a:pPr algn="ctr"/>
            <a:r>
              <a:rPr lang="sv-SE" altLang="sv-SE" dirty="0" smtClean="0"/>
              <a:t>Kommunikationshjälpmedel</a:t>
            </a:r>
            <a:endParaRPr lang="sv-SE" altLang="sv-SE" dirty="0" smtClean="0"/>
          </a:p>
        </p:txBody>
      </p:sp>
      <p:sp>
        <p:nvSpPr>
          <p:cNvPr id="20483" name="Platshållare för innehåll 2"/>
          <p:cNvSpPr>
            <a:spLocks noGrp="1"/>
          </p:cNvSpPr>
          <p:nvPr>
            <p:ph idx="1"/>
          </p:nvPr>
        </p:nvSpPr>
        <p:spPr/>
        <p:txBody>
          <a:bodyPr/>
          <a:lstStyle/>
          <a:p>
            <a:r>
              <a:rPr lang="sv-SE" altLang="sv-SE" dirty="0" smtClean="0"/>
              <a:t>Kommunen ansvarar för kommunikationshjälpmedel med en totalkostnad exkl. moms upp till ett halvt prisbasbelopp.</a:t>
            </a:r>
          </a:p>
          <a:p>
            <a:r>
              <a:rPr lang="sv-SE" altLang="sv-SE" dirty="0" smtClean="0"/>
              <a:t>Landstinget  </a:t>
            </a:r>
            <a:r>
              <a:rPr lang="sv-SE" altLang="sv-SE" dirty="0"/>
              <a:t>ansvarar för kommunikationshjälpmedel med en totalkostnad exkl. moms </a:t>
            </a:r>
            <a:r>
              <a:rPr lang="sv-SE" altLang="sv-SE" dirty="0" smtClean="0"/>
              <a:t>över ett </a:t>
            </a:r>
            <a:r>
              <a:rPr lang="sv-SE" altLang="sv-SE" dirty="0"/>
              <a:t>halvt prisbasbelopp</a:t>
            </a:r>
            <a:r>
              <a:rPr lang="sv-SE" altLang="sv-SE" dirty="0" smtClean="0"/>
              <a:t>.</a:t>
            </a:r>
          </a:p>
          <a:p>
            <a:r>
              <a:rPr lang="sv-SE" altLang="sv-SE" dirty="0" smtClean="0"/>
              <a:t>Då behov uppstår ska förskrivare från landsting respektive kommun kontakta sin kontaktperson inom kommun respektive landsting avseende förskrivning och kostnadsövertagande.</a:t>
            </a:r>
          </a:p>
          <a:p>
            <a:r>
              <a:rPr lang="sv-SE" altLang="sv-SE" dirty="0" smtClean="0"/>
              <a:t> </a:t>
            </a:r>
            <a:r>
              <a:rPr lang="sv-SE" altLang="sv-SE" dirty="0"/>
              <a:t>Om </a:t>
            </a:r>
            <a:r>
              <a:rPr lang="sv-SE" altLang="sv-SE" dirty="0" smtClean="0"/>
              <a:t>huvudmannens </a:t>
            </a:r>
            <a:r>
              <a:rPr lang="sv-SE" altLang="sv-SE" dirty="0"/>
              <a:t>bedömning innebär ett avslag ska ingen vidare aktualisering ske från </a:t>
            </a:r>
            <a:r>
              <a:rPr lang="sv-SE" altLang="sv-SE" dirty="0" smtClean="0"/>
              <a:t>den andre huvudmannen.</a:t>
            </a:r>
            <a:endParaRPr lang="sv-SE" altLang="sv-SE" dirty="0"/>
          </a:p>
          <a:p>
            <a:endParaRPr lang="sv-SE" altLang="sv-SE" dirty="0"/>
          </a:p>
          <a:p>
            <a:endParaRPr lang="sv-SE" altLang="sv-SE" dirty="0" smtClean="0"/>
          </a:p>
          <a:p>
            <a:endParaRPr lang="sv-SE" altLang="sv-SE" dirty="0" smtClean="0"/>
          </a:p>
        </p:txBody>
      </p:sp>
    </p:spTree>
    <p:extLst>
      <p:ext uri="{BB962C8B-B14F-4D97-AF65-F5344CB8AC3E}">
        <p14:creationId xmlns:p14="http://schemas.microsoft.com/office/powerpoint/2010/main" val="10874001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ubrik 1"/>
          <p:cNvSpPr>
            <a:spLocks noGrp="1"/>
          </p:cNvSpPr>
          <p:nvPr>
            <p:ph type="title"/>
          </p:nvPr>
        </p:nvSpPr>
        <p:spPr/>
        <p:txBody>
          <a:bodyPr/>
          <a:lstStyle/>
          <a:p>
            <a:pPr algn="ctr"/>
            <a:r>
              <a:rPr lang="sv-SE" altLang="sv-SE" dirty="0" smtClean="0"/>
              <a:t>Praktiska anvisningar</a:t>
            </a:r>
            <a:endParaRPr lang="sv-SE" altLang="sv-SE" dirty="0" smtClean="0"/>
          </a:p>
        </p:txBody>
      </p:sp>
      <p:sp>
        <p:nvSpPr>
          <p:cNvPr id="20483" name="Platshållare för innehåll 2"/>
          <p:cNvSpPr>
            <a:spLocks noGrp="1"/>
          </p:cNvSpPr>
          <p:nvPr>
            <p:ph idx="1"/>
          </p:nvPr>
        </p:nvSpPr>
        <p:spPr/>
        <p:txBody>
          <a:bodyPr/>
          <a:lstStyle/>
          <a:p>
            <a:r>
              <a:rPr lang="sv-SE" altLang="sv-SE" dirty="0" smtClean="0"/>
              <a:t>Praktiska anvisningar uppdateras av </a:t>
            </a:r>
            <a:r>
              <a:rPr lang="sv-SE" altLang="sv-SE" dirty="0" err="1" smtClean="0"/>
              <a:t>Länsgrupp</a:t>
            </a:r>
            <a:r>
              <a:rPr lang="sv-SE" altLang="sv-SE" dirty="0" smtClean="0"/>
              <a:t> </a:t>
            </a:r>
            <a:r>
              <a:rPr lang="sv-SE" altLang="sv-SE" dirty="0" err="1" smtClean="0"/>
              <a:t>Hab</a:t>
            </a:r>
            <a:r>
              <a:rPr lang="sv-SE" altLang="sv-SE" dirty="0" smtClean="0"/>
              <a:t>-Rehab</a:t>
            </a:r>
          </a:p>
          <a:p>
            <a:r>
              <a:rPr lang="sv-SE" altLang="sv-SE" dirty="0" smtClean="0"/>
              <a:t>Ska vara färdiga till oktober 2015</a:t>
            </a:r>
          </a:p>
          <a:p>
            <a:r>
              <a:rPr lang="sv-SE" altLang="sv-SE" dirty="0" smtClean="0"/>
              <a:t>Övertagandet av habiliteringspatienter i kommunen påbörjas 1 oktober 2015 och ska vara klar 1 april 2016.</a:t>
            </a:r>
            <a:endParaRPr lang="sv-SE" altLang="sv-SE" dirty="0" smtClean="0"/>
          </a:p>
        </p:txBody>
      </p:sp>
    </p:spTree>
    <p:extLst>
      <p:ext uri="{BB962C8B-B14F-4D97-AF65-F5344CB8AC3E}">
        <p14:creationId xmlns:p14="http://schemas.microsoft.com/office/powerpoint/2010/main" val="2189622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17963" y="304007"/>
            <a:ext cx="8229600" cy="1143000"/>
          </a:xfrm>
        </p:spPr>
        <p:txBody>
          <a:bodyPr/>
          <a:lstStyle/>
          <a:p>
            <a:pPr algn="ctr" eaLnBrk="1" hangingPunct="1"/>
            <a:r>
              <a:rPr lang="sv-SE" altLang="sv-SE" dirty="0" smtClean="0"/>
              <a:t>	Nyheter från  och med 2015-07-01</a:t>
            </a:r>
          </a:p>
        </p:txBody>
      </p:sp>
      <p:sp>
        <p:nvSpPr>
          <p:cNvPr id="4099" name="Rectangle 3"/>
          <p:cNvSpPr>
            <a:spLocks noGrp="1" noChangeArrowheads="1"/>
          </p:cNvSpPr>
          <p:nvPr>
            <p:ph type="body" idx="1"/>
          </p:nvPr>
        </p:nvSpPr>
        <p:spPr/>
        <p:txBody>
          <a:bodyPr/>
          <a:lstStyle/>
          <a:p>
            <a:pPr eaLnBrk="1" hangingPunct="1"/>
            <a:endParaRPr lang="sv-SE" altLang="sv-SE" dirty="0" smtClean="0"/>
          </a:p>
          <a:p>
            <a:pPr marL="0" indent="0" eaLnBrk="1" hangingPunct="1">
              <a:buNone/>
            </a:pPr>
            <a:r>
              <a:rPr lang="sv-SE" altLang="sv-SE" sz="2800" dirty="0" smtClean="0"/>
              <a:t>Avtal om övertagande av hälso- och sjukvårdsinsatser i ordinärt boende mellan landstinget och kommunerna i Kalmar län </a:t>
            </a:r>
            <a:r>
              <a:rPr lang="sv-SE" altLang="sv-SE" sz="2800" dirty="0" smtClean="0"/>
              <a:t>(Hemsjukvårdsavtalet</a:t>
            </a:r>
            <a:r>
              <a:rPr lang="sv-SE" altLang="sv-SE" sz="2800" dirty="0" smtClean="0"/>
              <a:t>)  som antogs 2008, har från och med 1 juli kompletterats med förtydligande tillägg.</a:t>
            </a:r>
          </a:p>
          <a:p>
            <a:pPr marL="0" indent="0" eaLnBrk="1" hangingPunct="1">
              <a:buNone/>
            </a:pPr>
            <a:endParaRPr lang="sv-SE" altLang="sv-SE" sz="2800" dirty="0" smtClean="0"/>
          </a:p>
        </p:txBody>
      </p:sp>
      <p:sp>
        <p:nvSpPr>
          <p:cNvPr id="4100" name="Platshållare för datum 3"/>
          <p:cNvSpPr>
            <a:spLocks/>
          </p:cNvSpPr>
          <p:nvPr/>
        </p:nvSpPr>
        <p:spPr bwMode="auto">
          <a:xfrm>
            <a:off x="386629" y="6309320"/>
            <a:ext cx="5861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sv-SE" altLang="sv-SE" sz="900" dirty="0">
              <a:solidFill>
                <a:srgbClr val="595959"/>
              </a:solidFill>
              <a:latin typeface="Arial (Brödtext)"/>
              <a:ea typeface="Arial (Brödtext)"/>
              <a:cs typeface="Arial (Brödtex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9552" y="2276872"/>
            <a:ext cx="7772400" cy="1362075"/>
          </a:xfrm>
        </p:spPr>
        <p:txBody>
          <a:bodyPr/>
          <a:lstStyle/>
          <a:p>
            <a:r>
              <a:rPr lang="sv-SE" dirty="0" smtClean="0"/>
              <a:t>Övergripande kommentarer</a:t>
            </a:r>
            <a:endParaRPr lang="sv-SE" dirty="0"/>
          </a:p>
        </p:txBody>
      </p:sp>
    </p:spTree>
    <p:extLst>
      <p:ext uri="{BB962C8B-B14F-4D97-AF65-F5344CB8AC3E}">
        <p14:creationId xmlns:p14="http://schemas.microsoft.com/office/powerpoint/2010/main" val="33238922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ubrik 1"/>
          <p:cNvSpPr>
            <a:spLocks noGrp="1"/>
          </p:cNvSpPr>
          <p:nvPr>
            <p:ph type="title"/>
          </p:nvPr>
        </p:nvSpPr>
        <p:spPr/>
        <p:txBody>
          <a:bodyPr/>
          <a:lstStyle/>
          <a:p>
            <a:pPr algn="ctr"/>
            <a:r>
              <a:rPr lang="sv-SE" altLang="sv-SE" dirty="0" smtClean="0"/>
              <a:t>Egenvård - Hemsjukvård</a:t>
            </a:r>
            <a:endParaRPr lang="sv-SE" altLang="sv-SE" dirty="0" smtClean="0"/>
          </a:p>
        </p:txBody>
      </p:sp>
      <p:sp>
        <p:nvSpPr>
          <p:cNvPr id="20483" name="Platshållare för innehåll 2"/>
          <p:cNvSpPr>
            <a:spLocks noGrp="1"/>
          </p:cNvSpPr>
          <p:nvPr>
            <p:ph idx="1"/>
          </p:nvPr>
        </p:nvSpPr>
        <p:spPr/>
        <p:txBody>
          <a:bodyPr/>
          <a:lstStyle/>
          <a:p>
            <a:r>
              <a:rPr lang="sv-SE" altLang="sv-SE" dirty="0" smtClean="0"/>
              <a:t>Kommunen ansvarar med stöd av socialtjänstlagen för insatser till personer som behöver stöd i form av egenvård.</a:t>
            </a:r>
          </a:p>
          <a:p>
            <a:r>
              <a:rPr lang="sv-SE" altLang="sv-SE" dirty="0" smtClean="0"/>
              <a:t>Kommunen ansvarar för insatser utifrån hemsjukvårdavtalet (hälso- och sjukvårdslagen).</a:t>
            </a:r>
          </a:p>
          <a:p>
            <a:r>
              <a:rPr lang="sv-SE" altLang="sv-SE" dirty="0" smtClean="0"/>
              <a:t>Det finns en övergripande riktlinje för bedömning av om en hälso- och sjukvårdsåtgärd kan utföras som egenvård. </a:t>
            </a:r>
            <a:endParaRPr lang="sv-SE" altLang="sv-SE" dirty="0" smtClean="0"/>
          </a:p>
        </p:txBody>
      </p:sp>
    </p:spTree>
    <p:extLst>
      <p:ext uri="{BB962C8B-B14F-4D97-AF65-F5344CB8AC3E}">
        <p14:creationId xmlns:p14="http://schemas.microsoft.com/office/powerpoint/2010/main" val="10215936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ubrik 1"/>
          <p:cNvSpPr>
            <a:spLocks noGrp="1"/>
          </p:cNvSpPr>
          <p:nvPr>
            <p:ph type="title"/>
          </p:nvPr>
        </p:nvSpPr>
        <p:spPr/>
        <p:txBody>
          <a:bodyPr/>
          <a:lstStyle/>
          <a:p>
            <a:pPr algn="ctr"/>
            <a:r>
              <a:rPr lang="sv-SE" altLang="sv-SE" dirty="0" smtClean="0"/>
              <a:t>Utveckling</a:t>
            </a:r>
            <a:endParaRPr lang="sv-SE" altLang="sv-SE" dirty="0" smtClean="0"/>
          </a:p>
        </p:txBody>
      </p:sp>
      <p:sp>
        <p:nvSpPr>
          <p:cNvPr id="20483" name="Platshållare för innehåll 2"/>
          <p:cNvSpPr>
            <a:spLocks noGrp="1"/>
          </p:cNvSpPr>
          <p:nvPr>
            <p:ph idx="1"/>
          </p:nvPr>
        </p:nvSpPr>
        <p:spPr/>
        <p:txBody>
          <a:bodyPr/>
          <a:lstStyle/>
          <a:p>
            <a:r>
              <a:rPr lang="sv-SE" altLang="sv-SE" dirty="0" smtClean="0"/>
              <a:t>Både landsting och kommun ska arbeta aktivt med att följa upp avvikelse till hemsjukvårdavtalet. </a:t>
            </a:r>
          </a:p>
          <a:p>
            <a:r>
              <a:rPr lang="sv-SE" altLang="sv-SE" dirty="0" smtClean="0"/>
              <a:t>Avvikelser hanteras i första hand inom den egna verksamheten på tjänstemannanivå/chefsnivå.</a:t>
            </a:r>
          </a:p>
          <a:p>
            <a:r>
              <a:rPr lang="sv-SE" altLang="sv-SE" dirty="0" smtClean="0"/>
              <a:t>Återkommande avvikelser hanteras av Informationsöverföringsgruppen inom ”Länsgemensam ledning i samverkan inom socialtjänsten och angränsande hälso- och sjukvård”</a:t>
            </a:r>
            <a:endParaRPr lang="sv-SE" altLang="sv-SE" dirty="0" smtClean="0"/>
          </a:p>
        </p:txBody>
      </p:sp>
    </p:spTree>
    <p:extLst>
      <p:ext uri="{BB962C8B-B14F-4D97-AF65-F5344CB8AC3E}">
        <p14:creationId xmlns:p14="http://schemas.microsoft.com/office/powerpoint/2010/main" val="5399394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ubrik 1"/>
          <p:cNvSpPr>
            <a:spLocks noGrp="1"/>
          </p:cNvSpPr>
          <p:nvPr>
            <p:ph type="title"/>
          </p:nvPr>
        </p:nvSpPr>
        <p:spPr/>
        <p:txBody>
          <a:bodyPr/>
          <a:lstStyle/>
          <a:p>
            <a:pPr algn="ctr"/>
            <a:r>
              <a:rPr lang="sv-SE" altLang="sv-SE" dirty="0" smtClean="0"/>
              <a:t>Länsgemensam ledning i samverkan</a:t>
            </a:r>
            <a:br>
              <a:rPr lang="sv-SE" altLang="sv-SE" dirty="0" smtClean="0"/>
            </a:br>
            <a:r>
              <a:rPr lang="sv-SE" altLang="sv-SE" sz="2000" dirty="0" smtClean="0"/>
              <a:t>inom socialtjänsten och angränsande hälso- och sjukvård</a:t>
            </a:r>
            <a:endParaRPr lang="sv-SE" altLang="sv-SE" dirty="0" smtClean="0"/>
          </a:p>
        </p:txBody>
      </p:sp>
      <p:sp>
        <p:nvSpPr>
          <p:cNvPr id="20483" name="Platshållare för innehåll 2"/>
          <p:cNvSpPr>
            <a:spLocks noGrp="1"/>
          </p:cNvSpPr>
          <p:nvPr>
            <p:ph idx="1"/>
          </p:nvPr>
        </p:nvSpPr>
        <p:spPr/>
        <p:txBody>
          <a:bodyPr/>
          <a:lstStyle/>
          <a:p>
            <a:r>
              <a:rPr lang="sv-SE" altLang="sv-SE" sz="2000" dirty="0" smtClean="0"/>
              <a:t>Har i uppgift att leda och följa upp utvecklingen av Hemsjukvårdsavtalet.</a:t>
            </a:r>
          </a:p>
          <a:p>
            <a:r>
              <a:rPr lang="sv-SE" altLang="sv-SE" sz="2000" dirty="0" smtClean="0"/>
              <a:t>Ansvarar för att tillsätta arbetsgrupper som arbetar fram och reviderar praktiska anvisningar. Revideras vartannat år eller tidigare vid behov.</a:t>
            </a:r>
          </a:p>
          <a:p>
            <a:r>
              <a:rPr lang="sv-SE" altLang="sv-SE" sz="2000" dirty="0" smtClean="0"/>
              <a:t>Ansvarar för informationsinsatserna vi uppdateringar. </a:t>
            </a:r>
            <a:endParaRPr lang="sv-SE" altLang="sv-SE" sz="2000" dirty="0" smtClean="0"/>
          </a:p>
        </p:txBody>
      </p:sp>
    </p:spTree>
    <p:extLst>
      <p:ext uri="{BB962C8B-B14F-4D97-AF65-F5344CB8AC3E}">
        <p14:creationId xmlns:p14="http://schemas.microsoft.com/office/powerpoint/2010/main" val="18596719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ubrik 1"/>
          <p:cNvSpPr>
            <a:spLocks noGrp="1"/>
          </p:cNvSpPr>
          <p:nvPr>
            <p:ph type="title"/>
          </p:nvPr>
        </p:nvSpPr>
        <p:spPr/>
        <p:txBody>
          <a:bodyPr/>
          <a:lstStyle/>
          <a:p>
            <a:pPr algn="ctr"/>
            <a:r>
              <a:rPr lang="sv-SE" altLang="sv-SE" dirty="0" smtClean="0"/>
              <a:t>Samverkansgrupp</a:t>
            </a:r>
            <a:endParaRPr lang="sv-SE" altLang="sv-SE" dirty="0" smtClean="0"/>
          </a:p>
        </p:txBody>
      </p:sp>
      <p:sp>
        <p:nvSpPr>
          <p:cNvPr id="20483" name="Platshållare för innehåll 2"/>
          <p:cNvSpPr>
            <a:spLocks noGrp="1"/>
          </p:cNvSpPr>
          <p:nvPr>
            <p:ph idx="1"/>
          </p:nvPr>
        </p:nvSpPr>
        <p:spPr/>
        <p:txBody>
          <a:bodyPr/>
          <a:lstStyle/>
          <a:p>
            <a:r>
              <a:rPr lang="sv-SE" altLang="sv-SE" dirty="0" smtClean="0"/>
              <a:t>En regional politisk grupp med representation från både landstinget och kommunerna.</a:t>
            </a:r>
          </a:p>
          <a:p>
            <a:r>
              <a:rPr lang="sv-SE" altLang="sv-SE" dirty="0" smtClean="0"/>
              <a:t>Utgörs av presidiet för primärkommunala nämnden och Landstingsstyrelsens presidium.</a:t>
            </a:r>
          </a:p>
          <a:p>
            <a:r>
              <a:rPr lang="sv-SE" altLang="sv-SE" dirty="0" smtClean="0"/>
              <a:t>Hanteras vid presidieöverläggningar på länsnivå enligt årsplaneringen för länsgemensam ledning. </a:t>
            </a:r>
            <a:endParaRPr lang="sv-SE" altLang="sv-SE" dirty="0" smtClean="0"/>
          </a:p>
        </p:txBody>
      </p:sp>
    </p:spTree>
    <p:extLst>
      <p:ext uri="{BB962C8B-B14F-4D97-AF65-F5344CB8AC3E}">
        <p14:creationId xmlns:p14="http://schemas.microsoft.com/office/powerpoint/2010/main" val="21172505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ubrik 1"/>
          <p:cNvSpPr>
            <a:spLocks noGrp="1"/>
          </p:cNvSpPr>
          <p:nvPr>
            <p:ph type="title"/>
          </p:nvPr>
        </p:nvSpPr>
        <p:spPr/>
        <p:txBody>
          <a:bodyPr/>
          <a:lstStyle/>
          <a:p>
            <a:pPr algn="ctr"/>
            <a:r>
              <a:rPr lang="sv-SE" altLang="sv-SE" dirty="0" smtClean="0"/>
              <a:t>Tvist</a:t>
            </a:r>
            <a:endParaRPr lang="sv-SE" altLang="sv-SE" dirty="0" smtClean="0"/>
          </a:p>
        </p:txBody>
      </p:sp>
      <p:sp>
        <p:nvSpPr>
          <p:cNvPr id="20483" name="Platshållare för innehåll 2"/>
          <p:cNvSpPr>
            <a:spLocks noGrp="1"/>
          </p:cNvSpPr>
          <p:nvPr>
            <p:ph idx="1"/>
          </p:nvPr>
        </p:nvSpPr>
        <p:spPr/>
        <p:txBody>
          <a:bodyPr/>
          <a:lstStyle/>
          <a:p>
            <a:pPr marL="0" indent="0">
              <a:buNone/>
            </a:pPr>
            <a:r>
              <a:rPr lang="sv-SE" altLang="sv-SE" dirty="0" smtClean="0"/>
              <a:t>Tvist avseende tolkning eller tillämpning av Hemsjukvårdsavtalet ska i första hand lösas</a:t>
            </a:r>
          </a:p>
          <a:p>
            <a:pPr marL="457200" indent="-457200">
              <a:buFont typeface="+mj-lt"/>
              <a:buAutoNum type="arabicPeriod"/>
            </a:pPr>
            <a:r>
              <a:rPr lang="sv-SE" altLang="sv-SE" dirty="0"/>
              <a:t>i</a:t>
            </a:r>
            <a:r>
              <a:rPr lang="sv-SE" altLang="sv-SE" dirty="0" smtClean="0"/>
              <a:t>nom verksamheterna på tjänstemannanivå/chefsnivå</a:t>
            </a:r>
          </a:p>
          <a:p>
            <a:pPr marL="457200" indent="-457200">
              <a:buFont typeface="+mj-lt"/>
              <a:buAutoNum type="arabicPeriod"/>
            </a:pPr>
            <a:r>
              <a:rPr lang="sv-SE" altLang="sv-SE" dirty="0"/>
              <a:t>i</a:t>
            </a:r>
            <a:r>
              <a:rPr lang="sv-SE" altLang="sv-SE" dirty="0" smtClean="0"/>
              <a:t> Länsgemensam ledning i samverkan inom socialtjänsten och angränsande hälso- och sjukvård</a:t>
            </a:r>
          </a:p>
          <a:p>
            <a:pPr marL="457200" indent="-457200">
              <a:buFont typeface="+mj-lt"/>
              <a:buAutoNum type="arabicPeriod"/>
            </a:pPr>
            <a:r>
              <a:rPr lang="sv-SE" altLang="sv-SE" dirty="0" smtClean="0"/>
              <a:t>I Samverkansgruppen på länsnivå.</a:t>
            </a:r>
          </a:p>
          <a:p>
            <a:pPr marL="457200" indent="-457200">
              <a:buFont typeface="+mj-lt"/>
              <a:buAutoNum type="arabicPeriod"/>
            </a:pPr>
            <a:endParaRPr lang="sv-SE" altLang="sv-SE" dirty="0" smtClean="0"/>
          </a:p>
        </p:txBody>
      </p:sp>
    </p:spTree>
    <p:extLst>
      <p:ext uri="{BB962C8B-B14F-4D97-AF65-F5344CB8AC3E}">
        <p14:creationId xmlns:p14="http://schemas.microsoft.com/office/powerpoint/2010/main" val="2370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ubrik 1"/>
          <p:cNvSpPr>
            <a:spLocks noGrp="1"/>
          </p:cNvSpPr>
          <p:nvPr>
            <p:ph type="title"/>
          </p:nvPr>
        </p:nvSpPr>
        <p:spPr/>
        <p:txBody>
          <a:bodyPr/>
          <a:lstStyle/>
          <a:p>
            <a:pPr algn="ctr"/>
            <a:r>
              <a:rPr lang="sv-SE" altLang="sv-SE" dirty="0" smtClean="0"/>
              <a:t>Dokument</a:t>
            </a:r>
            <a:endParaRPr lang="sv-SE" altLang="sv-SE" dirty="0" smtClean="0"/>
          </a:p>
        </p:txBody>
      </p:sp>
      <p:sp>
        <p:nvSpPr>
          <p:cNvPr id="20483" name="Platshållare för innehåll 2"/>
          <p:cNvSpPr>
            <a:spLocks noGrp="1"/>
          </p:cNvSpPr>
          <p:nvPr>
            <p:ph idx="1"/>
          </p:nvPr>
        </p:nvSpPr>
        <p:spPr/>
        <p:txBody>
          <a:bodyPr/>
          <a:lstStyle/>
          <a:p>
            <a:r>
              <a:rPr lang="sv-SE" altLang="sv-SE" dirty="0" smtClean="0"/>
              <a:t>Dokument avseende beslut om revidering av hemsjukvårdsavtalet 2015 finns att hitta</a:t>
            </a:r>
          </a:p>
          <a:p>
            <a:pPr marL="0" indent="0">
              <a:buNone/>
            </a:pPr>
            <a:r>
              <a:rPr lang="sv-SE" altLang="sv-SE" dirty="0" smtClean="0"/>
              <a:t>     </a:t>
            </a:r>
            <a:r>
              <a:rPr lang="sv-SE" altLang="sv-SE" dirty="0" smtClean="0">
                <a:solidFill>
                  <a:srgbClr val="FF0000"/>
                </a:solidFill>
              </a:rPr>
              <a:t>länk </a:t>
            </a:r>
            <a:r>
              <a:rPr lang="sv-SE" altLang="sv-SE" dirty="0" err="1" smtClean="0">
                <a:solidFill>
                  <a:srgbClr val="FF0000"/>
                </a:solidFill>
              </a:rPr>
              <a:t>xxxxx</a:t>
            </a:r>
            <a:endParaRPr lang="sv-SE" altLang="sv-SE" dirty="0" smtClean="0">
              <a:solidFill>
                <a:srgbClr val="FF0000"/>
              </a:solidFill>
            </a:endParaRPr>
          </a:p>
          <a:p>
            <a:r>
              <a:rPr lang="sv-SE" altLang="sv-SE" dirty="0" smtClean="0">
                <a:solidFill>
                  <a:srgbClr val="000000"/>
                </a:solidFill>
              </a:rPr>
              <a:t>På samma sida finns även grunddokumentet för Hemsjukvårdsavtalet 2008</a:t>
            </a:r>
            <a:endParaRPr lang="sv-SE" altLang="sv-SE" dirty="0" smtClean="0">
              <a:solidFill>
                <a:srgbClr val="000000"/>
              </a:solidFill>
            </a:endParaRPr>
          </a:p>
        </p:txBody>
      </p:sp>
    </p:spTree>
    <p:extLst>
      <p:ext uri="{BB962C8B-B14F-4D97-AF65-F5344CB8AC3E}">
        <p14:creationId xmlns:p14="http://schemas.microsoft.com/office/powerpoint/2010/main" val="4701979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r>
              <a:rPr lang="sv-SE" altLang="sv-SE" dirty="0" smtClean="0"/>
              <a:t>Vilka patienter är berörda?	</a:t>
            </a:r>
          </a:p>
        </p:txBody>
      </p:sp>
      <p:sp>
        <p:nvSpPr>
          <p:cNvPr id="5123" name="Rectangle 3"/>
          <p:cNvSpPr>
            <a:spLocks noGrp="1" noChangeArrowheads="1"/>
          </p:cNvSpPr>
          <p:nvPr>
            <p:ph type="body" idx="1"/>
          </p:nvPr>
        </p:nvSpPr>
        <p:spPr/>
        <p:txBody>
          <a:bodyPr/>
          <a:lstStyle/>
          <a:p>
            <a:pPr marL="0" indent="0" eaLnBrk="1" hangingPunct="1">
              <a:buNone/>
            </a:pPr>
            <a:endParaRPr lang="sv-SE" altLang="sv-SE" dirty="0" smtClean="0"/>
          </a:p>
          <a:p>
            <a:pPr eaLnBrk="1" hangingPunct="1"/>
            <a:r>
              <a:rPr lang="sv-SE" altLang="sv-SE" dirty="0" smtClean="0"/>
              <a:t>Avtalet gäller alla oavsett ålder och </a:t>
            </a:r>
            <a:r>
              <a:rPr lang="sv-SE" altLang="sv-SE" dirty="0" smtClean="0"/>
              <a:t>diagnosgrupp.</a:t>
            </a:r>
            <a:endParaRPr lang="sv-SE" altLang="sv-SE" dirty="0" smtClean="0"/>
          </a:p>
          <a:p>
            <a:pPr eaLnBrk="1" hangingPunct="1"/>
            <a:r>
              <a:rPr lang="sv-SE" altLang="sv-SE" dirty="0" smtClean="0"/>
              <a:t>Gäller vård som kan utföras av sjuksköterska, sjukgymnast och </a:t>
            </a:r>
            <a:r>
              <a:rPr lang="sv-SE" altLang="sv-SE" dirty="0" smtClean="0"/>
              <a:t>arbetsterapeut.</a:t>
            </a:r>
            <a:endParaRPr lang="sv-SE" altLang="sv-SE" dirty="0" smtClean="0"/>
          </a:p>
          <a:p>
            <a:pPr eaLnBrk="1" hangingPunct="1"/>
            <a:r>
              <a:rPr lang="sv-SE" altLang="sv-SE" dirty="0" smtClean="0"/>
              <a:t>Bibehållen patientsäkerhet är en </a:t>
            </a:r>
            <a:r>
              <a:rPr lang="sv-SE" altLang="sv-SE" dirty="0" smtClean="0"/>
              <a:t>förutsättning.</a:t>
            </a:r>
            <a:endParaRPr lang="sv-SE" altLang="sv-SE" dirty="0" smtClean="0"/>
          </a:p>
          <a:p>
            <a:pPr eaLnBrk="1" hangingPunct="1"/>
            <a:r>
              <a:rPr lang="sv-SE" altLang="sv-SE" dirty="0" smtClean="0"/>
              <a:t>Avser all planerad hälso- och sjukvård på primärvårdsnivå som kan ges i den enskildes hem. </a:t>
            </a:r>
          </a:p>
          <a:p>
            <a:pPr eaLnBrk="1" hangingPunct="1"/>
            <a:r>
              <a:rPr lang="sv-SE" altLang="sv-SE" dirty="0" smtClean="0"/>
              <a:t>All planerad hälso- och sjukvård på specialiserad somatisk vårdnivå och inom specialiserad psykiatrisk nivå som kan ges i den enskildes </a:t>
            </a:r>
            <a:r>
              <a:rPr lang="sv-SE" altLang="sv-SE" dirty="0" smtClean="0"/>
              <a:t>hem. </a:t>
            </a:r>
            <a:endParaRPr lang="sv-SE" altLang="sv-SE" dirty="0" smtClean="0"/>
          </a:p>
          <a:p>
            <a:pPr marL="0" indent="0" eaLnBrk="1" hangingPunct="1">
              <a:buNone/>
            </a:pPr>
            <a:endParaRPr lang="sv-SE" altLang="sv-SE" dirty="0" smtClean="0"/>
          </a:p>
        </p:txBody>
      </p:sp>
      <p:sp>
        <p:nvSpPr>
          <p:cNvPr id="5124" name="Platshållare för datum 3"/>
          <p:cNvSpPr>
            <a:spLocks/>
          </p:cNvSpPr>
          <p:nvPr/>
        </p:nvSpPr>
        <p:spPr bwMode="auto">
          <a:xfrm>
            <a:off x="366713" y="6303963"/>
            <a:ext cx="5861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sv-SE" altLang="sv-SE" sz="900" dirty="0">
              <a:solidFill>
                <a:srgbClr val="595959"/>
              </a:solidFill>
              <a:latin typeface="Arial (Brödtext)"/>
              <a:ea typeface="Arial (Brödtext)"/>
              <a:cs typeface="Arial (Brödtex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sv-SE" altLang="sv-SE" dirty="0" smtClean="0"/>
              <a:t>Ramavtal läkarmedverkan	</a:t>
            </a:r>
          </a:p>
        </p:txBody>
      </p:sp>
      <p:sp>
        <p:nvSpPr>
          <p:cNvPr id="6147" name="Rectangle 3"/>
          <p:cNvSpPr>
            <a:spLocks noGrp="1" noChangeArrowheads="1"/>
          </p:cNvSpPr>
          <p:nvPr>
            <p:ph type="body" idx="1"/>
          </p:nvPr>
        </p:nvSpPr>
        <p:spPr/>
        <p:txBody>
          <a:bodyPr/>
          <a:lstStyle/>
          <a:p>
            <a:pPr eaLnBrk="1" hangingPunct="1"/>
            <a:endParaRPr lang="sv-SE" altLang="sv-SE" dirty="0" smtClean="0"/>
          </a:p>
          <a:p>
            <a:pPr eaLnBrk="1" hangingPunct="1"/>
            <a:r>
              <a:rPr lang="sv-SE" altLang="sv-SE" dirty="0" smtClean="0"/>
              <a:t>Nytt ramavtal 2015-07-01</a:t>
            </a:r>
          </a:p>
          <a:p>
            <a:pPr eaLnBrk="1" hangingPunct="1"/>
            <a:r>
              <a:rPr lang="sv-SE" altLang="sv-SE" dirty="0" smtClean="0"/>
              <a:t>Vid inskrivning i primärvården ska alla patienter ha en patientansvarig </a:t>
            </a:r>
            <a:r>
              <a:rPr lang="sv-SE" altLang="sv-SE" dirty="0" smtClean="0"/>
              <a:t>läkare.</a:t>
            </a:r>
            <a:endParaRPr lang="sv-SE" altLang="sv-SE" dirty="0" smtClean="0"/>
          </a:p>
          <a:p>
            <a:pPr eaLnBrk="1" hangingPunct="1"/>
            <a:r>
              <a:rPr lang="sv-SE" altLang="sv-SE" dirty="0" smtClean="0"/>
              <a:t>När det finns tekniska lösningar finns i hela länet ska övergång till mobila IT-verktyg (datorer) </a:t>
            </a:r>
            <a:r>
              <a:rPr lang="sv-SE" altLang="sv-SE" dirty="0" smtClean="0"/>
              <a:t>användas.</a:t>
            </a:r>
            <a:endParaRPr lang="sv-SE" altLang="sv-SE" dirty="0" smtClean="0"/>
          </a:p>
          <a:p>
            <a:pPr eaLnBrk="1" hangingPunct="1"/>
            <a:r>
              <a:rPr lang="sv-SE" altLang="sv-SE" dirty="0" smtClean="0"/>
              <a:t>Kom ihåg att uppdatera ert lokala avtal mellan berörd hälsovalsenhet i primärvården och respektive </a:t>
            </a:r>
            <a:r>
              <a:rPr lang="sv-SE" altLang="sv-SE" dirty="0" smtClean="0"/>
              <a:t>kommun.</a:t>
            </a:r>
            <a:endParaRPr lang="sv-SE" altLang="sv-SE" dirty="0" smtClean="0"/>
          </a:p>
          <a:p>
            <a:pPr eaLnBrk="1" hangingPunct="1"/>
            <a:r>
              <a:rPr lang="sv-SE" altLang="sv-SE" dirty="0" smtClean="0"/>
              <a:t>Sjuksköterskan inom kommunen har sina kontakter via patientansvarig </a:t>
            </a:r>
            <a:r>
              <a:rPr lang="sv-SE" altLang="sv-SE" dirty="0" smtClean="0"/>
              <a:t>primärvårdsläkare.  </a:t>
            </a:r>
            <a:endParaRPr lang="sv-SE" altLang="sv-SE" dirty="0" smtClean="0"/>
          </a:p>
        </p:txBody>
      </p:sp>
      <p:sp>
        <p:nvSpPr>
          <p:cNvPr id="6148" name="Platshållare för datum 3"/>
          <p:cNvSpPr>
            <a:spLocks/>
          </p:cNvSpPr>
          <p:nvPr/>
        </p:nvSpPr>
        <p:spPr bwMode="auto">
          <a:xfrm>
            <a:off x="366713" y="6303963"/>
            <a:ext cx="5861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sv-SE" altLang="sv-SE" sz="900" dirty="0">
              <a:solidFill>
                <a:srgbClr val="595959"/>
              </a:solidFill>
              <a:latin typeface="Arial (Brödtext)"/>
              <a:ea typeface="Arial (Brödtext)"/>
              <a:cs typeface="Arial (Brödtex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sv-SE" altLang="sv-SE" dirty="0" smtClean="0"/>
              <a:t>	Vårdplanering</a:t>
            </a:r>
          </a:p>
        </p:txBody>
      </p:sp>
      <p:sp>
        <p:nvSpPr>
          <p:cNvPr id="7171" name="Rectangle 3"/>
          <p:cNvSpPr>
            <a:spLocks noGrp="1" noChangeArrowheads="1"/>
          </p:cNvSpPr>
          <p:nvPr>
            <p:ph type="body" idx="1"/>
          </p:nvPr>
        </p:nvSpPr>
        <p:spPr/>
        <p:txBody>
          <a:bodyPr/>
          <a:lstStyle/>
          <a:p>
            <a:pPr eaLnBrk="1" hangingPunct="1"/>
            <a:endParaRPr lang="sv-SE" altLang="sv-SE" dirty="0" smtClean="0"/>
          </a:p>
          <a:p>
            <a:pPr eaLnBrk="1" hangingPunct="1"/>
            <a:r>
              <a:rPr lang="sv-SE" altLang="sv-SE" dirty="0" smtClean="0"/>
              <a:t>Vårdplanering ska ske enligt gällande </a:t>
            </a:r>
            <a:r>
              <a:rPr lang="sv-SE" altLang="sv-SE" dirty="0" smtClean="0"/>
              <a:t>BAL-rutiner.</a:t>
            </a:r>
            <a:endParaRPr lang="sv-SE" altLang="sv-SE" dirty="0" smtClean="0"/>
          </a:p>
          <a:p>
            <a:pPr eaLnBrk="1" hangingPunct="1"/>
            <a:r>
              <a:rPr lang="sv-SE" altLang="sv-SE" dirty="0" smtClean="0"/>
              <a:t>Man kan med fördel göra en samordnad individuell plan (SIP</a:t>
            </a:r>
            <a:r>
              <a:rPr lang="sv-SE" altLang="sv-SE" dirty="0" smtClean="0"/>
              <a:t>).</a:t>
            </a:r>
            <a:endParaRPr lang="sv-SE" altLang="sv-SE" dirty="0"/>
          </a:p>
          <a:p>
            <a:pPr eaLnBrk="1" hangingPunct="1"/>
            <a:r>
              <a:rPr lang="sv-SE" altLang="sv-SE" dirty="0" smtClean="0"/>
              <a:t>Varje verksamhet ansvarar för att kompetensutveckla sin personal kring att arbeta med vård- och omsorgsplaner och </a:t>
            </a:r>
            <a:r>
              <a:rPr lang="sv-SE" altLang="sv-SE" dirty="0" smtClean="0"/>
              <a:t>SIP.</a:t>
            </a:r>
            <a:endParaRPr lang="sv-SE" altLang="sv-SE" dirty="0" smtClean="0"/>
          </a:p>
        </p:txBody>
      </p:sp>
      <p:sp>
        <p:nvSpPr>
          <p:cNvPr id="7172" name="Platshållare för datum 3"/>
          <p:cNvSpPr>
            <a:spLocks/>
          </p:cNvSpPr>
          <p:nvPr/>
        </p:nvSpPr>
        <p:spPr bwMode="auto">
          <a:xfrm>
            <a:off x="366713" y="6303963"/>
            <a:ext cx="5861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sv-SE" altLang="sv-SE" sz="900" dirty="0">
              <a:solidFill>
                <a:srgbClr val="595959"/>
              </a:solidFill>
              <a:latin typeface="Arial (Brödtext)"/>
              <a:ea typeface="Arial (Brödtext)"/>
              <a:cs typeface="Arial (Brödtex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sv-SE" altLang="sv-SE" dirty="0" smtClean="0"/>
              <a:t>	Inskrivning i hemsjukvården </a:t>
            </a:r>
            <a:br>
              <a:rPr lang="sv-SE" altLang="sv-SE" dirty="0" smtClean="0"/>
            </a:br>
            <a:endParaRPr lang="sv-SE" altLang="sv-SE" dirty="0" smtClean="0"/>
          </a:p>
        </p:txBody>
      </p:sp>
      <p:sp>
        <p:nvSpPr>
          <p:cNvPr id="8195" name="Rectangle 3"/>
          <p:cNvSpPr>
            <a:spLocks noGrp="1" noChangeArrowheads="1"/>
          </p:cNvSpPr>
          <p:nvPr>
            <p:ph type="body" idx="1"/>
          </p:nvPr>
        </p:nvSpPr>
        <p:spPr/>
        <p:txBody>
          <a:bodyPr/>
          <a:lstStyle/>
          <a:p>
            <a:pPr eaLnBrk="1" hangingPunct="1"/>
            <a:r>
              <a:rPr lang="sv-SE" altLang="sv-SE" dirty="0" smtClean="0"/>
              <a:t>Samtliga läkare i landstinget har rätt att skriva in patienter i </a:t>
            </a:r>
            <a:r>
              <a:rPr lang="sv-SE" altLang="sv-SE" dirty="0" smtClean="0"/>
              <a:t>hemsjukvården.</a:t>
            </a:r>
            <a:endParaRPr lang="sv-SE" altLang="sv-SE" dirty="0" smtClean="0"/>
          </a:p>
        </p:txBody>
      </p:sp>
      <p:sp>
        <p:nvSpPr>
          <p:cNvPr id="8196" name="Platshållare för datum 3"/>
          <p:cNvSpPr>
            <a:spLocks/>
          </p:cNvSpPr>
          <p:nvPr/>
        </p:nvSpPr>
        <p:spPr bwMode="auto">
          <a:xfrm>
            <a:off x="366713" y="6303963"/>
            <a:ext cx="5861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sv-SE" altLang="sv-SE" sz="900" dirty="0">
              <a:solidFill>
                <a:srgbClr val="595959"/>
              </a:solidFill>
              <a:latin typeface="Arial (Brödtext)"/>
              <a:ea typeface="Arial (Brödtext)"/>
              <a:cs typeface="Arial (Brödtex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sv-SE" altLang="sv-SE" dirty="0" smtClean="0"/>
              <a:t>	Hembesök</a:t>
            </a:r>
          </a:p>
        </p:txBody>
      </p:sp>
      <p:sp>
        <p:nvSpPr>
          <p:cNvPr id="4099" name="Rectangle 3"/>
          <p:cNvSpPr>
            <a:spLocks noGrp="1" noChangeArrowheads="1"/>
          </p:cNvSpPr>
          <p:nvPr>
            <p:ph type="body" idx="1"/>
          </p:nvPr>
        </p:nvSpPr>
        <p:spPr>
          <a:xfrm>
            <a:off x="457200" y="1268760"/>
            <a:ext cx="8229600" cy="4968552"/>
          </a:xfrm>
        </p:spPr>
        <p:txBody>
          <a:bodyPr/>
          <a:lstStyle/>
          <a:p>
            <a:pPr>
              <a:defRPr/>
            </a:pPr>
            <a:r>
              <a:rPr lang="sv-SE" dirty="0" smtClean="0"/>
              <a:t>Kommunen ansvarar för hembesök till personer i såväl ordinärt som särskilt boende oavsett ålder och </a:t>
            </a:r>
            <a:r>
              <a:rPr lang="sv-SE" dirty="0" smtClean="0"/>
              <a:t>diagnos.</a:t>
            </a:r>
            <a:endParaRPr lang="sv-SE" dirty="0" smtClean="0"/>
          </a:p>
          <a:p>
            <a:pPr>
              <a:defRPr/>
            </a:pPr>
            <a:r>
              <a:rPr lang="sv-SE" dirty="0" smtClean="0"/>
              <a:t>Kommunen ansvarar för hälso- och sjukvårdsinsatser upp t.o.m. sjuksköterskenivå.</a:t>
            </a:r>
          </a:p>
          <a:p>
            <a:pPr>
              <a:defRPr/>
            </a:pPr>
            <a:r>
              <a:rPr lang="sv-SE" dirty="0" smtClean="0"/>
              <a:t>Gäller personer som har ett tillfälligt behov av hälso- och sjukvårdsinsatser och inte kan ta sig till hälsocentralen/vårdcentralen (tröskelprincipen</a:t>
            </a:r>
            <a:r>
              <a:rPr lang="sv-SE" dirty="0" smtClean="0"/>
              <a:t>). </a:t>
            </a:r>
            <a:endParaRPr lang="sv-SE" dirty="0" smtClean="0"/>
          </a:p>
          <a:p>
            <a:pPr>
              <a:defRPr/>
            </a:pPr>
            <a:r>
              <a:rPr lang="sv-SE" dirty="0" smtClean="0"/>
              <a:t>Tröskelprincipen innefattar personer med såväl psykiska som fysiska </a:t>
            </a:r>
            <a:r>
              <a:rPr lang="sv-SE" dirty="0" smtClean="0"/>
              <a:t>funktionshinder. </a:t>
            </a:r>
            <a:endParaRPr lang="sv-SE" dirty="0" smtClean="0"/>
          </a:p>
          <a:p>
            <a:pPr>
              <a:defRPr/>
            </a:pPr>
            <a:r>
              <a:rPr lang="sv-SE" dirty="0" smtClean="0"/>
              <a:t>Ansvaret gäller hela </a:t>
            </a:r>
            <a:r>
              <a:rPr lang="sv-SE" dirty="0" smtClean="0"/>
              <a:t>dygnet.</a:t>
            </a:r>
            <a:endParaRPr lang="sv-SE" dirty="0" smtClean="0"/>
          </a:p>
          <a:p>
            <a:pPr>
              <a:defRPr/>
            </a:pPr>
            <a:r>
              <a:rPr lang="sv-SE" dirty="0" smtClean="0"/>
              <a:t>Landstingets bedömning av patientens hälsotillstånd  har </a:t>
            </a:r>
            <a:r>
              <a:rPr lang="sv-SE" dirty="0" smtClean="0"/>
              <a:t>tolkningsföreträde.</a:t>
            </a:r>
            <a:endParaRPr lang="sv-SE" dirty="0" smtClean="0"/>
          </a:p>
          <a:p>
            <a:pPr>
              <a:defRPr/>
            </a:pPr>
            <a:r>
              <a:rPr lang="sv-SE" dirty="0" smtClean="0"/>
              <a:t>Kommunen kan motta uppdrag om hembesök från annan uppdragsgivare än </a:t>
            </a:r>
            <a:r>
              <a:rPr lang="sv-SE" dirty="0" smtClean="0"/>
              <a:t>primärvården.</a:t>
            </a:r>
            <a:endParaRPr lang="sv-SE" dirty="0" smtClean="0"/>
          </a:p>
          <a:p>
            <a:pPr>
              <a:defRPr/>
            </a:pPr>
            <a:endParaRPr lang="sv-SE" dirty="0" smtClean="0"/>
          </a:p>
          <a:p>
            <a:pPr>
              <a:defRPr/>
            </a:pPr>
            <a:endParaRPr lang="sv-SE" dirty="0" smtClean="0"/>
          </a:p>
          <a:p>
            <a:pPr marL="0" indent="0" eaLnBrk="1" hangingPunct="1">
              <a:buFontTx/>
              <a:buNone/>
              <a:defRPr/>
            </a:pPr>
            <a:endParaRPr lang="sv-SE" altLang="sv-SE" dirty="0"/>
          </a:p>
        </p:txBody>
      </p:sp>
      <p:sp>
        <p:nvSpPr>
          <p:cNvPr id="9220" name="Platshållare för datum 3"/>
          <p:cNvSpPr>
            <a:spLocks/>
          </p:cNvSpPr>
          <p:nvPr/>
        </p:nvSpPr>
        <p:spPr bwMode="auto">
          <a:xfrm>
            <a:off x="366713" y="6303963"/>
            <a:ext cx="5861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sv-SE" altLang="sv-SE" sz="900" dirty="0">
              <a:solidFill>
                <a:srgbClr val="595959"/>
              </a:solidFill>
              <a:latin typeface="Arial (Brödtext)"/>
              <a:ea typeface="Arial (Brödtext)"/>
              <a:cs typeface="Arial (Brödtex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96875" y="193675"/>
            <a:ext cx="8229600" cy="1143000"/>
          </a:xfrm>
        </p:spPr>
        <p:txBody>
          <a:bodyPr/>
          <a:lstStyle/>
          <a:p>
            <a:pPr algn="ctr" eaLnBrk="1" hangingPunct="1"/>
            <a:r>
              <a:rPr lang="sv-SE" altLang="sv-SE" dirty="0" smtClean="0"/>
              <a:t>Delegering</a:t>
            </a:r>
          </a:p>
        </p:txBody>
      </p:sp>
      <p:sp>
        <p:nvSpPr>
          <p:cNvPr id="10243" name="Rectangle 3"/>
          <p:cNvSpPr>
            <a:spLocks noGrp="1" noChangeArrowheads="1"/>
          </p:cNvSpPr>
          <p:nvPr>
            <p:ph type="body" idx="1"/>
          </p:nvPr>
        </p:nvSpPr>
        <p:spPr/>
        <p:txBody>
          <a:bodyPr/>
          <a:lstStyle/>
          <a:p>
            <a:pPr eaLnBrk="1" hangingPunct="1"/>
            <a:r>
              <a:rPr lang="sv-SE" altLang="sv-SE" dirty="0" smtClean="0"/>
              <a:t>Delegering kan ske över huvudmannagränserna,  SOSFS </a:t>
            </a:r>
            <a:r>
              <a:rPr lang="sv-SE" altLang="sv-SE" dirty="0" smtClean="0"/>
              <a:t>1997:14.</a:t>
            </a:r>
            <a:endParaRPr lang="sv-SE" altLang="sv-SE" dirty="0" smtClean="0"/>
          </a:p>
          <a:p>
            <a:pPr eaLnBrk="1" hangingPunct="1"/>
            <a:r>
              <a:rPr lang="sv-SE" altLang="sv-SE" dirty="0" smtClean="0"/>
              <a:t>Möjligheter till delegering av arbetsuppgifter inom hälso- och sjukvård regleras i 6kap 3§ Patientsäkerhetslagen (2010:659</a:t>
            </a:r>
            <a:r>
              <a:rPr lang="sv-SE" altLang="sv-SE" dirty="0" smtClean="0"/>
              <a:t>). </a:t>
            </a:r>
            <a:endParaRPr lang="sv-SE" altLang="sv-SE" dirty="0" smtClean="0"/>
          </a:p>
        </p:txBody>
      </p:sp>
      <p:sp>
        <p:nvSpPr>
          <p:cNvPr id="10244" name="Platshållare för datum 3"/>
          <p:cNvSpPr>
            <a:spLocks/>
          </p:cNvSpPr>
          <p:nvPr/>
        </p:nvSpPr>
        <p:spPr bwMode="auto">
          <a:xfrm>
            <a:off x="366713" y="6303963"/>
            <a:ext cx="5861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sv-SE" altLang="sv-SE" sz="900" dirty="0">
              <a:solidFill>
                <a:srgbClr val="595959"/>
              </a:solidFill>
              <a:latin typeface="Arial (Brödtext)"/>
              <a:ea typeface="Arial (Brödtext)"/>
              <a:cs typeface="Arial (Brödtex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formgivn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formgivn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formgivn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formgivn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formgivn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formgivn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formgivn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formgiv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formgivn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issbruk och beroende 2015-04-17.pot [Kompatibilitetsläge]" id="{C45A3FD7-2E8B-4D87-8912-31291ADFE26C}" vid="{79B86603-8368-4F71-BB50-FF8BD9C2EF09}"/>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missbruk och beroende 2015-04-17</Template>
  <TotalTime>750</TotalTime>
  <Words>1452</Words>
  <Application>Microsoft Office PowerPoint</Application>
  <PresentationFormat>Bildspel på skärmen (4:3)</PresentationFormat>
  <Paragraphs>149</Paragraphs>
  <Slides>37</Slides>
  <Notes>1</Notes>
  <HiddenSlides>0</HiddenSlides>
  <MMClips>0</MMClips>
  <ScaleCrop>false</ScaleCrop>
  <HeadingPairs>
    <vt:vector size="8" baseType="variant">
      <vt:variant>
        <vt:lpstr>Använt teckensnitt</vt:lpstr>
      </vt:variant>
      <vt:variant>
        <vt:i4>3</vt:i4>
      </vt:variant>
      <vt:variant>
        <vt:lpstr>Tema</vt:lpstr>
      </vt:variant>
      <vt:variant>
        <vt:i4>1</vt:i4>
      </vt:variant>
      <vt:variant>
        <vt:lpstr>Serverprogram för OLE-inbäddning</vt:lpstr>
      </vt:variant>
      <vt:variant>
        <vt:i4>0</vt:i4>
      </vt:variant>
      <vt:variant>
        <vt:lpstr>Bildrubriker</vt:lpstr>
      </vt:variant>
      <vt:variant>
        <vt:i4>37</vt:i4>
      </vt:variant>
    </vt:vector>
  </HeadingPairs>
  <TitlesOfParts>
    <vt:vector size="41" baseType="lpstr">
      <vt:lpstr>Arial</vt:lpstr>
      <vt:lpstr>Arial (Brödtext)</vt:lpstr>
      <vt:lpstr>Calibri</vt:lpstr>
      <vt:lpstr>Standardformgivning</vt:lpstr>
      <vt:lpstr>PowerPoint-presentation</vt:lpstr>
      <vt:lpstr>hemsjukvård</vt:lpstr>
      <vt:lpstr> Nyheter från  och med 2015-07-01</vt:lpstr>
      <vt:lpstr>Vilka patienter är berörda? </vt:lpstr>
      <vt:lpstr>Ramavtal läkarmedverkan </vt:lpstr>
      <vt:lpstr> Vårdplanering</vt:lpstr>
      <vt:lpstr> Inskrivning i hemsjukvården  </vt:lpstr>
      <vt:lpstr> Hembesök</vt:lpstr>
      <vt:lpstr>Delegering</vt:lpstr>
      <vt:lpstr>Psykiatri</vt:lpstr>
      <vt:lpstr>Sjuka barn som vårdas i hemmet</vt:lpstr>
      <vt:lpstr>Ändrade / borttagna begrepp</vt:lpstr>
      <vt:lpstr>Praktiska anvisningar</vt:lpstr>
      <vt:lpstr>Habilitering och hjälpmedel</vt:lpstr>
      <vt:lpstr>Definition av habilitering</vt:lpstr>
      <vt:lpstr>Ansvar enligt lagstiftning</vt:lpstr>
      <vt:lpstr>Ansvarsfördelning mellan huvudmännen</vt:lpstr>
      <vt:lpstr>Ansvarsfördelning mellan huvudmännen</vt:lpstr>
      <vt:lpstr>Bashabilitering</vt:lpstr>
      <vt:lpstr>Bashabilitering</vt:lpstr>
      <vt:lpstr>Specialisthabilitering</vt:lpstr>
      <vt:lpstr>Specialisthabilitering</vt:lpstr>
      <vt:lpstr>Specialisthabilitering</vt:lpstr>
      <vt:lpstr>Specialanpassning</vt:lpstr>
      <vt:lpstr>Kognitions- och  kommunikationshjälpmedel</vt:lpstr>
      <vt:lpstr>Kognitiva hjälpmedel</vt:lpstr>
      <vt:lpstr>Sinnesstimulerande hjälpmedel</vt:lpstr>
      <vt:lpstr>Kommunikationshjälpmedel</vt:lpstr>
      <vt:lpstr>Praktiska anvisningar</vt:lpstr>
      <vt:lpstr>Övergripande kommentarer</vt:lpstr>
      <vt:lpstr>Egenvård - Hemsjukvård</vt:lpstr>
      <vt:lpstr>Utveckling</vt:lpstr>
      <vt:lpstr>Länsgemensam ledning i samverkan inom socialtjänsten och angränsande hälso- och sjukvård</vt:lpstr>
      <vt:lpstr>Samverkansgrupp</vt:lpstr>
      <vt:lpstr>Tvist</vt:lpstr>
      <vt:lpstr>Dokument</vt:lpstr>
      <vt:lpstr>PowerPoint-presentation</vt:lpstr>
    </vt:vector>
  </TitlesOfParts>
  <Company>Landstinget i Kalmar län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Magdalena Edner</dc:creator>
  <cp:lastModifiedBy>Magdalena Edner</cp:lastModifiedBy>
  <cp:revision>41</cp:revision>
  <dcterms:created xsi:type="dcterms:W3CDTF">2015-06-15T13:21:10Z</dcterms:created>
  <dcterms:modified xsi:type="dcterms:W3CDTF">2015-06-17T14:05:13Z</dcterms:modified>
</cp:coreProperties>
</file>