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  <p:sldMasterId id="2147483670" r:id="rId2"/>
  </p:sldMasterIdLst>
  <p:notesMasterIdLst>
    <p:notesMasterId r:id="rId22"/>
  </p:notesMasterIdLst>
  <p:sldIdLst>
    <p:sldId id="256" r:id="rId3"/>
    <p:sldId id="289" r:id="rId4"/>
    <p:sldId id="2701" r:id="rId5"/>
    <p:sldId id="320" r:id="rId6"/>
    <p:sldId id="321" r:id="rId7"/>
    <p:sldId id="322" r:id="rId8"/>
    <p:sldId id="323" r:id="rId9"/>
    <p:sldId id="10310" r:id="rId10"/>
    <p:sldId id="325" r:id="rId11"/>
    <p:sldId id="326" r:id="rId12"/>
    <p:sldId id="327" r:id="rId13"/>
    <p:sldId id="10311" r:id="rId14"/>
    <p:sldId id="10312" r:id="rId15"/>
    <p:sldId id="337" r:id="rId16"/>
    <p:sldId id="338" r:id="rId17"/>
    <p:sldId id="332" r:id="rId18"/>
    <p:sldId id="333" r:id="rId19"/>
    <p:sldId id="331" r:id="rId20"/>
    <p:sldId id="25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35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9" autoAdjust="0"/>
    <p:restoredTop sz="92713" autoAdjust="0"/>
  </p:normalViewPr>
  <p:slideViewPr>
    <p:cSldViewPr snapToGrid="0">
      <p:cViewPr varScale="1">
        <p:scale>
          <a:sx n="115" d="100"/>
          <a:sy n="115" d="100"/>
        </p:scale>
        <p:origin x="318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564" y="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DDEDF-F29D-493E-A88A-448C82673327}" type="datetimeFigureOut">
              <a:rPr lang="sv-SE" smtClean="0"/>
              <a:t>2023-11-21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182B9-6743-431D-A936-86A7EA4281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2564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66813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182B9-6743-431D-A936-86A7EA42818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55574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182B9-6743-431D-A936-86A7EA428181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94115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182B9-6743-431D-A936-86A7EA428181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67588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NY sida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5182B9-6743-431D-A936-86A7EA428181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92062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Gul text tillagd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182B9-6743-431D-A936-86A7EA428181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02457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182B9-6743-431D-A936-86A7EA428181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06897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182B9-6743-431D-A936-86A7EA428181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36092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182B9-6743-431D-A936-86A7EA428181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78791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182B9-6743-431D-A936-86A7EA428181}" type="slidenum">
              <a:rPr lang="sv-SE" smtClean="0"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1751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182B9-6743-431D-A936-86A7EA428181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0714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altLang="sv-SE" sz="1200" i="0" dirty="0">
                <a:solidFill>
                  <a:schemeClr val="tx1"/>
                </a:solidFill>
                <a:latin typeface="Arial" panose="020B0604020202020204" pitchFamily="34" charset="0"/>
              </a:rPr>
              <a:t>Organisationen för Länsgemensam ledning i samverkan är uppbyggd enlig denna bild där inriktningsbesluten tas av Länsgemensam ledning i samverkan under återkommande sammanträden och beredningsgruppen planerar och följer arbetet.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altLang="sv-SE" sz="1200" i="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altLang="sv-SE" sz="1200" i="0" dirty="0">
                <a:solidFill>
                  <a:schemeClr val="tx1"/>
                </a:solidFill>
                <a:latin typeface="Arial" panose="020B0604020202020204" pitchFamily="34" charset="0"/>
              </a:rPr>
              <a:t>Under Länsgemensam ledning i samverkan finns samordnande grupper inom områdena </a:t>
            </a:r>
            <a:r>
              <a:rPr lang="sv-SE" altLang="sv-SE" sz="1200" i="1" dirty="0">
                <a:solidFill>
                  <a:schemeClr val="tx1"/>
                </a:solidFill>
                <a:latin typeface="Arial" panose="020B0604020202020204" pitchFamily="34" charset="0"/>
              </a:rPr>
              <a:t>Barn och unga, psykisk hälsa </a:t>
            </a:r>
            <a:r>
              <a:rPr lang="sv-SE" altLang="sv-SE" sz="1200" i="0" dirty="0">
                <a:solidFill>
                  <a:schemeClr val="tx1"/>
                </a:solidFill>
                <a:latin typeface="Arial" panose="020B0604020202020204" pitchFamily="34" charset="0"/>
              </a:rPr>
              <a:t>och </a:t>
            </a:r>
            <a:r>
              <a:rPr lang="sv-SE" altLang="sv-SE" sz="1200" i="1" dirty="0">
                <a:solidFill>
                  <a:schemeClr val="tx1"/>
                </a:solidFill>
                <a:latin typeface="Arial" panose="020B0604020202020204" pitchFamily="34" charset="0"/>
              </a:rPr>
              <a:t>Äldre</a:t>
            </a:r>
            <a:r>
              <a:rPr lang="sv-SE" altLang="sv-SE" sz="1200" i="0" dirty="0">
                <a:solidFill>
                  <a:schemeClr val="tx1"/>
                </a:solidFill>
                <a:latin typeface="Arial" panose="020B0604020202020204" pitchFamily="34" charset="0"/>
              </a:rPr>
              <a:t>. Inom dessa grupperingar ingår personer utifrån huvudman/organisation, geografi, storlek på kommun, funktion mm och utgör en länsgemensam arbetsgrupp för området. Inom de samordnande grupperna sker arbete utifrån de framtagna handlingsplanerna.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altLang="sv-SE" sz="1200" i="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altLang="sv-SE" sz="1200" i="0" dirty="0">
                <a:solidFill>
                  <a:schemeClr val="tx1"/>
                </a:solidFill>
                <a:latin typeface="Arial" panose="020B0604020202020204" pitchFamily="34" charset="0"/>
              </a:rPr>
              <a:t>Inom Länsgemensam ledning i samverkans struktur finns även samverkansområdesgrupper i form av </a:t>
            </a:r>
            <a:r>
              <a:rPr lang="sv-SE" altLang="sv-SE" sz="1200" i="1" dirty="0">
                <a:solidFill>
                  <a:schemeClr val="tx1"/>
                </a:solidFill>
                <a:latin typeface="Arial" panose="020B0604020202020204" pitchFamily="34" charset="0"/>
              </a:rPr>
              <a:t>Folkhälsa, Brukarmedverkan, Hab/rehab, Informationsöverföring. </a:t>
            </a:r>
            <a:r>
              <a:rPr lang="sv-SE" altLang="sv-SE" sz="1200" i="0" dirty="0">
                <a:solidFill>
                  <a:schemeClr val="tx1"/>
                </a:solidFill>
                <a:latin typeface="Arial" panose="020B0604020202020204" pitchFamily="34" charset="0"/>
              </a:rPr>
              <a:t>Dessa är viktiga områden inom samverkan och finns med som en röd tråd inom de samordnande gruppernas arbete. </a:t>
            </a:r>
            <a:endParaRPr lang="sv-SE" i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i="1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5182B9-6743-431D-A936-86A7EA42818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07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182B9-6743-431D-A936-86A7EA428181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8367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182B9-6743-431D-A936-86A7EA428181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61663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182B9-6743-431D-A936-86A7EA428181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99049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182B9-6743-431D-A936-86A7EA428181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8791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Gul text tillagd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182B9-6743-431D-A936-86A7EA428181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34235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182B9-6743-431D-A936-86A7EA428181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0668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003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700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860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67327"/>
          </a:xfrm>
        </p:spPr>
        <p:txBody>
          <a:bodyPr anchor="ctr">
            <a:normAutofit/>
          </a:bodyPr>
          <a:lstStyle>
            <a:lvl1pPr algn="ctr">
              <a:defRPr sz="4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2989690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1123377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2836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8658892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79992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7209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4289294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256306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029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1713506"/>
            <a:ext cx="3932237" cy="377289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66211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844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358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436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650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848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36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754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621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116064B-FF67-46B8-9438-9585B322996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589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736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636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17.xml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0" y="1828071"/>
            <a:ext cx="12079705" cy="1867327"/>
          </a:xfrm>
          <a:ln>
            <a:noFill/>
          </a:ln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sv-SE" sz="4800" dirty="0">
                <a:solidFill>
                  <a:srgbClr val="74350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Uppdrag och beslutsnivåer</a:t>
            </a:r>
            <a:br>
              <a:rPr lang="sv-SE" sz="4800" dirty="0">
                <a:solidFill>
                  <a:srgbClr val="74350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sv-SE" sz="2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uppdaterad höst 2023</a:t>
            </a:r>
            <a:endParaRPr lang="sv-SE" sz="48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265741DC-EFEF-4B5D-B2E3-1968E1827CD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36" y="88488"/>
            <a:ext cx="2133337" cy="18673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0889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ubrik 1">
            <a:extLst>
              <a:ext uri="{FF2B5EF4-FFF2-40B4-BE49-F238E27FC236}">
                <a16:creationId xmlns:a16="http://schemas.microsoft.com/office/drawing/2014/main" id="{627EE536-7C8E-4804-9645-5A7C9937D8B4}"/>
              </a:ext>
            </a:extLst>
          </p:cNvPr>
          <p:cNvSpPr txBox="1">
            <a:spLocks/>
          </p:cNvSpPr>
          <p:nvPr/>
        </p:nvSpPr>
        <p:spPr>
          <a:xfrm>
            <a:off x="8426936" y="93252"/>
            <a:ext cx="376500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 sz="3000" dirty="0">
              <a:solidFill>
                <a:srgbClr val="74350A"/>
              </a:solidFill>
            </a:endParaRP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1CECDF57-3300-4818-A465-A907193C9BE2}"/>
              </a:ext>
            </a:extLst>
          </p:cNvPr>
          <p:cNvSpPr/>
          <p:nvPr/>
        </p:nvSpPr>
        <p:spPr>
          <a:xfrm>
            <a:off x="832284" y="1168247"/>
            <a:ext cx="10315275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Beredningsgruppen består av ordförande, vice ordförande, samordnare, verksamhetsledarna samt representant från skolcheferna </a:t>
            </a:r>
            <a:b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Ta fram förslag till ett tvåårigt styrdokument</a:t>
            </a:r>
            <a:b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Ansvara för att underlag tas fram till uppdrag, överenskommelser mm.</a:t>
            </a:r>
            <a:b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Ansvara för att revideringar av beslutade dokument görs</a:t>
            </a:r>
            <a:b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Bereda ärenden för Länsgemensam ledning i samverkan</a:t>
            </a:r>
            <a:b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Förmedla beslut tagna av Länsgemensam ledning i samverkan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7" name="Rubrik 3">
            <a:extLst>
              <a:ext uri="{FF2B5EF4-FFF2-40B4-BE49-F238E27FC236}">
                <a16:creationId xmlns:a16="http://schemas.microsoft.com/office/drawing/2014/main" id="{E9E4E968-D7AB-4C6D-9050-38CC6FD512B7}"/>
              </a:ext>
            </a:extLst>
          </p:cNvPr>
          <p:cNvSpPr txBox="1">
            <a:spLocks/>
          </p:cNvSpPr>
          <p:nvPr/>
        </p:nvSpPr>
        <p:spPr>
          <a:xfrm>
            <a:off x="352687" y="-8460"/>
            <a:ext cx="106247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2800" dirty="0">
                <a:solidFill>
                  <a:srgbClr val="7435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Beredningsgruppen</a:t>
            </a:r>
          </a:p>
        </p:txBody>
      </p:sp>
    </p:spTree>
    <p:extLst>
      <p:ext uri="{BB962C8B-B14F-4D97-AF65-F5344CB8AC3E}">
        <p14:creationId xmlns:p14="http://schemas.microsoft.com/office/powerpoint/2010/main" val="2052172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1CECDF57-3300-4818-A465-A907193C9BE2}"/>
              </a:ext>
            </a:extLst>
          </p:cNvPr>
          <p:cNvSpPr/>
          <p:nvPr/>
        </p:nvSpPr>
        <p:spPr>
          <a:xfrm>
            <a:off x="662163" y="987494"/>
            <a:ext cx="10315275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Samordningsansvaret för Länsgemensam ledning ligger på Region Kalmar län, där en samordnare är anställd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Görs i samråd med verksamhetsledare för hälsa och socialvälfärd samt verksamhetsledare unga och utbildning i Kommunförbundet i Kalmar län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Dessa deltar även vid presidiekonferenser och Länsgemensam ledning i samverkans möten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Ska samordna Länsgemensam ledning i samverkan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Leda och samordna utvecklingsledarnas arbete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7" name="Rubrik 3">
            <a:extLst>
              <a:ext uri="{FF2B5EF4-FFF2-40B4-BE49-F238E27FC236}">
                <a16:creationId xmlns:a16="http://schemas.microsoft.com/office/drawing/2014/main" id="{E9E4E968-D7AB-4C6D-9050-38CC6FD512B7}"/>
              </a:ext>
            </a:extLst>
          </p:cNvPr>
          <p:cNvSpPr txBox="1">
            <a:spLocks/>
          </p:cNvSpPr>
          <p:nvPr/>
        </p:nvSpPr>
        <p:spPr>
          <a:xfrm>
            <a:off x="352687" y="-8460"/>
            <a:ext cx="106247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2800" dirty="0">
                <a:solidFill>
                  <a:srgbClr val="7435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Samordning av Länsgemensam ledning i samverkan</a:t>
            </a:r>
          </a:p>
        </p:txBody>
      </p:sp>
    </p:spTree>
    <p:extLst>
      <p:ext uri="{BB962C8B-B14F-4D97-AF65-F5344CB8AC3E}">
        <p14:creationId xmlns:p14="http://schemas.microsoft.com/office/powerpoint/2010/main" val="1966782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7F8FDD-AD1D-C675-1796-66F2F43B2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>
                <a:solidFill>
                  <a:srgbClr val="7435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Uppdrag för ordförande och vice ordförande i samordnande grupper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93F0FE0-FA15-FB6C-26DF-5BD28A2CD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139840"/>
          </a:xfrm>
        </p:spPr>
        <p:txBody>
          <a:bodyPr>
            <a:normAutofit/>
          </a:bodyPr>
          <a:lstStyle/>
          <a:p>
            <a:pPr marL="285750" indent="-285750"/>
            <a:r>
              <a:rPr lang="sv-SE" sz="2100" dirty="0">
                <a:latin typeface="Arial" panose="020B0604020202020204" pitchFamily="34" charset="0"/>
                <a:cs typeface="Arial" panose="020B0604020202020204" pitchFamily="34" charset="0"/>
              </a:rPr>
              <a:t>I samråd med utvecklingsledare bereda samordnande gruppers möten</a:t>
            </a:r>
          </a:p>
          <a:p>
            <a:pPr marL="285750" indent="-285750"/>
            <a:r>
              <a:rPr lang="sv-SE" sz="2100" dirty="0">
                <a:latin typeface="Arial" panose="020B0604020202020204" pitchFamily="34" charset="0"/>
                <a:cs typeface="Arial" panose="020B0604020202020204" pitchFamily="34" charset="0"/>
              </a:rPr>
              <a:t>Leda samordnande gruppernas möten</a:t>
            </a:r>
          </a:p>
          <a:p>
            <a:pPr marL="285750" indent="-285750"/>
            <a:r>
              <a:rPr lang="sv-SE" sz="2100" dirty="0">
                <a:latin typeface="Arial" panose="020B0604020202020204" pitchFamily="34" charset="0"/>
                <a:cs typeface="Arial" panose="020B0604020202020204" pitchFamily="34" charset="0"/>
              </a:rPr>
              <a:t>Vara ett stöd i samordnande gruppernas prioriteringar</a:t>
            </a:r>
          </a:p>
          <a:p>
            <a:pPr marL="285750" indent="-285750"/>
            <a:r>
              <a:rPr lang="sv-SE" sz="2100" dirty="0">
                <a:latin typeface="Arial" panose="020B0604020202020204" pitchFamily="34" charset="0"/>
                <a:cs typeface="Arial" panose="020B0604020202020204" pitchFamily="34" charset="0"/>
              </a:rPr>
              <a:t>Ge spridning av pågående arbete och fånga upp goda exempel</a:t>
            </a:r>
          </a:p>
          <a:p>
            <a:pPr marL="285750" indent="-285750"/>
            <a:r>
              <a:rPr lang="sv-SE" sz="2100" dirty="0">
                <a:latin typeface="Arial" panose="020B0604020202020204" pitchFamily="34" charset="0"/>
                <a:cs typeface="Arial" panose="020B0604020202020204" pitchFamily="34" charset="0"/>
              </a:rPr>
              <a:t>Vara en länk mellan chefsnätverk - social- och omsorgschefer, skolchefer och sjukvårdsledning, LGL och samordnande grupp</a:t>
            </a:r>
          </a:p>
          <a:p>
            <a:pPr marL="285750" indent="-285750"/>
            <a:endParaRPr lang="sv-SE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v-SE" sz="2100" dirty="0">
                <a:latin typeface="Arial" panose="020B0604020202020204" pitchFamily="34" charset="0"/>
                <a:cs typeface="Arial" panose="020B0604020202020204" pitchFamily="34" charset="0"/>
              </a:rPr>
              <a:t>Ordförande och vice ordförande har uppdraget under två år och rollen skiftar mellan kommuner och region vid samma tidpunkt som ordförande och vice ordförande skiftar i Länsgemensam ledning. Då kommunerna har ordföranderollen i Länsgemensam ledning har regionen ordföranderollen i samordnande grupper.</a:t>
            </a:r>
          </a:p>
        </p:txBody>
      </p:sp>
    </p:spTree>
    <p:extLst>
      <p:ext uri="{BB962C8B-B14F-4D97-AF65-F5344CB8AC3E}">
        <p14:creationId xmlns:p14="http://schemas.microsoft.com/office/powerpoint/2010/main" val="3690084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1CECDF57-3300-4818-A465-A907193C9BE2}"/>
              </a:ext>
            </a:extLst>
          </p:cNvPr>
          <p:cNvSpPr/>
          <p:nvPr/>
        </p:nvSpPr>
        <p:spPr>
          <a:xfrm>
            <a:off x="662163" y="987494"/>
            <a:ext cx="10315275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I samråd med ordförande och vice ordförande bereda samordnande gruppers möten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Samordna arbetet i respektive samordnande grupp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Ansvara för att beslutsunderlag gällande t ex handlingsplan, aktivitetslista och budget tas fram inom utvecklingsområdet enligt Regionalt styrdokument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Omvärldsbevaka och hålla respektive samordnande grupp uppdaterad kring vad som händer och är på gång inom aktuellt område.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Följa upp arbetet i kommunerna och Region Kalmar län och återrapportera till den samordnande gruppen och till Länsgemensam ledning i samverkan</a:t>
            </a:r>
          </a:p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Vara ett stöd för kommuner och Region Kalmar län gällande information och implementering av tagna beslut. Ansvaret ligger i linjen i respektive organisation</a:t>
            </a:r>
          </a:p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Återkoppla arbetet till länsgemensam ledning i samverkan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7" name="Rubrik 3">
            <a:extLst>
              <a:ext uri="{FF2B5EF4-FFF2-40B4-BE49-F238E27FC236}">
                <a16:creationId xmlns:a16="http://schemas.microsoft.com/office/drawing/2014/main" id="{E9E4E968-D7AB-4C6D-9050-38CC6FD512B7}"/>
              </a:ext>
            </a:extLst>
          </p:cNvPr>
          <p:cNvSpPr txBox="1">
            <a:spLocks/>
          </p:cNvSpPr>
          <p:nvPr/>
        </p:nvSpPr>
        <p:spPr>
          <a:xfrm>
            <a:off x="352687" y="-8460"/>
            <a:ext cx="106247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2800" dirty="0">
                <a:solidFill>
                  <a:srgbClr val="7435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Utvecklingsledare</a:t>
            </a:r>
          </a:p>
        </p:txBody>
      </p:sp>
    </p:spTree>
    <p:extLst>
      <p:ext uri="{BB962C8B-B14F-4D97-AF65-F5344CB8AC3E}">
        <p14:creationId xmlns:p14="http://schemas.microsoft.com/office/powerpoint/2010/main" val="2799895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1CECDF57-3300-4818-A465-A907193C9BE2}"/>
              </a:ext>
            </a:extLst>
          </p:cNvPr>
          <p:cNvSpPr/>
          <p:nvPr/>
        </p:nvSpPr>
        <p:spPr>
          <a:xfrm>
            <a:off x="662163" y="1225689"/>
            <a:ext cx="1031527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Alla deltagare i den samordnande gruppen har ett länsövergripande uppdrag som innebär att:</a:t>
            </a:r>
          </a:p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Tillsammans med utvecklingsledarna ta fram beslutsunderlag till handlingsplan och aktiviteter inom utvecklingsområdet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Tillsammans med utvecklingsledarna säkerställer att beslutade aktiviteter enligt handlingsplan genomförs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Påtala och initiera nya utvecklingsområden för området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Följa upp och utvärdera arbetet och insatserna tillsammans med utvecklingsledarna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Sprida information till samtliga kommuner och inom Region Kalmar län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7" name="Rubrik 3">
            <a:extLst>
              <a:ext uri="{FF2B5EF4-FFF2-40B4-BE49-F238E27FC236}">
                <a16:creationId xmlns:a16="http://schemas.microsoft.com/office/drawing/2014/main" id="{E9E4E968-D7AB-4C6D-9050-38CC6FD512B7}"/>
              </a:ext>
            </a:extLst>
          </p:cNvPr>
          <p:cNvSpPr txBox="1">
            <a:spLocks/>
          </p:cNvSpPr>
          <p:nvPr/>
        </p:nvSpPr>
        <p:spPr>
          <a:xfrm>
            <a:off x="352687" y="-8460"/>
            <a:ext cx="106247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2800" dirty="0">
                <a:solidFill>
                  <a:srgbClr val="7435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Samordnande gruppers uppdrag</a:t>
            </a:r>
          </a:p>
        </p:txBody>
      </p:sp>
    </p:spTree>
    <p:extLst>
      <p:ext uri="{BB962C8B-B14F-4D97-AF65-F5344CB8AC3E}">
        <p14:creationId xmlns:p14="http://schemas.microsoft.com/office/powerpoint/2010/main" val="1063041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1CECDF57-3300-4818-A465-A907193C9BE2}"/>
              </a:ext>
            </a:extLst>
          </p:cNvPr>
          <p:cNvSpPr/>
          <p:nvPr/>
        </p:nvSpPr>
        <p:spPr>
          <a:xfrm>
            <a:off x="662163" y="1225689"/>
            <a:ext cx="10315275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Deltagare utses av utvecklingsledarna tillsammans med samordnande grupp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Arbetsgruppen ska ha ett skriftligt tidsbegränsat och tidsatt uppdrag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Avser ett tillfälligt arbetsområde som behöver hanteras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Efter avslutat uppdrag upplöses gruppen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7" name="Rubrik 3">
            <a:extLst>
              <a:ext uri="{FF2B5EF4-FFF2-40B4-BE49-F238E27FC236}">
                <a16:creationId xmlns:a16="http://schemas.microsoft.com/office/drawing/2014/main" id="{E9E4E968-D7AB-4C6D-9050-38CC6FD512B7}"/>
              </a:ext>
            </a:extLst>
          </p:cNvPr>
          <p:cNvSpPr txBox="1">
            <a:spLocks/>
          </p:cNvSpPr>
          <p:nvPr/>
        </p:nvSpPr>
        <p:spPr>
          <a:xfrm>
            <a:off x="352687" y="-8460"/>
            <a:ext cx="106247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2800" dirty="0">
                <a:solidFill>
                  <a:srgbClr val="7435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Uppdrag för arbetsgrupper/referensgrupper </a:t>
            </a:r>
          </a:p>
        </p:txBody>
      </p:sp>
    </p:spTree>
    <p:extLst>
      <p:ext uri="{BB962C8B-B14F-4D97-AF65-F5344CB8AC3E}">
        <p14:creationId xmlns:p14="http://schemas.microsoft.com/office/powerpoint/2010/main" val="20247777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1CECDF57-3300-4818-A465-A907193C9BE2}"/>
              </a:ext>
            </a:extLst>
          </p:cNvPr>
          <p:cNvSpPr/>
          <p:nvPr/>
        </p:nvSpPr>
        <p:spPr>
          <a:xfrm>
            <a:off x="662163" y="1225689"/>
            <a:ext cx="10315275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Enligt Överenskommelse om Samverkan mellan region Kalmar och kommunerna i Kalmar län ska det i länet finnas fyra arbetsgrupper för barn och unga på lokal nivå fördelat på</a:t>
            </a: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geografiska områden i länet enligt nedan:</a:t>
            </a:r>
          </a:p>
          <a:p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Norr: Västervik, Vimmerby, Hultsfred</a:t>
            </a:r>
          </a:p>
          <a:p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Mellan: Oskarshamn, Högsby, Mönsterås</a:t>
            </a:r>
          </a:p>
          <a:p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Sydöst: Kalmar, Borgholm, Mörbylånga</a:t>
            </a:r>
          </a:p>
          <a:p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Sydväst: Nybro, Emmaboda, Torsås</a:t>
            </a:r>
          </a:p>
          <a:p>
            <a:endParaRPr lang="sv-SE" dirty="0"/>
          </a:p>
        </p:txBody>
      </p:sp>
      <p:sp>
        <p:nvSpPr>
          <p:cNvPr id="7" name="Rubrik 3">
            <a:extLst>
              <a:ext uri="{FF2B5EF4-FFF2-40B4-BE49-F238E27FC236}">
                <a16:creationId xmlns:a16="http://schemas.microsoft.com/office/drawing/2014/main" id="{E9E4E968-D7AB-4C6D-9050-38CC6FD512B7}"/>
              </a:ext>
            </a:extLst>
          </p:cNvPr>
          <p:cNvSpPr txBox="1">
            <a:spLocks/>
          </p:cNvSpPr>
          <p:nvPr/>
        </p:nvSpPr>
        <p:spPr>
          <a:xfrm>
            <a:off x="352687" y="-8460"/>
            <a:ext cx="106247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2800" dirty="0">
                <a:solidFill>
                  <a:srgbClr val="7435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Lokala samarbetsgrupper för barn och unga </a:t>
            </a:r>
          </a:p>
        </p:txBody>
      </p:sp>
    </p:spTree>
    <p:extLst>
      <p:ext uri="{BB962C8B-B14F-4D97-AF65-F5344CB8AC3E}">
        <p14:creationId xmlns:p14="http://schemas.microsoft.com/office/powerpoint/2010/main" val="9059112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>
                <a:solidFill>
                  <a:srgbClr val="7435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Representation – lokala samarbetsgrupper barn och unga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800" dirty="0">
                <a:latin typeface="Arial" panose="020B0604020202020204" pitchFamily="34" charset="0"/>
                <a:cs typeface="Arial" panose="020B0604020202020204" pitchFamily="34" charset="0"/>
              </a:rPr>
              <a:t>Grupperna består av representanter på enhets- och verksamhetschefsnivå från respektive verksamhet. </a:t>
            </a:r>
          </a:p>
          <a:p>
            <a:r>
              <a:rPr lang="sv-SE" sz="1800" dirty="0">
                <a:latin typeface="Arial" panose="020B0604020202020204" pitchFamily="34" charset="0"/>
                <a:cs typeface="Arial" panose="020B0604020202020204" pitchFamily="34" charset="0"/>
              </a:rPr>
              <a:t>Representanterna i de lokala samarbetsgrupperna ska ha ett övergripande perspektiv på den verksamhet som denne representerar och ha ett tydligt mandat att föra upp frågor på dagordning och återkoppla i sin hemorganisation. </a:t>
            </a:r>
          </a:p>
          <a:p>
            <a:r>
              <a:rPr lang="sv-SE" sz="1800" dirty="0">
                <a:latin typeface="Arial" panose="020B0604020202020204" pitchFamily="34" charset="0"/>
                <a:cs typeface="Arial" panose="020B0604020202020204" pitchFamily="34" charset="0"/>
              </a:rPr>
              <a:t>Arbetsgrupperna träffas regelbundet och diskuterar frågor kring respektive uppdrag, samverkansformer och informerar varandra om eventuella organisations- eller verksamhetsförändringar.</a:t>
            </a:r>
          </a:p>
        </p:txBody>
      </p:sp>
    </p:spTree>
    <p:extLst>
      <p:ext uri="{BB962C8B-B14F-4D97-AF65-F5344CB8AC3E}">
        <p14:creationId xmlns:p14="http://schemas.microsoft.com/office/powerpoint/2010/main" val="20560357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>
                <a:solidFill>
                  <a:srgbClr val="7435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Uppdrag</a:t>
            </a:r>
          </a:p>
        </p:txBody>
      </p:sp>
      <p:sp>
        <p:nvSpPr>
          <p:cNvPr id="8" name="Platshållare för innehåll 7"/>
          <p:cNvSpPr>
            <a:spLocks noGrp="1"/>
          </p:cNvSpPr>
          <p:nvPr>
            <p:ph idx="1"/>
          </p:nvPr>
        </p:nvSpPr>
        <p:spPr>
          <a:xfrm>
            <a:off x="838200" y="1870013"/>
            <a:ext cx="10515600" cy="3728361"/>
          </a:xfrm>
        </p:spPr>
        <p:txBody>
          <a:bodyPr>
            <a:normAutofit/>
          </a:bodyPr>
          <a:lstStyle/>
          <a:p>
            <a:r>
              <a:rPr lang="sv-SE" sz="1800" dirty="0"/>
              <a:t>Syftet med de lokala samarbetsgrupperna är att </a:t>
            </a:r>
            <a:r>
              <a:rPr lang="sv-SE" sz="1800" dirty="0" err="1"/>
              <a:t>facilitera</a:t>
            </a:r>
            <a:r>
              <a:rPr lang="sv-SE" sz="1800" dirty="0"/>
              <a:t>, fördjupa och förbättra samverkan mellan skola, socialtjänst och angränsande hälso- och sjukvård.</a:t>
            </a:r>
          </a:p>
          <a:p>
            <a:r>
              <a:rPr lang="sv-SE" sz="1800" dirty="0"/>
              <a:t>De lokala samarbetsgrupperna har även i uppdrag att diskutera avvikelser som inte fångas i verksamhetssystemet Stella för att identifiera utvecklingsområden i samverkan mellan skola, socialtjänst och angränsande hälso- och sjukvård.</a:t>
            </a:r>
          </a:p>
          <a:p>
            <a:r>
              <a:rPr lang="sv-SE" sz="1800" dirty="0"/>
              <a:t>Arbetsgrupperna träffas vid fyra tillfällen per år. Regionala utvecklingsledare ansvarar för att sammankalla grupperna</a:t>
            </a:r>
          </a:p>
        </p:txBody>
      </p:sp>
    </p:spTree>
    <p:extLst>
      <p:ext uri="{BB962C8B-B14F-4D97-AF65-F5344CB8AC3E}">
        <p14:creationId xmlns:p14="http://schemas.microsoft.com/office/powerpoint/2010/main" val="19125283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 4"/>
          <p:cNvGrpSpPr>
            <a:grpSpLocks/>
          </p:cNvGrpSpPr>
          <p:nvPr/>
        </p:nvGrpSpPr>
        <p:grpSpPr bwMode="auto">
          <a:xfrm>
            <a:off x="1318416" y="2083891"/>
            <a:ext cx="9452084" cy="2075736"/>
            <a:chOff x="971550" y="4814888"/>
            <a:chExt cx="7416800" cy="1628843"/>
          </a:xfrm>
        </p:grpSpPr>
        <p:pic>
          <p:nvPicPr>
            <p:cNvPr id="5" name="Bildobjekt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550" y="5000625"/>
              <a:ext cx="925513" cy="280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Bildobjekt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5513" y="4986338"/>
              <a:ext cx="955675" cy="292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Bildobjekt 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2213" y="5000625"/>
              <a:ext cx="768350" cy="280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Bildobjekt 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6325" y="4983163"/>
              <a:ext cx="1125538" cy="280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Bildobjekt 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7463" y="4941888"/>
              <a:ext cx="1157287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Bildobjekt 11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5113" y="4814888"/>
              <a:ext cx="431800" cy="506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Bildobjekt 12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4075" y="5445125"/>
              <a:ext cx="427038" cy="46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Bildobjekt 13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9113" y="5445125"/>
              <a:ext cx="1236662" cy="363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Bildobjekt 17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6463" y="5445125"/>
              <a:ext cx="744537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4" name="Grupp 20"/>
            <p:cNvGrpSpPr>
              <a:grpSpLocks/>
            </p:cNvGrpSpPr>
            <p:nvPr/>
          </p:nvGrpSpPr>
          <p:grpSpPr bwMode="auto">
            <a:xfrm>
              <a:off x="7129463" y="5516563"/>
              <a:ext cx="1258887" cy="304800"/>
              <a:chOff x="4471029" y="5805264"/>
              <a:chExt cx="1861372" cy="448627"/>
            </a:xfrm>
          </p:grpSpPr>
          <p:pic>
            <p:nvPicPr>
              <p:cNvPr id="19" name="Bildobjekt 19"/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71029" y="5805264"/>
                <a:ext cx="1861372" cy="4486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" name="Bildobjekt 18"/>
              <p:cNvPicPr>
                <a:picLocks noChangeAspect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3974" r="37289"/>
              <a:stretch>
                <a:fillRect/>
              </a:stretch>
            </p:blipFill>
            <p:spPr bwMode="auto">
              <a:xfrm>
                <a:off x="5292080" y="5805264"/>
                <a:ext cx="348712" cy="4486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5" name="Bildobjekt 21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84888" y="5445125"/>
              <a:ext cx="547687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Bildobjekt 2"/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550" y="5516563"/>
              <a:ext cx="911225" cy="298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Bildobjekt 1"/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8023" y="6137771"/>
              <a:ext cx="1223839" cy="305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Bildobjekt 2"/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3888" y="6058536"/>
              <a:ext cx="833989" cy="385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0975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ubrik 1">
            <a:extLst>
              <a:ext uri="{FF2B5EF4-FFF2-40B4-BE49-F238E27FC236}">
                <a16:creationId xmlns:a16="http://schemas.microsoft.com/office/drawing/2014/main" id="{80717CE5-E5B7-4C94-B132-D645BF93D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821" y="1894114"/>
            <a:ext cx="11060522" cy="3075051"/>
          </a:xfrm>
        </p:spPr>
        <p:txBody>
          <a:bodyPr>
            <a:normAutofit/>
          </a:bodyPr>
          <a:lstStyle/>
          <a:p>
            <a:r>
              <a:rPr lang="sv-SE" sz="3200" b="1" dirty="0"/>
              <a:t>	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44212" y="-83126"/>
            <a:ext cx="4621530" cy="50522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v-SE" b="1" dirty="0">
              <a:solidFill>
                <a:srgbClr val="74350A"/>
              </a:solidFill>
            </a:endParaRPr>
          </a:p>
          <a:p>
            <a:pPr marL="0" indent="0">
              <a:buNone/>
            </a:pPr>
            <a:endParaRPr lang="sv-SE" b="1" dirty="0">
              <a:solidFill>
                <a:srgbClr val="74350A"/>
              </a:solidFill>
            </a:endParaRPr>
          </a:p>
          <a:p>
            <a:pPr marL="0" indent="0">
              <a:buNone/>
            </a:pPr>
            <a:endParaRPr lang="sv-SE" b="1" dirty="0">
              <a:solidFill>
                <a:srgbClr val="74350A"/>
              </a:solidFill>
            </a:endParaRPr>
          </a:p>
          <a:p>
            <a:pPr marL="0" indent="0">
              <a:buNone/>
            </a:pPr>
            <a:r>
              <a:rPr lang="sv-SE" b="1" dirty="0">
                <a:solidFill>
                  <a:srgbClr val="74350A"/>
                </a:solidFill>
              </a:rPr>
              <a:t>					</a:t>
            </a:r>
          </a:p>
          <a:p>
            <a:pPr marL="0" indent="0">
              <a:buNone/>
            </a:pPr>
            <a:r>
              <a:rPr lang="sv-SE" b="1" dirty="0"/>
              <a:t>					    </a:t>
            </a:r>
            <a:r>
              <a:rPr lang="sv-SE" b="1" dirty="0">
                <a:solidFill>
                  <a:srgbClr val="74350A"/>
                </a:solidFill>
              </a:rPr>
              <a:t>					</a:t>
            </a:r>
          </a:p>
          <a:p>
            <a:pPr marL="0" indent="0">
              <a:buNone/>
            </a:pPr>
            <a:endParaRPr lang="sv-SE" b="1" dirty="0">
              <a:solidFill>
                <a:srgbClr val="74350A"/>
              </a:solidFill>
            </a:endParaRPr>
          </a:p>
          <a:p>
            <a:pPr marL="0" indent="0">
              <a:buNone/>
            </a:pPr>
            <a:endParaRPr lang="sv-SE" i="1" dirty="0">
              <a:solidFill>
                <a:srgbClr val="74350A"/>
              </a:solidFill>
            </a:endParaRPr>
          </a:p>
          <a:p>
            <a:pPr marL="0" indent="0">
              <a:buNone/>
            </a:pPr>
            <a:r>
              <a:rPr lang="sv-SE" b="1" dirty="0">
                <a:solidFill>
                  <a:srgbClr val="74350A"/>
                </a:solidFill>
              </a:rPr>
              <a:t> </a:t>
            </a:r>
            <a:endParaRPr lang="sv-SE" b="1" i="1" dirty="0">
              <a:solidFill>
                <a:srgbClr val="74350A"/>
              </a:solidFill>
            </a:endParaRPr>
          </a:p>
        </p:txBody>
      </p:sp>
      <p:sp>
        <p:nvSpPr>
          <p:cNvPr id="15" name="Rubrik 1">
            <a:extLst>
              <a:ext uri="{FF2B5EF4-FFF2-40B4-BE49-F238E27FC236}">
                <a16:creationId xmlns:a16="http://schemas.microsoft.com/office/drawing/2014/main" id="{627EE536-7C8E-4804-9645-5A7C9937D8B4}"/>
              </a:ext>
            </a:extLst>
          </p:cNvPr>
          <p:cNvSpPr txBox="1">
            <a:spLocks/>
          </p:cNvSpPr>
          <p:nvPr/>
        </p:nvSpPr>
        <p:spPr>
          <a:xfrm>
            <a:off x="8426936" y="93252"/>
            <a:ext cx="376500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 sz="3000" dirty="0">
              <a:solidFill>
                <a:srgbClr val="74350A"/>
              </a:solidFill>
            </a:endParaRP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1CECDF57-3300-4818-A465-A907193C9BE2}"/>
              </a:ext>
            </a:extLst>
          </p:cNvPr>
          <p:cNvSpPr/>
          <p:nvPr/>
        </p:nvSpPr>
        <p:spPr>
          <a:xfrm>
            <a:off x="1100030" y="1261455"/>
            <a:ext cx="907532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Syftet med Länsgemensam ledning är att skapa mervärde för medborgarna genom samverkan mellan de olika aktörerna samt att vara ett stöd i arbetet för medarbetare hos huvudmännen. </a:t>
            </a:r>
            <a:b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Länsgemensam ledning i samverkan inom socialtjänst och angränsande område hälso- och sjukvård bildades 2013.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Från och med 2015 ingår brukar-, patient- och närståendemedverkan i strukturen för Länsgemensam ledning.</a:t>
            </a:r>
            <a:b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Under de senaste åren har samverkan kompletterats med skolan och 2021 anslöt även Kalmarsunds Gymnasieförbund till ledningsstrukturen. </a:t>
            </a:r>
          </a:p>
        </p:txBody>
      </p:sp>
      <p:sp>
        <p:nvSpPr>
          <p:cNvPr id="7" name="Rubrik 3">
            <a:extLst>
              <a:ext uri="{FF2B5EF4-FFF2-40B4-BE49-F238E27FC236}">
                <a16:creationId xmlns:a16="http://schemas.microsoft.com/office/drawing/2014/main" id="{E9E4E968-D7AB-4C6D-9050-38CC6FD512B7}"/>
              </a:ext>
            </a:extLst>
          </p:cNvPr>
          <p:cNvSpPr txBox="1">
            <a:spLocks/>
          </p:cNvSpPr>
          <p:nvPr/>
        </p:nvSpPr>
        <p:spPr>
          <a:xfrm>
            <a:off x="554706" y="80491"/>
            <a:ext cx="106247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000" dirty="0">
                <a:solidFill>
                  <a:srgbClr val="7435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Bakgrund </a:t>
            </a:r>
          </a:p>
        </p:txBody>
      </p:sp>
    </p:spTree>
    <p:extLst>
      <p:ext uri="{BB962C8B-B14F-4D97-AF65-F5344CB8AC3E}">
        <p14:creationId xmlns:p14="http://schemas.microsoft.com/office/powerpoint/2010/main" val="1975916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Rak pil 50">
            <a:extLst>
              <a:ext uri="{FF2B5EF4-FFF2-40B4-BE49-F238E27FC236}">
                <a16:creationId xmlns:a16="http://schemas.microsoft.com/office/drawing/2014/main" id="{6F6CF030-E09D-483F-A413-6C7C3A38AF96}"/>
              </a:ext>
            </a:extLst>
          </p:cNvPr>
          <p:cNvCxnSpPr/>
          <p:nvPr/>
        </p:nvCxnSpPr>
        <p:spPr>
          <a:xfrm flipH="1" flipV="1">
            <a:off x="4911320" y="3271975"/>
            <a:ext cx="11112" cy="1454150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ubrik 1">
            <a:extLst>
              <a:ext uri="{FF2B5EF4-FFF2-40B4-BE49-F238E27FC236}">
                <a16:creationId xmlns:a16="http://schemas.microsoft.com/office/drawing/2014/main" id="{627EE536-7C8E-4804-9645-5A7C9937D8B4}"/>
              </a:ext>
            </a:extLst>
          </p:cNvPr>
          <p:cNvSpPr txBox="1">
            <a:spLocks/>
          </p:cNvSpPr>
          <p:nvPr/>
        </p:nvSpPr>
        <p:spPr>
          <a:xfrm>
            <a:off x="7431079" y="608802"/>
            <a:ext cx="376500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3000" b="0" i="0" u="none" strike="noStrike" kern="1200" cap="none" spc="0" normalizeH="0" baseline="0" noProof="0" dirty="0">
              <a:ln>
                <a:noFill/>
              </a:ln>
              <a:solidFill>
                <a:srgbClr val="74350A"/>
              </a:solidFill>
              <a:effectLst/>
              <a:uLnTx/>
              <a:uFillTx/>
              <a:latin typeface="Arial" panose="020B0604020202020204"/>
              <a:ea typeface="+mj-ea"/>
              <a:cs typeface="+mj-cs"/>
            </a:endParaRPr>
          </a:p>
        </p:txBody>
      </p:sp>
      <p:sp>
        <p:nvSpPr>
          <p:cNvPr id="7" name="Rubrik 3">
            <a:extLst>
              <a:ext uri="{FF2B5EF4-FFF2-40B4-BE49-F238E27FC236}">
                <a16:creationId xmlns:a16="http://schemas.microsoft.com/office/drawing/2014/main" id="{E9E4E968-D7AB-4C6D-9050-38CC6FD512B7}"/>
              </a:ext>
            </a:extLst>
          </p:cNvPr>
          <p:cNvSpPr txBox="1">
            <a:spLocks/>
          </p:cNvSpPr>
          <p:nvPr/>
        </p:nvSpPr>
        <p:spPr>
          <a:xfrm>
            <a:off x="111571" y="-173046"/>
            <a:ext cx="1272695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000" b="0" i="0" u="none" strike="noStrike" kern="1200" cap="none" spc="0" normalizeH="0" baseline="0" noProof="0" dirty="0">
                <a:ln>
                  <a:noFill/>
                </a:ln>
                <a:solidFill>
                  <a:srgbClr val="74350A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Organisation</a:t>
            </a:r>
          </a:p>
        </p:txBody>
      </p:sp>
      <p:cxnSp>
        <p:nvCxnSpPr>
          <p:cNvPr id="6" name="Rak pil 39">
            <a:extLst>
              <a:ext uri="{FF2B5EF4-FFF2-40B4-BE49-F238E27FC236}">
                <a16:creationId xmlns:a16="http://schemas.microsoft.com/office/drawing/2014/main" id="{8486DB02-1B45-4801-BB8C-C5182C9B2B17}"/>
              </a:ext>
            </a:extLst>
          </p:cNvPr>
          <p:cNvCxnSpPr/>
          <p:nvPr/>
        </p:nvCxnSpPr>
        <p:spPr>
          <a:xfrm flipV="1">
            <a:off x="3735372" y="3907360"/>
            <a:ext cx="561975" cy="1588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k pil 28">
            <a:extLst>
              <a:ext uri="{FF2B5EF4-FFF2-40B4-BE49-F238E27FC236}">
                <a16:creationId xmlns:a16="http://schemas.microsoft.com/office/drawing/2014/main" id="{3A344E01-4064-4697-947C-9F4DED534509}"/>
              </a:ext>
            </a:extLst>
          </p:cNvPr>
          <p:cNvCxnSpPr>
            <a:cxnSpLocks/>
          </p:cNvCxnSpPr>
          <p:nvPr/>
        </p:nvCxnSpPr>
        <p:spPr>
          <a:xfrm flipH="1" flipV="1">
            <a:off x="5796073" y="1297179"/>
            <a:ext cx="18023" cy="3428947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k pil 50">
            <a:extLst>
              <a:ext uri="{FF2B5EF4-FFF2-40B4-BE49-F238E27FC236}">
                <a16:creationId xmlns:a16="http://schemas.microsoft.com/office/drawing/2014/main" id="{90F3CA00-2F5A-4080-93E1-91E1E6F2E56D}"/>
              </a:ext>
            </a:extLst>
          </p:cNvPr>
          <p:cNvCxnSpPr/>
          <p:nvPr/>
        </p:nvCxnSpPr>
        <p:spPr>
          <a:xfrm flipH="1" flipV="1">
            <a:off x="6878548" y="3291126"/>
            <a:ext cx="11112" cy="1454150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pil 49">
            <a:extLst>
              <a:ext uri="{FF2B5EF4-FFF2-40B4-BE49-F238E27FC236}">
                <a16:creationId xmlns:a16="http://schemas.microsoft.com/office/drawing/2014/main" id="{2294637B-7503-4ADE-B281-FACD12B5A491}"/>
              </a:ext>
            </a:extLst>
          </p:cNvPr>
          <p:cNvCxnSpPr/>
          <p:nvPr/>
        </p:nvCxnSpPr>
        <p:spPr>
          <a:xfrm flipV="1">
            <a:off x="7921437" y="3264445"/>
            <a:ext cx="0" cy="1531938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pil 31">
            <a:extLst>
              <a:ext uri="{FF2B5EF4-FFF2-40B4-BE49-F238E27FC236}">
                <a16:creationId xmlns:a16="http://schemas.microsoft.com/office/drawing/2014/main" id="{BAF39290-0CE1-40E8-9754-9B55314E5444}"/>
              </a:ext>
            </a:extLst>
          </p:cNvPr>
          <p:cNvCxnSpPr/>
          <p:nvPr/>
        </p:nvCxnSpPr>
        <p:spPr>
          <a:xfrm flipV="1">
            <a:off x="3914087" y="3291920"/>
            <a:ext cx="1588" cy="1452562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pil 36">
            <a:extLst>
              <a:ext uri="{FF2B5EF4-FFF2-40B4-BE49-F238E27FC236}">
                <a16:creationId xmlns:a16="http://schemas.microsoft.com/office/drawing/2014/main" id="{141F5F4D-FAF9-4B3E-BEB0-9CC248C9008F}"/>
              </a:ext>
            </a:extLst>
          </p:cNvPr>
          <p:cNvCxnSpPr>
            <a:cxnSpLocks/>
          </p:cNvCxnSpPr>
          <p:nvPr/>
        </p:nvCxnSpPr>
        <p:spPr>
          <a:xfrm flipV="1">
            <a:off x="3914087" y="3270004"/>
            <a:ext cx="4007350" cy="18629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pil 40">
            <a:extLst>
              <a:ext uri="{FF2B5EF4-FFF2-40B4-BE49-F238E27FC236}">
                <a16:creationId xmlns:a16="http://schemas.microsoft.com/office/drawing/2014/main" id="{C08055D8-3CEF-4A24-8B45-38F47B6BC9F7}"/>
              </a:ext>
            </a:extLst>
          </p:cNvPr>
          <p:cNvCxnSpPr/>
          <p:nvPr/>
        </p:nvCxnSpPr>
        <p:spPr>
          <a:xfrm flipV="1">
            <a:off x="5357130" y="3907484"/>
            <a:ext cx="828675" cy="4762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pil 39">
            <a:extLst>
              <a:ext uri="{FF2B5EF4-FFF2-40B4-BE49-F238E27FC236}">
                <a16:creationId xmlns:a16="http://schemas.microsoft.com/office/drawing/2014/main" id="{0B9BF0CD-FC52-4489-8B8F-1FFF8AA1C83D}"/>
              </a:ext>
            </a:extLst>
          </p:cNvPr>
          <p:cNvCxnSpPr/>
          <p:nvPr/>
        </p:nvCxnSpPr>
        <p:spPr>
          <a:xfrm flipV="1">
            <a:off x="3718143" y="3917394"/>
            <a:ext cx="561975" cy="1588"/>
          </a:xfrm>
          <a:prstGeom prst="straightConnector1">
            <a:avLst/>
          </a:prstGeom>
          <a:ln w="19050">
            <a:solidFill>
              <a:schemeClr val="bg1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pil 38">
            <a:extLst>
              <a:ext uri="{FF2B5EF4-FFF2-40B4-BE49-F238E27FC236}">
                <a16:creationId xmlns:a16="http://schemas.microsoft.com/office/drawing/2014/main" id="{657BFC47-28FE-4C24-987C-5F89CDBC9423}"/>
              </a:ext>
            </a:extLst>
          </p:cNvPr>
          <p:cNvCxnSpPr/>
          <p:nvPr/>
        </p:nvCxnSpPr>
        <p:spPr>
          <a:xfrm>
            <a:off x="7627255" y="3899546"/>
            <a:ext cx="612775" cy="0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pil 31">
            <a:extLst>
              <a:ext uri="{FF2B5EF4-FFF2-40B4-BE49-F238E27FC236}">
                <a16:creationId xmlns:a16="http://schemas.microsoft.com/office/drawing/2014/main" id="{C7197694-E046-4A26-8C43-42703E9A7CBA}"/>
              </a:ext>
            </a:extLst>
          </p:cNvPr>
          <p:cNvCxnSpPr/>
          <p:nvPr/>
        </p:nvCxnSpPr>
        <p:spPr>
          <a:xfrm flipV="1">
            <a:off x="3880940" y="3281885"/>
            <a:ext cx="1588" cy="1452562"/>
          </a:xfrm>
          <a:prstGeom prst="straightConnector1">
            <a:avLst/>
          </a:prstGeom>
          <a:ln w="19050">
            <a:solidFill>
              <a:schemeClr val="bg1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ktangel med rundade hörn 5">
            <a:extLst>
              <a:ext uri="{FF2B5EF4-FFF2-40B4-BE49-F238E27FC236}">
                <a16:creationId xmlns:a16="http://schemas.microsoft.com/office/drawing/2014/main" id="{3E316DD8-400B-494B-8444-4242798AC621}"/>
              </a:ext>
            </a:extLst>
          </p:cNvPr>
          <p:cNvSpPr/>
          <p:nvPr/>
        </p:nvSpPr>
        <p:spPr>
          <a:xfrm>
            <a:off x="3147940" y="1509703"/>
            <a:ext cx="5490186" cy="1073523"/>
          </a:xfrm>
          <a:prstGeom prst="roundRect">
            <a:avLst/>
          </a:prstGeom>
          <a:solidFill>
            <a:srgbClr val="772D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0" name="object 6">
            <a:extLst>
              <a:ext uri="{FF2B5EF4-FFF2-40B4-BE49-F238E27FC236}">
                <a16:creationId xmlns:a16="http://schemas.microsoft.com/office/drawing/2014/main" id="{BD8EC985-9BF8-41BE-8811-59F09929F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954" y="1788332"/>
            <a:ext cx="2563175" cy="456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2700" rIns="0" bIns="0">
            <a:spAutoFit/>
          </a:bodyPr>
          <a:lstStyle>
            <a:lvl1pPr marL="66675" indent="-53975">
              <a:spcBef>
                <a:spcPct val="20000"/>
              </a:spcBef>
              <a:buFont typeface="Arial" panose="020B0604020202020204" pitchFamily="34" charset="0"/>
              <a:buChar char="•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9pPr>
          </a:lstStyle>
          <a:p>
            <a:pPr marL="66675" marR="0" lvl="0" indent="-53975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Länsgemensam ledning </a:t>
            </a:r>
          </a:p>
          <a:p>
            <a:pPr marL="66675" marR="0" lvl="0" indent="-53975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 samverkan</a:t>
            </a:r>
          </a:p>
        </p:txBody>
      </p:sp>
      <p:sp>
        <p:nvSpPr>
          <p:cNvPr id="21" name="object 9">
            <a:extLst>
              <a:ext uri="{FF2B5EF4-FFF2-40B4-BE49-F238E27FC236}">
                <a16:creationId xmlns:a16="http://schemas.microsoft.com/office/drawing/2014/main" id="{398E29DB-FF55-4404-8B30-BD5C3F8D5DDA}"/>
              </a:ext>
            </a:extLst>
          </p:cNvPr>
          <p:cNvSpPr txBox="1"/>
          <p:nvPr/>
        </p:nvSpPr>
        <p:spPr>
          <a:xfrm>
            <a:off x="3408580" y="3920569"/>
            <a:ext cx="327025" cy="187325"/>
          </a:xfrm>
          <a:prstGeom prst="rect">
            <a:avLst/>
          </a:prstGeom>
        </p:spPr>
        <p:txBody>
          <a:bodyPr lIns="0" tIns="13335" rIns="0" bIns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5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ndara"/>
                <a:ea typeface="+mn-ea"/>
                <a:cs typeface="Candara"/>
              </a:rPr>
              <a:t>Äldre</a:t>
            </a:r>
            <a:endParaRPr kumimoji="0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/>
              <a:ea typeface="+mn-ea"/>
              <a:cs typeface="Candara"/>
            </a:endParaRPr>
          </a:p>
        </p:txBody>
      </p:sp>
      <p:sp>
        <p:nvSpPr>
          <p:cNvPr id="22" name="object 23">
            <a:extLst>
              <a:ext uri="{FF2B5EF4-FFF2-40B4-BE49-F238E27FC236}">
                <a16:creationId xmlns:a16="http://schemas.microsoft.com/office/drawing/2014/main" id="{BBBE0727-DC21-4851-914F-0DCF18F78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77837" y="1779093"/>
            <a:ext cx="1778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0" rIns="0" bIns="0">
            <a:spAutoFit/>
          </a:bodyPr>
          <a:lstStyle>
            <a:lvl1pPr marL="12700">
              <a:spcBef>
                <a:spcPct val="20000"/>
              </a:spcBef>
              <a:buFont typeface="Arial" panose="020B0604020202020204" pitchFamily="34" charset="0"/>
              <a:buChar char="•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9pPr>
          </a:lstStyle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Gemensamma  presidiekonferenser</a:t>
            </a:r>
          </a:p>
        </p:txBody>
      </p:sp>
      <p:sp>
        <p:nvSpPr>
          <p:cNvPr id="23" name="Rektangel med rundade hörn 10">
            <a:extLst>
              <a:ext uri="{FF2B5EF4-FFF2-40B4-BE49-F238E27FC236}">
                <a16:creationId xmlns:a16="http://schemas.microsoft.com/office/drawing/2014/main" id="{F23DEA87-D56B-4655-89BB-46FC7CF8D614}"/>
              </a:ext>
            </a:extLst>
          </p:cNvPr>
          <p:cNvSpPr/>
          <p:nvPr/>
        </p:nvSpPr>
        <p:spPr>
          <a:xfrm>
            <a:off x="4758642" y="2742259"/>
            <a:ext cx="2074863" cy="387350"/>
          </a:xfrm>
          <a:prstGeom prst="roundRect">
            <a:avLst/>
          </a:prstGeom>
          <a:solidFill>
            <a:srgbClr val="772D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4" name="object 6">
            <a:extLst>
              <a:ext uri="{FF2B5EF4-FFF2-40B4-BE49-F238E27FC236}">
                <a16:creationId xmlns:a16="http://schemas.microsoft.com/office/drawing/2014/main" id="{D4411F32-9E69-436E-B39B-5090DAD19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6980" y="2824809"/>
            <a:ext cx="1406525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0" rIns="0" bIns="0">
            <a:spAutoFit/>
          </a:bodyPr>
          <a:lstStyle>
            <a:lvl1pPr marL="66675" indent="-53975">
              <a:spcBef>
                <a:spcPct val="20000"/>
              </a:spcBef>
              <a:buFont typeface="Arial" panose="020B0604020202020204" pitchFamily="34" charset="0"/>
              <a:buChar char="•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9pPr>
          </a:lstStyle>
          <a:p>
            <a:pPr marL="66675" marR="0" lvl="0" indent="-53975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Beredning</a:t>
            </a:r>
          </a:p>
        </p:txBody>
      </p:sp>
      <p:grpSp>
        <p:nvGrpSpPr>
          <p:cNvPr id="25" name="Grupp 13">
            <a:extLst>
              <a:ext uri="{FF2B5EF4-FFF2-40B4-BE49-F238E27FC236}">
                <a16:creationId xmlns:a16="http://schemas.microsoft.com/office/drawing/2014/main" id="{4F10EA4D-7407-4ADD-964E-653B4A4645C1}"/>
              </a:ext>
            </a:extLst>
          </p:cNvPr>
          <p:cNvGrpSpPr>
            <a:grpSpLocks/>
          </p:cNvGrpSpPr>
          <p:nvPr/>
        </p:nvGrpSpPr>
        <p:grpSpPr bwMode="auto">
          <a:xfrm>
            <a:off x="3114488" y="3428175"/>
            <a:ext cx="1620000" cy="860425"/>
            <a:chOff x="1091927" y="583225"/>
            <a:chExt cx="1347202" cy="861035"/>
          </a:xfrm>
          <a:solidFill>
            <a:srgbClr val="D9B744"/>
          </a:solidFill>
        </p:grpSpPr>
        <p:sp>
          <p:nvSpPr>
            <p:cNvPr id="26" name="Rektangel med rundade hörn 14">
              <a:extLst>
                <a:ext uri="{FF2B5EF4-FFF2-40B4-BE49-F238E27FC236}">
                  <a16:creationId xmlns:a16="http://schemas.microsoft.com/office/drawing/2014/main" id="{CA069FE6-4EB7-4AAE-9F6F-328CD773BDE8}"/>
                </a:ext>
              </a:extLst>
            </p:cNvPr>
            <p:cNvSpPr/>
            <p:nvPr/>
          </p:nvSpPr>
          <p:spPr>
            <a:xfrm>
              <a:off x="1091927" y="583225"/>
              <a:ext cx="1347202" cy="86103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27" name="object 6">
              <a:extLst>
                <a:ext uri="{FF2B5EF4-FFF2-40B4-BE49-F238E27FC236}">
                  <a16:creationId xmlns:a16="http://schemas.microsoft.com/office/drawing/2014/main" id="{E904B727-3E0C-4A13-9268-3B83748F26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9745" y="764440"/>
              <a:ext cx="1276909" cy="36446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2700" rIns="0" bIns="0">
              <a:spAutoFit/>
            </a:bodyPr>
            <a:lstStyle>
              <a:lvl1pPr marL="66675" indent="-53975"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marL="66675" marR="0" lvl="0" indent="-53975" algn="ctr" defTabSz="914400" rtl="0" eaLnBrk="1" fontAlgn="auto" latinLnBrk="0" hangingPunct="1">
                <a:lnSpc>
                  <a:spcPct val="100000"/>
                </a:lnSpc>
                <a:spcBef>
                  <a:spcPts val="1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altLang="sv-SE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Samordnande grupp </a:t>
              </a:r>
            </a:p>
            <a:p>
              <a:pPr marL="66675" marR="0" lvl="0" indent="-53975" algn="ctr" defTabSz="914400" rtl="0" eaLnBrk="1" fontAlgn="auto" latinLnBrk="0" hangingPunct="1">
                <a:lnSpc>
                  <a:spcPct val="100000"/>
                </a:lnSpc>
                <a:spcBef>
                  <a:spcPts val="1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altLang="sv-SE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Barn och unga</a:t>
              </a:r>
            </a:p>
          </p:txBody>
        </p:sp>
      </p:grpSp>
      <p:grpSp>
        <p:nvGrpSpPr>
          <p:cNvPr id="28" name="Grupp 19">
            <a:extLst>
              <a:ext uri="{FF2B5EF4-FFF2-40B4-BE49-F238E27FC236}">
                <a16:creationId xmlns:a16="http://schemas.microsoft.com/office/drawing/2014/main" id="{DF9B2C98-B6B4-4692-8AB1-E2D1F125D090}"/>
              </a:ext>
            </a:extLst>
          </p:cNvPr>
          <p:cNvGrpSpPr>
            <a:grpSpLocks/>
          </p:cNvGrpSpPr>
          <p:nvPr/>
        </p:nvGrpSpPr>
        <p:grpSpPr bwMode="auto">
          <a:xfrm>
            <a:off x="5096946" y="3417739"/>
            <a:ext cx="1620000" cy="860426"/>
            <a:chOff x="2429093" y="-2719710"/>
            <a:chExt cx="1345894" cy="861035"/>
          </a:xfrm>
          <a:solidFill>
            <a:srgbClr val="D9B744"/>
          </a:solidFill>
        </p:grpSpPr>
        <p:sp>
          <p:nvSpPr>
            <p:cNvPr id="29" name="Rektangel med rundade hörn 20">
              <a:extLst>
                <a:ext uri="{FF2B5EF4-FFF2-40B4-BE49-F238E27FC236}">
                  <a16:creationId xmlns:a16="http://schemas.microsoft.com/office/drawing/2014/main" id="{3AF98007-02E5-4670-9CEA-55A005266D78}"/>
                </a:ext>
              </a:extLst>
            </p:cNvPr>
            <p:cNvSpPr/>
            <p:nvPr/>
          </p:nvSpPr>
          <p:spPr>
            <a:xfrm>
              <a:off x="2429093" y="-2719710"/>
              <a:ext cx="1345894" cy="86103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30" name="object 6">
              <a:extLst>
                <a:ext uri="{FF2B5EF4-FFF2-40B4-BE49-F238E27FC236}">
                  <a16:creationId xmlns:a16="http://schemas.microsoft.com/office/drawing/2014/main" id="{9E6CFCB7-7A63-40A4-8465-40BC9E423F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74986" y="-2536863"/>
              <a:ext cx="1263701" cy="36446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2700" rIns="0" bIns="0">
              <a:spAutoFit/>
            </a:bodyPr>
            <a:lstStyle>
              <a:lvl1pPr marL="66675" indent="-53975"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marL="66675" marR="0" lvl="0" indent="-53975" algn="ctr" defTabSz="914400" rtl="0" eaLnBrk="1" fontAlgn="auto" latinLnBrk="0" hangingPunct="1">
                <a:lnSpc>
                  <a:spcPct val="100000"/>
                </a:lnSpc>
                <a:spcBef>
                  <a:spcPts val="1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altLang="sv-SE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Samordnande grupp </a:t>
              </a:r>
            </a:p>
            <a:p>
              <a:pPr marL="66675" marR="0" lvl="0" indent="-53975" algn="ctr" defTabSz="914400" rtl="0" eaLnBrk="1" fontAlgn="auto" latinLnBrk="0" hangingPunct="1">
                <a:lnSpc>
                  <a:spcPct val="100000"/>
                </a:lnSpc>
                <a:spcBef>
                  <a:spcPts val="1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altLang="sv-SE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Psykisk hälsa</a:t>
              </a:r>
            </a:p>
          </p:txBody>
        </p:sp>
      </p:grpSp>
      <p:grpSp>
        <p:nvGrpSpPr>
          <p:cNvPr id="31" name="Grupp 22">
            <a:extLst>
              <a:ext uri="{FF2B5EF4-FFF2-40B4-BE49-F238E27FC236}">
                <a16:creationId xmlns:a16="http://schemas.microsoft.com/office/drawing/2014/main" id="{4407E2A7-D4B8-4880-9392-E991AAFE71DA}"/>
              </a:ext>
            </a:extLst>
          </p:cNvPr>
          <p:cNvGrpSpPr>
            <a:grpSpLocks/>
          </p:cNvGrpSpPr>
          <p:nvPr/>
        </p:nvGrpSpPr>
        <p:grpSpPr bwMode="auto">
          <a:xfrm>
            <a:off x="7043253" y="3419852"/>
            <a:ext cx="1620000" cy="862013"/>
            <a:chOff x="1092370" y="583225"/>
            <a:chExt cx="1514130" cy="861035"/>
          </a:xfrm>
          <a:solidFill>
            <a:srgbClr val="D9B744"/>
          </a:solidFill>
        </p:grpSpPr>
        <p:sp>
          <p:nvSpPr>
            <p:cNvPr id="32" name="Rektangel med rundade hörn 23">
              <a:extLst>
                <a:ext uri="{FF2B5EF4-FFF2-40B4-BE49-F238E27FC236}">
                  <a16:creationId xmlns:a16="http://schemas.microsoft.com/office/drawing/2014/main" id="{B9AA4097-94E6-420E-9162-78C03430AD3E}"/>
                </a:ext>
              </a:extLst>
            </p:cNvPr>
            <p:cNvSpPr/>
            <p:nvPr/>
          </p:nvSpPr>
          <p:spPr>
            <a:xfrm>
              <a:off x="1092370" y="583225"/>
              <a:ext cx="1514130" cy="86103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33" name="object 6">
              <a:extLst>
                <a:ext uri="{FF2B5EF4-FFF2-40B4-BE49-F238E27FC236}">
                  <a16:creationId xmlns:a16="http://schemas.microsoft.com/office/drawing/2014/main" id="{4C005D54-AE7F-4682-A9BE-CFE0A57F40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5893" y="769106"/>
              <a:ext cx="1467122" cy="36378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12700" rIns="0" bIns="0">
              <a:spAutoFit/>
            </a:bodyPr>
            <a:lstStyle>
              <a:lvl1pPr marL="66675" indent="-53975"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marL="66675" marR="0" lvl="0" indent="-53975" algn="ctr" defTabSz="914400" rtl="0" eaLnBrk="1" fontAlgn="auto" latinLnBrk="0" hangingPunct="1">
                <a:lnSpc>
                  <a:spcPct val="100000"/>
                </a:lnSpc>
                <a:spcBef>
                  <a:spcPts val="1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altLang="sv-SE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Samordnande grupp</a:t>
              </a:r>
            </a:p>
            <a:p>
              <a:pPr marL="66675" marR="0" lvl="0" indent="-53975" algn="ctr" defTabSz="914400" rtl="0" eaLnBrk="1" fontAlgn="auto" latinLnBrk="0" hangingPunct="1">
                <a:lnSpc>
                  <a:spcPct val="100000"/>
                </a:lnSpc>
                <a:spcBef>
                  <a:spcPts val="1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altLang="sv-SE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Äldre</a:t>
              </a:r>
            </a:p>
          </p:txBody>
        </p:sp>
      </p:grpSp>
      <p:sp>
        <p:nvSpPr>
          <p:cNvPr id="34" name="Rektangel med rundade hörn 26">
            <a:extLst>
              <a:ext uri="{FF2B5EF4-FFF2-40B4-BE49-F238E27FC236}">
                <a16:creationId xmlns:a16="http://schemas.microsoft.com/office/drawing/2014/main" id="{C2FD4115-F7F5-4D32-BAD0-2F534621DDEB}"/>
              </a:ext>
            </a:extLst>
          </p:cNvPr>
          <p:cNvSpPr/>
          <p:nvPr/>
        </p:nvSpPr>
        <p:spPr>
          <a:xfrm>
            <a:off x="3114488" y="4618489"/>
            <a:ext cx="5548765" cy="997248"/>
          </a:xfrm>
          <a:prstGeom prst="roundRect">
            <a:avLst/>
          </a:prstGeom>
          <a:solidFill>
            <a:srgbClr val="5181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5" name="object 6">
            <a:extLst>
              <a:ext uri="{FF2B5EF4-FFF2-40B4-BE49-F238E27FC236}">
                <a16:creationId xmlns:a16="http://schemas.microsoft.com/office/drawing/2014/main" id="{35B1DAA1-312A-4174-AC7D-6F79D41583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4488" y="4688973"/>
            <a:ext cx="5510577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2700" rIns="0" bIns="0">
            <a:spAutoFit/>
          </a:bodyPr>
          <a:lstStyle>
            <a:lvl1pPr marL="66675" indent="-53975">
              <a:spcBef>
                <a:spcPct val="20000"/>
              </a:spcBef>
              <a:buFont typeface="Arial" panose="020B0604020202020204" pitchFamily="34" charset="0"/>
              <a:buChar char="•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9pPr>
          </a:lstStyle>
          <a:p>
            <a:pPr marL="66675" marR="0" lvl="0" indent="-53975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Samverkansområdesgrupper</a:t>
            </a:r>
          </a:p>
          <a:p>
            <a:pPr marL="66675" marR="0" lvl="0" indent="-53975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Folkhälsa</a:t>
            </a:r>
          </a:p>
          <a:p>
            <a:pPr marL="66675" marR="0" lvl="0" indent="-53975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Brukarmedverkan</a:t>
            </a:r>
          </a:p>
          <a:p>
            <a:pPr marL="66675" marR="0" lvl="0" indent="-53975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Hab/Rehab</a:t>
            </a:r>
          </a:p>
          <a:p>
            <a:pPr marL="66675" marR="0" lvl="0" indent="-53975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Informationsöverföring</a:t>
            </a:r>
          </a:p>
          <a:p>
            <a:pPr marL="66675" marR="0" lvl="0" indent="-53975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altLang="sv-S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7" name="object 23">
            <a:extLst>
              <a:ext uri="{FF2B5EF4-FFF2-40B4-BE49-F238E27FC236}">
                <a16:creationId xmlns:a16="http://schemas.microsoft.com/office/drawing/2014/main" id="{D886B83B-6A33-45E3-A6B4-34D259251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65856" y="793487"/>
            <a:ext cx="1742445" cy="533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2700" rIns="0" bIns="0">
            <a:spAutoFit/>
          </a:bodyPr>
          <a:lstStyle>
            <a:lvl1pPr marL="12700">
              <a:spcBef>
                <a:spcPct val="20000"/>
              </a:spcBef>
              <a:buFont typeface="Arial" panose="020B0604020202020204" pitchFamily="34" charset="0"/>
              <a:buChar char="•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9pPr>
          </a:lstStyle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Gemensamma  presidiekonferenser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 ggr/år</a:t>
            </a:r>
          </a:p>
        </p:txBody>
      </p:sp>
      <p:sp>
        <p:nvSpPr>
          <p:cNvPr id="39" name="Rektangel med rundade hörn 5">
            <a:extLst>
              <a:ext uri="{FF2B5EF4-FFF2-40B4-BE49-F238E27FC236}">
                <a16:creationId xmlns:a16="http://schemas.microsoft.com/office/drawing/2014/main" id="{3E316DD8-400B-494B-8444-4242798AC621}"/>
              </a:ext>
            </a:extLst>
          </p:cNvPr>
          <p:cNvSpPr/>
          <p:nvPr/>
        </p:nvSpPr>
        <p:spPr>
          <a:xfrm>
            <a:off x="3147940" y="706770"/>
            <a:ext cx="5490186" cy="710572"/>
          </a:xfrm>
          <a:prstGeom prst="roundRect">
            <a:avLst/>
          </a:prstGeom>
          <a:solidFill>
            <a:srgbClr val="772D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cxnSp>
        <p:nvCxnSpPr>
          <p:cNvPr id="40" name="Rak pil 39">
            <a:extLst>
              <a:ext uri="{FF2B5EF4-FFF2-40B4-BE49-F238E27FC236}">
                <a16:creationId xmlns:a16="http://schemas.microsoft.com/office/drawing/2014/main" id="{6C6DA051-CA27-46CA-B3BF-2D05A31CE61B}"/>
              </a:ext>
            </a:extLst>
          </p:cNvPr>
          <p:cNvCxnSpPr>
            <a:cxnSpLocks/>
            <a:stCxn id="39" idx="3"/>
            <a:endCxn id="41" idx="1"/>
          </p:cNvCxnSpPr>
          <p:nvPr/>
        </p:nvCxnSpPr>
        <p:spPr>
          <a:xfrm>
            <a:off x="8638126" y="1062056"/>
            <a:ext cx="435034" cy="2839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ktangel med rundade hörn 4">
            <a:extLst>
              <a:ext uri="{FF2B5EF4-FFF2-40B4-BE49-F238E27FC236}">
                <a16:creationId xmlns:a16="http://schemas.microsoft.com/office/drawing/2014/main" id="{FDA1C95B-B275-4D71-A703-AC36CCA20DA6}"/>
              </a:ext>
            </a:extLst>
          </p:cNvPr>
          <p:cNvSpPr/>
          <p:nvPr/>
        </p:nvSpPr>
        <p:spPr>
          <a:xfrm>
            <a:off x="9073160" y="775071"/>
            <a:ext cx="2076450" cy="579647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1" name="object 6">
            <a:extLst>
              <a:ext uri="{FF2B5EF4-FFF2-40B4-BE49-F238E27FC236}">
                <a16:creationId xmlns:a16="http://schemas.microsoft.com/office/drawing/2014/main" id="{BD8EC985-9BF8-41BE-8811-59F09929F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9879" y="934510"/>
            <a:ext cx="2563175" cy="228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2700" rIns="0" bIns="0">
            <a:spAutoFit/>
          </a:bodyPr>
          <a:lstStyle>
            <a:lvl1pPr marL="66675" indent="-53975">
              <a:spcBef>
                <a:spcPct val="20000"/>
              </a:spcBef>
              <a:buFont typeface="Arial" panose="020B0604020202020204" pitchFamily="34" charset="0"/>
              <a:buChar char="•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9pPr>
          </a:lstStyle>
          <a:p>
            <a:pPr marL="66675" marR="0" lvl="0" indent="-53975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altLang="sv-SE" sz="1400" b="1" i="0" dirty="0">
                <a:solidFill>
                  <a:prstClr val="white"/>
                </a:solidFill>
                <a:latin typeface="Arial" panose="020B0604020202020204" pitchFamily="34" charset="0"/>
              </a:rPr>
              <a:t>Presidiet</a:t>
            </a:r>
            <a:endParaRPr kumimoji="0" lang="sv-SE" altLang="sv-SE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3" name="Rubrik 1">
            <a:extLst>
              <a:ext uri="{FF2B5EF4-FFF2-40B4-BE49-F238E27FC236}">
                <a16:creationId xmlns:a16="http://schemas.microsoft.com/office/drawing/2014/main" id="{627EE536-7C8E-4804-9645-5A7C9937D8B4}"/>
              </a:ext>
            </a:extLst>
          </p:cNvPr>
          <p:cNvSpPr txBox="1">
            <a:spLocks/>
          </p:cNvSpPr>
          <p:nvPr/>
        </p:nvSpPr>
        <p:spPr>
          <a:xfrm>
            <a:off x="7428222" y="608801"/>
            <a:ext cx="376500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3000" b="0" i="0" u="none" strike="noStrike" kern="1200" cap="none" spc="0" normalizeH="0" baseline="0" noProof="0" dirty="0">
              <a:ln>
                <a:noFill/>
              </a:ln>
              <a:solidFill>
                <a:srgbClr val="74350A"/>
              </a:solidFill>
              <a:effectLst/>
              <a:uLnTx/>
              <a:uFillTx/>
              <a:latin typeface="Arial" panose="020B0604020202020204"/>
              <a:ea typeface="+mj-ea"/>
              <a:cs typeface="+mj-cs"/>
            </a:endParaRPr>
          </a:p>
        </p:txBody>
      </p:sp>
      <p:sp>
        <p:nvSpPr>
          <p:cNvPr id="2" name="object 29">
            <a:extLst>
              <a:ext uri="{FF2B5EF4-FFF2-40B4-BE49-F238E27FC236}">
                <a16:creationId xmlns:a16="http://schemas.microsoft.com/office/drawing/2014/main" id="{7D2A3BA3-3562-6076-1C58-7F314846C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423" y="3588396"/>
            <a:ext cx="23034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065" rIns="0" bIns="0">
            <a:spAutoFit/>
          </a:bodyPr>
          <a:lstStyle>
            <a:lvl1pPr marL="11113">
              <a:spcBef>
                <a:spcPct val="20000"/>
              </a:spcBef>
              <a:buFont typeface="Arial" panose="020B0604020202020204" pitchFamily="34" charset="0"/>
              <a:buChar char="•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9pPr>
          </a:lstStyle>
          <a:p>
            <a:pPr marL="11113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 de samordnande grupperna ingår personer utifrån huvudman, geografi, storlek på kommun, funktion.</a:t>
            </a:r>
          </a:p>
        </p:txBody>
      </p:sp>
      <p:sp>
        <p:nvSpPr>
          <p:cNvPr id="36" name="object 23">
            <a:extLst>
              <a:ext uri="{FF2B5EF4-FFF2-40B4-BE49-F238E27FC236}">
                <a16:creationId xmlns:a16="http://schemas.microsoft.com/office/drawing/2014/main" id="{1F6D88D3-68EF-CFCB-5738-B33F195F3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1462" y="2774525"/>
            <a:ext cx="1778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0" rIns="0" bIns="0">
            <a:spAutoFit/>
          </a:bodyPr>
          <a:lstStyle>
            <a:lvl1pPr marL="12700">
              <a:spcBef>
                <a:spcPct val="20000"/>
              </a:spcBef>
              <a:buFont typeface="Arial" panose="020B0604020202020204" pitchFamily="34" charset="0"/>
              <a:buChar char="•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9pPr>
          </a:lstStyle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Gemensamma  presidiekonferenser</a:t>
            </a:r>
          </a:p>
        </p:txBody>
      </p:sp>
      <p:sp>
        <p:nvSpPr>
          <p:cNvPr id="42" name="object 23">
            <a:extLst>
              <a:ext uri="{FF2B5EF4-FFF2-40B4-BE49-F238E27FC236}">
                <a16:creationId xmlns:a16="http://schemas.microsoft.com/office/drawing/2014/main" id="{3E11A10E-0F0B-A599-860B-153A864446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0163" y="1977992"/>
            <a:ext cx="1742445" cy="182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2700" rIns="0" bIns="0">
            <a:spAutoFit/>
          </a:bodyPr>
          <a:lstStyle>
            <a:lvl1pPr marL="12700">
              <a:spcBef>
                <a:spcPct val="20000"/>
              </a:spcBef>
              <a:buFont typeface="Arial" panose="020B0604020202020204" pitchFamily="34" charset="0"/>
              <a:buChar char="•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9pPr>
          </a:lstStyle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Regionalt ledningsforum</a:t>
            </a:r>
          </a:p>
        </p:txBody>
      </p:sp>
      <p:cxnSp>
        <p:nvCxnSpPr>
          <p:cNvPr id="43" name="Rak pil 39">
            <a:extLst>
              <a:ext uri="{FF2B5EF4-FFF2-40B4-BE49-F238E27FC236}">
                <a16:creationId xmlns:a16="http://schemas.microsoft.com/office/drawing/2014/main" id="{32A71895-7A3B-A047-FB4A-7B6FCFBFBB8B}"/>
              </a:ext>
            </a:extLst>
          </p:cNvPr>
          <p:cNvCxnSpPr>
            <a:cxnSpLocks/>
            <a:endCxn id="44" idx="1"/>
          </p:cNvCxnSpPr>
          <p:nvPr/>
        </p:nvCxnSpPr>
        <p:spPr>
          <a:xfrm>
            <a:off x="8638689" y="2076360"/>
            <a:ext cx="448097" cy="5370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ktangel med rundade hörn 4">
            <a:extLst>
              <a:ext uri="{FF2B5EF4-FFF2-40B4-BE49-F238E27FC236}">
                <a16:creationId xmlns:a16="http://schemas.microsoft.com/office/drawing/2014/main" id="{D742D0EB-7092-FCD7-A5D5-91F57197E8F3}"/>
              </a:ext>
            </a:extLst>
          </p:cNvPr>
          <p:cNvSpPr/>
          <p:nvPr/>
        </p:nvSpPr>
        <p:spPr>
          <a:xfrm>
            <a:off x="9086786" y="1791906"/>
            <a:ext cx="2076450" cy="579647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0078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44212" y="-83126"/>
            <a:ext cx="4621530" cy="50522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v-SE" b="1" dirty="0">
              <a:solidFill>
                <a:srgbClr val="74350A"/>
              </a:solidFill>
            </a:endParaRPr>
          </a:p>
          <a:p>
            <a:pPr marL="0" indent="0">
              <a:buNone/>
            </a:pPr>
            <a:endParaRPr lang="sv-SE" b="1" dirty="0">
              <a:solidFill>
                <a:srgbClr val="74350A"/>
              </a:solidFill>
            </a:endParaRPr>
          </a:p>
          <a:p>
            <a:pPr marL="0" indent="0">
              <a:buNone/>
            </a:pPr>
            <a:endParaRPr lang="sv-SE" b="1" dirty="0">
              <a:solidFill>
                <a:srgbClr val="74350A"/>
              </a:solidFill>
            </a:endParaRPr>
          </a:p>
          <a:p>
            <a:pPr marL="0" indent="0">
              <a:buNone/>
            </a:pPr>
            <a:r>
              <a:rPr lang="sv-SE" b="1" dirty="0">
                <a:solidFill>
                  <a:srgbClr val="74350A"/>
                </a:solidFill>
              </a:rPr>
              <a:t>					</a:t>
            </a:r>
          </a:p>
          <a:p>
            <a:pPr marL="0" indent="0">
              <a:buNone/>
            </a:pPr>
            <a:r>
              <a:rPr lang="sv-SE" b="1" dirty="0"/>
              <a:t>					    </a:t>
            </a:r>
            <a:r>
              <a:rPr lang="sv-SE" b="1" dirty="0">
                <a:solidFill>
                  <a:srgbClr val="74350A"/>
                </a:solidFill>
              </a:rPr>
              <a:t>					</a:t>
            </a:r>
          </a:p>
          <a:p>
            <a:pPr marL="0" indent="0">
              <a:buNone/>
            </a:pPr>
            <a:endParaRPr lang="sv-SE" b="1" dirty="0">
              <a:solidFill>
                <a:srgbClr val="74350A"/>
              </a:solidFill>
            </a:endParaRPr>
          </a:p>
          <a:p>
            <a:pPr marL="0" indent="0">
              <a:buNone/>
            </a:pPr>
            <a:endParaRPr lang="sv-SE" i="1" dirty="0">
              <a:solidFill>
                <a:srgbClr val="74350A"/>
              </a:solidFill>
            </a:endParaRPr>
          </a:p>
          <a:p>
            <a:pPr marL="0" indent="0">
              <a:buNone/>
            </a:pPr>
            <a:r>
              <a:rPr lang="sv-SE" b="1" dirty="0">
                <a:solidFill>
                  <a:srgbClr val="74350A"/>
                </a:solidFill>
              </a:rPr>
              <a:t> </a:t>
            </a:r>
            <a:endParaRPr lang="sv-SE" b="1" i="1" dirty="0">
              <a:solidFill>
                <a:srgbClr val="74350A"/>
              </a:solidFill>
            </a:endParaRPr>
          </a:p>
        </p:txBody>
      </p:sp>
      <p:sp>
        <p:nvSpPr>
          <p:cNvPr id="15" name="Rubrik 1">
            <a:extLst>
              <a:ext uri="{FF2B5EF4-FFF2-40B4-BE49-F238E27FC236}">
                <a16:creationId xmlns:a16="http://schemas.microsoft.com/office/drawing/2014/main" id="{627EE536-7C8E-4804-9645-5A7C9937D8B4}"/>
              </a:ext>
            </a:extLst>
          </p:cNvPr>
          <p:cNvSpPr txBox="1">
            <a:spLocks/>
          </p:cNvSpPr>
          <p:nvPr/>
        </p:nvSpPr>
        <p:spPr>
          <a:xfrm>
            <a:off x="8426936" y="93252"/>
            <a:ext cx="376500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 sz="3000" dirty="0">
              <a:solidFill>
                <a:srgbClr val="74350A"/>
              </a:solidFill>
            </a:endParaRP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1CECDF57-3300-4818-A465-A907193C9BE2}"/>
              </a:ext>
            </a:extLst>
          </p:cNvPr>
          <p:cNvSpPr/>
          <p:nvPr/>
        </p:nvSpPr>
        <p:spPr>
          <a:xfrm>
            <a:off x="1203929" y="1381508"/>
            <a:ext cx="883135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Länsgemensam ledning i samverkan inom socialtjänst och angränsande område hälso- och sjukvård samt skolan i Kalmar län - benämns fortsättningsvis i detta dokument Länsgemensam ledning i samverkan.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Detta dokument är ett förtydligande av beslutsnivåer och uppdrag för aktörer på olika nivåer inom Länsgemensam ledning i samverkan.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Mötesanteckningar, protokoll, överenskommelser, praktiska anvisningar och övriga beslutade dokument publiceras på Vårdgivarwebben, Region Kalmar län.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Den övergripande mötesstrukturen läggs upp årsvis i ett </a:t>
            </a: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årshjul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Arbetet inom Länsgemensam ledning skall utgå från kunskapsstyrningsmodellerna.</a:t>
            </a:r>
          </a:p>
        </p:txBody>
      </p:sp>
      <p:sp>
        <p:nvSpPr>
          <p:cNvPr id="7" name="Rubrik 3">
            <a:extLst>
              <a:ext uri="{FF2B5EF4-FFF2-40B4-BE49-F238E27FC236}">
                <a16:creationId xmlns:a16="http://schemas.microsoft.com/office/drawing/2014/main" id="{E9E4E968-D7AB-4C6D-9050-38CC6FD512B7}"/>
              </a:ext>
            </a:extLst>
          </p:cNvPr>
          <p:cNvSpPr txBox="1">
            <a:spLocks/>
          </p:cNvSpPr>
          <p:nvPr/>
        </p:nvSpPr>
        <p:spPr>
          <a:xfrm>
            <a:off x="554706" y="80491"/>
            <a:ext cx="106247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000" dirty="0">
                <a:solidFill>
                  <a:srgbClr val="7435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Inledning </a:t>
            </a:r>
          </a:p>
        </p:txBody>
      </p:sp>
    </p:spTree>
    <p:extLst>
      <p:ext uri="{BB962C8B-B14F-4D97-AF65-F5344CB8AC3E}">
        <p14:creationId xmlns:p14="http://schemas.microsoft.com/office/powerpoint/2010/main" val="1091970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44212" y="-83126"/>
            <a:ext cx="4621530" cy="50522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v-SE" b="1" dirty="0">
              <a:solidFill>
                <a:srgbClr val="74350A"/>
              </a:solidFill>
            </a:endParaRPr>
          </a:p>
          <a:p>
            <a:pPr marL="0" indent="0">
              <a:buNone/>
            </a:pPr>
            <a:endParaRPr lang="sv-SE" b="1" dirty="0">
              <a:solidFill>
                <a:srgbClr val="74350A"/>
              </a:solidFill>
            </a:endParaRPr>
          </a:p>
          <a:p>
            <a:pPr marL="0" indent="0">
              <a:buNone/>
            </a:pPr>
            <a:endParaRPr lang="sv-SE" b="1" dirty="0">
              <a:solidFill>
                <a:srgbClr val="74350A"/>
              </a:solidFill>
            </a:endParaRPr>
          </a:p>
          <a:p>
            <a:pPr marL="0" indent="0">
              <a:buNone/>
            </a:pPr>
            <a:r>
              <a:rPr lang="sv-SE" b="1" dirty="0">
                <a:solidFill>
                  <a:srgbClr val="74350A"/>
                </a:solidFill>
              </a:rPr>
              <a:t>					</a:t>
            </a:r>
          </a:p>
          <a:p>
            <a:pPr marL="0" indent="0">
              <a:buNone/>
            </a:pPr>
            <a:r>
              <a:rPr lang="sv-SE" b="1" dirty="0"/>
              <a:t>					    </a:t>
            </a:r>
            <a:r>
              <a:rPr lang="sv-SE" b="1" dirty="0">
                <a:solidFill>
                  <a:srgbClr val="74350A"/>
                </a:solidFill>
              </a:rPr>
              <a:t>					</a:t>
            </a:r>
          </a:p>
          <a:p>
            <a:pPr marL="0" indent="0">
              <a:buNone/>
            </a:pPr>
            <a:endParaRPr lang="sv-SE" b="1" dirty="0">
              <a:solidFill>
                <a:srgbClr val="74350A"/>
              </a:solidFill>
            </a:endParaRPr>
          </a:p>
          <a:p>
            <a:pPr marL="0" indent="0">
              <a:buNone/>
            </a:pPr>
            <a:endParaRPr lang="sv-SE" i="1" dirty="0">
              <a:solidFill>
                <a:srgbClr val="74350A"/>
              </a:solidFill>
            </a:endParaRPr>
          </a:p>
          <a:p>
            <a:pPr marL="0" indent="0">
              <a:buNone/>
            </a:pPr>
            <a:r>
              <a:rPr lang="sv-SE" b="1" dirty="0">
                <a:solidFill>
                  <a:srgbClr val="74350A"/>
                </a:solidFill>
              </a:rPr>
              <a:t> </a:t>
            </a:r>
            <a:endParaRPr lang="sv-SE" b="1" i="1" dirty="0">
              <a:solidFill>
                <a:srgbClr val="74350A"/>
              </a:solidFill>
            </a:endParaRPr>
          </a:p>
        </p:txBody>
      </p:sp>
      <p:sp>
        <p:nvSpPr>
          <p:cNvPr id="15" name="Rubrik 1">
            <a:extLst>
              <a:ext uri="{FF2B5EF4-FFF2-40B4-BE49-F238E27FC236}">
                <a16:creationId xmlns:a16="http://schemas.microsoft.com/office/drawing/2014/main" id="{627EE536-7C8E-4804-9645-5A7C9937D8B4}"/>
              </a:ext>
            </a:extLst>
          </p:cNvPr>
          <p:cNvSpPr txBox="1">
            <a:spLocks/>
          </p:cNvSpPr>
          <p:nvPr/>
        </p:nvSpPr>
        <p:spPr>
          <a:xfrm>
            <a:off x="8426936" y="93252"/>
            <a:ext cx="376500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 sz="3000" dirty="0">
              <a:solidFill>
                <a:srgbClr val="74350A"/>
              </a:solidFill>
            </a:endParaRP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1CECDF57-3300-4818-A465-A907193C9BE2}"/>
              </a:ext>
            </a:extLst>
          </p:cNvPr>
          <p:cNvSpPr/>
          <p:nvPr/>
        </p:nvSpPr>
        <p:spPr>
          <a:xfrm>
            <a:off x="1044441" y="1721750"/>
            <a:ext cx="926914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Två gånger om året möts berörda presidier från Region Kalmar län, Kommunförbundet Kalmar län, Kalmarsunds Gymnasieförbund samt presidier från skola, socialtjänst och angränsande hälso- och sjukvård från länets tolv kommuner.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På höstens presidiekonferens vartannat år beslutas det övergripande styrdokument som ska vara vägledande för allt arbete inom Länsgemensam ledning i samverkan.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Arbetet i Länsgemensam ledning i samverkan ska följas upp och redovisas på presidiekonferenserna. </a:t>
            </a:r>
          </a:p>
        </p:txBody>
      </p:sp>
      <p:sp>
        <p:nvSpPr>
          <p:cNvPr id="7" name="Rubrik 3">
            <a:extLst>
              <a:ext uri="{FF2B5EF4-FFF2-40B4-BE49-F238E27FC236}">
                <a16:creationId xmlns:a16="http://schemas.microsoft.com/office/drawing/2014/main" id="{E9E4E968-D7AB-4C6D-9050-38CC6FD512B7}"/>
              </a:ext>
            </a:extLst>
          </p:cNvPr>
          <p:cNvSpPr txBox="1">
            <a:spLocks/>
          </p:cNvSpPr>
          <p:nvPr/>
        </p:nvSpPr>
        <p:spPr>
          <a:xfrm>
            <a:off x="352687" y="156531"/>
            <a:ext cx="106247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000" dirty="0">
                <a:solidFill>
                  <a:srgbClr val="7435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Gemensam presidiekonferens </a:t>
            </a:r>
          </a:p>
        </p:txBody>
      </p:sp>
    </p:spTree>
    <p:extLst>
      <p:ext uri="{BB962C8B-B14F-4D97-AF65-F5344CB8AC3E}">
        <p14:creationId xmlns:p14="http://schemas.microsoft.com/office/powerpoint/2010/main" val="1358888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ubrik 1">
            <a:extLst>
              <a:ext uri="{FF2B5EF4-FFF2-40B4-BE49-F238E27FC236}">
                <a16:creationId xmlns:a16="http://schemas.microsoft.com/office/drawing/2014/main" id="{627EE536-7C8E-4804-9645-5A7C9937D8B4}"/>
              </a:ext>
            </a:extLst>
          </p:cNvPr>
          <p:cNvSpPr txBox="1">
            <a:spLocks/>
          </p:cNvSpPr>
          <p:nvPr/>
        </p:nvSpPr>
        <p:spPr>
          <a:xfrm>
            <a:off x="8426936" y="93252"/>
            <a:ext cx="376500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 sz="3000" dirty="0">
              <a:solidFill>
                <a:srgbClr val="74350A"/>
              </a:solidFill>
            </a:endParaRP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1CECDF57-3300-4818-A465-A907193C9BE2}"/>
              </a:ext>
            </a:extLst>
          </p:cNvPr>
          <p:cNvSpPr/>
          <p:nvPr/>
        </p:nvSpPr>
        <p:spPr>
          <a:xfrm>
            <a:off x="662163" y="1418815"/>
            <a:ext cx="10315275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Länsgemensam ledning består av socialchefer, vård- och omsorgschefer från länets tolv kommuner samt sju förvaltningschefer och stabschefer från Region Kalmar län samt två brukarrepresentanter.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Länets skolchefer och representanter från Kalmarsunds gymnasieförbund deltar i möten med länsgemensam ledning i de frågor som rör skolans ansvar för att skapa mervärde i samverkan.</a:t>
            </a:r>
          </a:p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Besluta om mål för respektive samordnande grupp/ samverkansområdesgrupp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Fastställa handlingsplan och aktiviteter för respektive samordnande grupp/ samverkansområdesgrupp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Fastställa ekonomiska ramar för respektive samordnande grupp/samverkansområdesgrupp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Följa upp och utvärdera arbetet i respektive samordnande grupp/samverkansområdesgrupp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7" name="Rubrik 3">
            <a:extLst>
              <a:ext uri="{FF2B5EF4-FFF2-40B4-BE49-F238E27FC236}">
                <a16:creationId xmlns:a16="http://schemas.microsoft.com/office/drawing/2014/main" id="{E9E4E968-D7AB-4C6D-9050-38CC6FD512B7}"/>
              </a:ext>
            </a:extLst>
          </p:cNvPr>
          <p:cNvSpPr txBox="1">
            <a:spLocks/>
          </p:cNvSpPr>
          <p:nvPr/>
        </p:nvSpPr>
        <p:spPr>
          <a:xfrm>
            <a:off x="352687" y="156531"/>
            <a:ext cx="106247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000" dirty="0">
                <a:solidFill>
                  <a:srgbClr val="7435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Länsgemensam ledning i samverkan </a:t>
            </a:r>
          </a:p>
        </p:txBody>
      </p:sp>
    </p:spTree>
    <p:extLst>
      <p:ext uri="{BB962C8B-B14F-4D97-AF65-F5344CB8AC3E}">
        <p14:creationId xmlns:p14="http://schemas.microsoft.com/office/powerpoint/2010/main" val="3588813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ubrik 1">
            <a:extLst>
              <a:ext uri="{FF2B5EF4-FFF2-40B4-BE49-F238E27FC236}">
                <a16:creationId xmlns:a16="http://schemas.microsoft.com/office/drawing/2014/main" id="{627EE536-7C8E-4804-9645-5A7C9937D8B4}"/>
              </a:ext>
            </a:extLst>
          </p:cNvPr>
          <p:cNvSpPr txBox="1">
            <a:spLocks/>
          </p:cNvSpPr>
          <p:nvPr/>
        </p:nvSpPr>
        <p:spPr>
          <a:xfrm>
            <a:off x="8426936" y="93252"/>
            <a:ext cx="376500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 sz="3000" dirty="0">
              <a:solidFill>
                <a:srgbClr val="74350A"/>
              </a:solidFill>
            </a:endParaRP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1CECDF57-3300-4818-A465-A907193C9BE2}"/>
              </a:ext>
            </a:extLst>
          </p:cNvPr>
          <p:cNvSpPr/>
          <p:nvPr/>
        </p:nvSpPr>
        <p:spPr>
          <a:xfrm>
            <a:off x="662163" y="1737068"/>
            <a:ext cx="1031527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Länsgemensam ledning i samverkan fattar beslut tillsammans.</a:t>
            </a:r>
            <a:b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För att beslut och dokument ska vara väl förankrade och möjliga att implementera finns ett remissförfarande.</a:t>
            </a:r>
            <a:b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Remissförfarandet innebär att dokument går ut på remissrunda, ledamöterna ges möjlighet att komma med synpunkter, vilka omhändertas.</a:t>
            </a:r>
            <a:b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Samtliga ledamöter i LGL måste ge sitt aktiva godkännande innan dokument går upp för beslut.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7" name="Rubrik 3">
            <a:extLst>
              <a:ext uri="{FF2B5EF4-FFF2-40B4-BE49-F238E27FC236}">
                <a16:creationId xmlns:a16="http://schemas.microsoft.com/office/drawing/2014/main" id="{E9E4E968-D7AB-4C6D-9050-38CC6FD512B7}"/>
              </a:ext>
            </a:extLst>
          </p:cNvPr>
          <p:cNvSpPr txBox="1">
            <a:spLocks/>
          </p:cNvSpPr>
          <p:nvPr/>
        </p:nvSpPr>
        <p:spPr>
          <a:xfrm>
            <a:off x="352687" y="156531"/>
            <a:ext cx="106247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000" dirty="0">
                <a:solidFill>
                  <a:srgbClr val="7435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Länsgemensam ledning i samverkan</a:t>
            </a:r>
          </a:p>
        </p:txBody>
      </p:sp>
    </p:spTree>
    <p:extLst>
      <p:ext uri="{BB962C8B-B14F-4D97-AF65-F5344CB8AC3E}">
        <p14:creationId xmlns:p14="http://schemas.microsoft.com/office/powerpoint/2010/main" val="2988770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44212" y="-83126"/>
            <a:ext cx="4621530" cy="50522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v-SE" b="1" dirty="0">
              <a:solidFill>
                <a:srgbClr val="74350A"/>
              </a:solidFill>
            </a:endParaRPr>
          </a:p>
          <a:p>
            <a:pPr marL="0" indent="0">
              <a:buNone/>
            </a:pPr>
            <a:endParaRPr lang="sv-SE" b="1" dirty="0">
              <a:solidFill>
                <a:srgbClr val="74350A"/>
              </a:solidFill>
            </a:endParaRPr>
          </a:p>
          <a:p>
            <a:pPr marL="0" indent="0">
              <a:buNone/>
            </a:pPr>
            <a:endParaRPr lang="sv-SE" b="1" dirty="0">
              <a:solidFill>
                <a:srgbClr val="74350A"/>
              </a:solidFill>
            </a:endParaRPr>
          </a:p>
          <a:p>
            <a:pPr marL="0" indent="0">
              <a:buNone/>
            </a:pPr>
            <a:r>
              <a:rPr lang="sv-SE" b="1" dirty="0">
                <a:solidFill>
                  <a:srgbClr val="74350A"/>
                </a:solidFill>
              </a:rPr>
              <a:t>					</a:t>
            </a:r>
          </a:p>
          <a:p>
            <a:pPr marL="0" indent="0">
              <a:buNone/>
            </a:pPr>
            <a:r>
              <a:rPr lang="sv-SE" b="1" dirty="0"/>
              <a:t>					    </a:t>
            </a:r>
            <a:r>
              <a:rPr lang="sv-SE" b="1" dirty="0">
                <a:solidFill>
                  <a:srgbClr val="74350A"/>
                </a:solidFill>
              </a:rPr>
              <a:t>					</a:t>
            </a:r>
          </a:p>
          <a:p>
            <a:pPr marL="0" indent="0">
              <a:buNone/>
            </a:pPr>
            <a:endParaRPr lang="sv-SE" b="1" dirty="0">
              <a:solidFill>
                <a:srgbClr val="74350A"/>
              </a:solidFill>
            </a:endParaRPr>
          </a:p>
          <a:p>
            <a:pPr marL="0" indent="0">
              <a:buNone/>
            </a:pPr>
            <a:endParaRPr lang="sv-SE" i="1" dirty="0">
              <a:solidFill>
                <a:srgbClr val="74350A"/>
              </a:solidFill>
            </a:endParaRPr>
          </a:p>
          <a:p>
            <a:pPr marL="0" indent="0">
              <a:buNone/>
            </a:pPr>
            <a:r>
              <a:rPr lang="sv-SE" b="1" dirty="0">
                <a:solidFill>
                  <a:srgbClr val="74350A"/>
                </a:solidFill>
              </a:rPr>
              <a:t> </a:t>
            </a:r>
            <a:endParaRPr lang="sv-SE" b="1" i="1" dirty="0">
              <a:solidFill>
                <a:srgbClr val="74350A"/>
              </a:solidFill>
            </a:endParaRPr>
          </a:p>
        </p:txBody>
      </p:sp>
      <p:sp>
        <p:nvSpPr>
          <p:cNvPr id="15" name="Rubrik 1">
            <a:extLst>
              <a:ext uri="{FF2B5EF4-FFF2-40B4-BE49-F238E27FC236}">
                <a16:creationId xmlns:a16="http://schemas.microsoft.com/office/drawing/2014/main" id="{627EE536-7C8E-4804-9645-5A7C9937D8B4}"/>
              </a:ext>
            </a:extLst>
          </p:cNvPr>
          <p:cNvSpPr txBox="1">
            <a:spLocks/>
          </p:cNvSpPr>
          <p:nvPr/>
        </p:nvSpPr>
        <p:spPr>
          <a:xfrm>
            <a:off x="8426936" y="93252"/>
            <a:ext cx="376500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 sz="3000" dirty="0">
              <a:solidFill>
                <a:srgbClr val="74350A"/>
              </a:solidFill>
            </a:endParaRP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1CECDF57-3300-4818-A465-A907193C9BE2}"/>
              </a:ext>
            </a:extLst>
          </p:cNvPr>
          <p:cNvSpPr/>
          <p:nvPr/>
        </p:nvSpPr>
        <p:spPr>
          <a:xfrm>
            <a:off x="832284" y="1689123"/>
            <a:ext cx="10315275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Samordnande grupper finns inom äldre, barn och unga samt psykisk hälsa*: </a:t>
            </a:r>
          </a:p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Dessa ska förutom utvecklingsledarna bestå av: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Två representanter från Länsgemensam ledning i samverkan med rollerna ordförande och vice ordförande, fördelat på kommuner respektive Region Kalmar län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Tre representanter från kommuner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Tre representanter från Region Kalmar län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En representant för folkhälsa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Två representanter för brukarmedverkan (utses av samverkansområdesgruppen)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En representant för hab/rehab</a:t>
            </a:r>
          </a:p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400" dirty="0">
                <a:latin typeface="Arial" panose="020B0604020202020204" pitchFamily="34" charset="0"/>
                <a:cs typeface="Arial" panose="020B0604020202020204" pitchFamily="34" charset="0"/>
              </a:rPr>
              <a:t>*Samordnade grupp Psykisk hälsa har för närvarande fler representanter med anledning av sammanslagning med Missbruk och beroende 2021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7" name="Rubrik 3">
            <a:extLst>
              <a:ext uri="{FF2B5EF4-FFF2-40B4-BE49-F238E27FC236}">
                <a16:creationId xmlns:a16="http://schemas.microsoft.com/office/drawing/2014/main" id="{E9E4E968-D7AB-4C6D-9050-38CC6FD512B7}"/>
              </a:ext>
            </a:extLst>
          </p:cNvPr>
          <p:cNvSpPr txBox="1">
            <a:spLocks/>
          </p:cNvSpPr>
          <p:nvPr/>
        </p:nvSpPr>
        <p:spPr>
          <a:xfrm>
            <a:off x="352687" y="282641"/>
            <a:ext cx="106247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2800" dirty="0">
                <a:solidFill>
                  <a:srgbClr val="7435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Länsgemensam ledning i samverkan utser representanter till samordnande grupper  </a:t>
            </a:r>
          </a:p>
        </p:txBody>
      </p:sp>
    </p:spTree>
    <p:extLst>
      <p:ext uri="{BB962C8B-B14F-4D97-AF65-F5344CB8AC3E}">
        <p14:creationId xmlns:p14="http://schemas.microsoft.com/office/powerpoint/2010/main" val="3992457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44212" y="-83126"/>
            <a:ext cx="4621530" cy="50522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v-SE" b="1" dirty="0">
              <a:solidFill>
                <a:srgbClr val="74350A"/>
              </a:solidFill>
            </a:endParaRPr>
          </a:p>
          <a:p>
            <a:pPr marL="0" indent="0">
              <a:buNone/>
            </a:pPr>
            <a:endParaRPr lang="sv-SE" b="1" dirty="0">
              <a:solidFill>
                <a:srgbClr val="74350A"/>
              </a:solidFill>
            </a:endParaRPr>
          </a:p>
          <a:p>
            <a:pPr marL="0" indent="0">
              <a:buNone/>
            </a:pPr>
            <a:endParaRPr lang="sv-SE" b="1" dirty="0">
              <a:solidFill>
                <a:srgbClr val="74350A"/>
              </a:solidFill>
            </a:endParaRPr>
          </a:p>
          <a:p>
            <a:pPr marL="0" indent="0">
              <a:buNone/>
            </a:pPr>
            <a:r>
              <a:rPr lang="sv-SE" b="1" dirty="0">
                <a:solidFill>
                  <a:srgbClr val="74350A"/>
                </a:solidFill>
              </a:rPr>
              <a:t>					</a:t>
            </a:r>
          </a:p>
          <a:p>
            <a:pPr marL="0" indent="0">
              <a:buNone/>
            </a:pPr>
            <a:r>
              <a:rPr lang="sv-SE" b="1" dirty="0"/>
              <a:t>					    </a:t>
            </a:r>
            <a:r>
              <a:rPr lang="sv-SE" b="1" dirty="0">
                <a:solidFill>
                  <a:srgbClr val="74350A"/>
                </a:solidFill>
              </a:rPr>
              <a:t>					</a:t>
            </a:r>
          </a:p>
          <a:p>
            <a:pPr marL="0" indent="0">
              <a:buNone/>
            </a:pPr>
            <a:endParaRPr lang="sv-SE" b="1" dirty="0">
              <a:solidFill>
                <a:srgbClr val="74350A"/>
              </a:solidFill>
            </a:endParaRPr>
          </a:p>
          <a:p>
            <a:pPr marL="0" indent="0">
              <a:buNone/>
            </a:pPr>
            <a:endParaRPr lang="sv-SE" i="1" dirty="0">
              <a:solidFill>
                <a:srgbClr val="74350A"/>
              </a:solidFill>
            </a:endParaRPr>
          </a:p>
          <a:p>
            <a:pPr marL="0" indent="0">
              <a:buNone/>
            </a:pPr>
            <a:r>
              <a:rPr lang="sv-SE" b="1" dirty="0">
                <a:solidFill>
                  <a:srgbClr val="74350A"/>
                </a:solidFill>
              </a:rPr>
              <a:t> </a:t>
            </a:r>
            <a:endParaRPr lang="sv-SE" b="1" i="1" dirty="0">
              <a:solidFill>
                <a:srgbClr val="74350A"/>
              </a:solidFill>
            </a:endParaRPr>
          </a:p>
        </p:txBody>
      </p:sp>
      <p:sp>
        <p:nvSpPr>
          <p:cNvPr id="15" name="Rubrik 1">
            <a:extLst>
              <a:ext uri="{FF2B5EF4-FFF2-40B4-BE49-F238E27FC236}">
                <a16:creationId xmlns:a16="http://schemas.microsoft.com/office/drawing/2014/main" id="{627EE536-7C8E-4804-9645-5A7C9937D8B4}"/>
              </a:ext>
            </a:extLst>
          </p:cNvPr>
          <p:cNvSpPr txBox="1">
            <a:spLocks/>
          </p:cNvSpPr>
          <p:nvPr/>
        </p:nvSpPr>
        <p:spPr>
          <a:xfrm>
            <a:off x="8426936" y="93252"/>
            <a:ext cx="376500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 sz="3000" dirty="0">
              <a:solidFill>
                <a:srgbClr val="74350A"/>
              </a:solidFill>
            </a:endParaRP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1CECDF57-3300-4818-A465-A907193C9BE2}"/>
              </a:ext>
            </a:extLst>
          </p:cNvPr>
          <p:cNvSpPr/>
          <p:nvPr/>
        </p:nvSpPr>
        <p:spPr>
          <a:xfrm>
            <a:off x="832284" y="1689123"/>
            <a:ext cx="1031527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Hab/rehab 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utgörs av representanter från kommuner och Region Kalmar län samt brukare. </a:t>
            </a:r>
          </a:p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Brukarmedverkan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 är uppbyggt efter antagen modell. Till stöd finns två utvecklingsledare.</a:t>
            </a:r>
          </a:p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Informationsöverföringsgruppen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 utgörs av representation av utvecklingsledare samordnande grupper, medicinskt ansvarig sjuksköterska samt nära vård processledare inom kommunerna, från primärvårdsförvaltning, </a:t>
            </a: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Hälso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– och sjukvårdsförvaltning och psykiatriförvaltningen inom Region Kalmar län tillsammans med samordnaren i Region Kalmar län samt verksamhetsledaren hälsa och social välfärd Kommunförbundet Kalmar län.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7" name="Rubrik 3">
            <a:extLst>
              <a:ext uri="{FF2B5EF4-FFF2-40B4-BE49-F238E27FC236}">
                <a16:creationId xmlns:a16="http://schemas.microsoft.com/office/drawing/2014/main" id="{E9E4E968-D7AB-4C6D-9050-38CC6FD512B7}"/>
              </a:ext>
            </a:extLst>
          </p:cNvPr>
          <p:cNvSpPr txBox="1">
            <a:spLocks/>
          </p:cNvSpPr>
          <p:nvPr/>
        </p:nvSpPr>
        <p:spPr>
          <a:xfrm>
            <a:off x="352687" y="282641"/>
            <a:ext cx="106247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2800" dirty="0">
                <a:solidFill>
                  <a:srgbClr val="7435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Medlemmar i samverkansområdesgrupp</a:t>
            </a:r>
          </a:p>
        </p:txBody>
      </p:sp>
    </p:spTree>
    <p:extLst>
      <p:ext uri="{BB962C8B-B14F-4D97-AF65-F5344CB8AC3E}">
        <p14:creationId xmlns:p14="http://schemas.microsoft.com/office/powerpoint/2010/main" val="2196927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änsgemensam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72D2A"/>
      </a:accent1>
      <a:accent2>
        <a:srgbClr val="518196"/>
      </a:accent2>
      <a:accent3>
        <a:srgbClr val="C9B360"/>
      </a:accent3>
      <a:accent4>
        <a:srgbClr val="82B28D"/>
      </a:accent4>
      <a:accent5>
        <a:srgbClr val="B6BBA5"/>
      </a:accent5>
      <a:accent6>
        <a:srgbClr val="C55A11"/>
      </a:accent6>
      <a:hlink>
        <a:srgbClr val="7B7B7B"/>
      </a:hlink>
      <a:folHlink>
        <a:srgbClr val="BF9000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2208</TotalTime>
  <Words>1527</Words>
  <Application>Microsoft Office PowerPoint</Application>
  <PresentationFormat>Bredbild</PresentationFormat>
  <Paragraphs>268</Paragraphs>
  <Slides>19</Slides>
  <Notes>17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Candara</vt:lpstr>
      <vt:lpstr>Office Theme</vt:lpstr>
      <vt:lpstr>Office-tema</vt:lpstr>
      <vt:lpstr>Uppdrag och beslutsnivåer uppdaterad höst 2023</vt:lpstr>
      <vt:lpstr> 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Uppdrag för ordförande och vice ordförande i samordnande grupper</vt:lpstr>
      <vt:lpstr>PowerPoint-presentation</vt:lpstr>
      <vt:lpstr>PowerPoint-presentation</vt:lpstr>
      <vt:lpstr>PowerPoint-presentation</vt:lpstr>
      <vt:lpstr>PowerPoint-presentation</vt:lpstr>
      <vt:lpstr>Representation – lokala samarbetsgrupper barn och unga</vt:lpstr>
      <vt:lpstr>Uppdrag</vt:lpstr>
      <vt:lpstr>PowerPoint-presentation</vt:lpstr>
    </vt:vector>
  </TitlesOfParts>
  <Company>Landstinget i Kalmar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Roger Sjöström</dc:creator>
  <cp:lastModifiedBy>Helene Wendell</cp:lastModifiedBy>
  <cp:revision>151</cp:revision>
  <dcterms:created xsi:type="dcterms:W3CDTF">2019-08-20T08:26:03Z</dcterms:created>
  <dcterms:modified xsi:type="dcterms:W3CDTF">2023-11-21T09:15:13Z</dcterms:modified>
</cp:coreProperties>
</file>