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80" r:id="rId3"/>
    <p:sldId id="281" r:id="rId4"/>
    <p:sldId id="282" r:id="rId5"/>
    <p:sldId id="298" r:id="rId6"/>
    <p:sldId id="299" r:id="rId7"/>
    <p:sldId id="274" r:id="rId8"/>
    <p:sldId id="269" r:id="rId9"/>
    <p:sldId id="276" r:id="rId10"/>
    <p:sldId id="278" r:id="rId11"/>
    <p:sldId id="271" r:id="rId12"/>
    <p:sldId id="272" r:id="rId13"/>
    <p:sldId id="279" r:id="rId14"/>
    <p:sldId id="25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75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EACB9-DB99-4EB5-9487-09E8D697725D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18A7D-B5B8-4DCB-8999-852C2B6089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3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56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Vår samverkansorganisation är anpassad till Nationellt system för kunskapsstyrning.</a:t>
            </a:r>
          </a:p>
          <a:p>
            <a:r>
              <a:rPr lang="sv-SE" dirty="0"/>
              <a:t>Up</a:t>
            </a:r>
            <a:r>
              <a:rPr lang="sv-SE" baseline="0" dirty="0"/>
              <a:t>pföljningen av de regionala programområdena sker i fyra kunskapsråd, som också utgör ledningsstöd.</a:t>
            </a:r>
          </a:p>
          <a:p>
            <a:r>
              <a:rPr lang="sv-SE" baseline="0" dirty="0"/>
              <a:t>Regionsjukvårdsledningens arbetsutskott utgör ledningsstöd till de regionala samverkansgrupperna.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10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18A7D-B5B8-4DCB-8999-852C2B6089B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3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18A7D-B5B8-4DCB-8999-852C2B6089B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70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fylla i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9600" y="2276874"/>
            <a:ext cx="10972800" cy="37444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377983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kr.se/download/18.3312a8af18e51659cb7258bd/1711027964203/Gemensam_%20inriktning%20_%20sammanhallen_andamalsenlig_%20kunskapsstyrning_Ho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elltklinisktkunskapsstod.se/Kalmar-lan/kunskapsstod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4607" y="0"/>
            <a:ext cx="11822785" cy="541829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/>
          </p:cNvSpPr>
          <p:nvPr/>
        </p:nvSpPr>
        <p:spPr>
          <a:xfrm>
            <a:off x="187326" y="2426678"/>
            <a:ext cx="11822785" cy="896272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sv-SE" sz="3200" dirty="0">
              <a:solidFill>
                <a:schemeClr val="bg1"/>
              </a:solidFill>
            </a:endParaRPr>
          </a:p>
          <a:p>
            <a:pPr algn="ctr"/>
            <a:endParaRPr lang="sv-SE" sz="3200" dirty="0">
              <a:solidFill>
                <a:schemeClr val="bg1"/>
              </a:solidFill>
            </a:endParaRPr>
          </a:p>
          <a:p>
            <a:pPr algn="ctr"/>
            <a:r>
              <a:rPr lang="sv-SE" sz="3200" dirty="0">
                <a:solidFill>
                  <a:schemeClr val="bg1"/>
                </a:solidFill>
              </a:rPr>
              <a:t>Nationella Kliniska Kunskapsstöd </a:t>
            </a:r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A945824-59B7-1BD7-9428-1E29FB65F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921" y="319238"/>
            <a:ext cx="5963750" cy="480850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EE8F759-908E-9899-9F84-873478C6C610}"/>
              </a:ext>
            </a:extLst>
          </p:cNvPr>
          <p:cNvSpPr txBox="1"/>
          <p:nvPr/>
        </p:nvSpPr>
        <p:spPr>
          <a:xfrm>
            <a:off x="527538" y="580292"/>
            <a:ext cx="3587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Arbete tillsammans med kommunikatörer och olika läkare med planering för att även återuppta kontakt med äldre arbetsgrupper</a:t>
            </a:r>
          </a:p>
        </p:txBody>
      </p:sp>
    </p:spTree>
    <p:extLst>
      <p:ext uri="{BB962C8B-B14F-4D97-AF65-F5344CB8AC3E}">
        <p14:creationId xmlns:p14="http://schemas.microsoft.com/office/powerpoint/2010/main" val="376639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A9EEF40-0906-41AB-B116-3DE6EC818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2A0A5CF-B5AB-4CB2-A4AC-507C707C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DA5193-CA8E-4661-93EC-5A499C38FE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2C7F759-F11D-21ED-6DAB-52FC2EC0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" y="139009"/>
            <a:ext cx="11980985" cy="65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7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ACB3CB26-8BA7-4371-000E-CD71B91F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88" y="383037"/>
            <a:ext cx="7974623" cy="49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53F35E-9582-0435-5E20-FF4313976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96" y="1581579"/>
            <a:ext cx="3420208" cy="318824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D909F17-A874-C24A-77F3-F5640DC69B84}"/>
              </a:ext>
            </a:extLst>
          </p:cNvPr>
          <p:cNvSpPr txBox="1"/>
          <p:nvPr/>
        </p:nvSpPr>
        <p:spPr>
          <a:xfrm>
            <a:off x="861646" y="50160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Implementeringsarbete?  VARFÖR?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4A88F1-5A69-D52B-444F-5D7621F57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533" y="2690646"/>
            <a:ext cx="5326547" cy="288351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F048330-9502-AE17-28CD-4DD92DDEE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115" y="269368"/>
            <a:ext cx="6289028" cy="28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3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54B12AA-F03F-60ED-835F-BC2C487E82CF}"/>
              </a:ext>
            </a:extLst>
          </p:cNvPr>
          <p:cNvSpPr txBox="1"/>
          <p:nvPr/>
        </p:nvSpPr>
        <p:spPr>
          <a:xfrm>
            <a:off x="3575405" y="1756880"/>
            <a:ext cx="406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>
                <a:solidFill>
                  <a:schemeClr val="bg1"/>
                </a:solidFill>
              </a:rPr>
              <a:t>tomas.kristiansson@regionkalmar.se</a:t>
            </a:r>
          </a:p>
        </p:txBody>
      </p:sp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696FFB-2884-1451-1930-FA6E68ED6B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264ADFA-0F15-AD01-901C-D791EF148675}"/>
              </a:ext>
            </a:extLst>
          </p:cNvPr>
          <p:cNvSpPr txBox="1"/>
          <p:nvPr/>
        </p:nvSpPr>
        <p:spPr>
          <a:xfrm>
            <a:off x="781235" y="461640"/>
            <a:ext cx="1060881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Sveriges Kommuner och Regioner (SKR) och regeringen kom den 21 mars 2024 överens om en gemensam </a:t>
            </a:r>
            <a:r>
              <a:rPr lang="sv-SE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inriktning och avsiktsförklaring</a:t>
            </a: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för en sammanhållen och ändamålsenlig kunskapsstyrning för hälso- och sjukvården.</a:t>
            </a:r>
            <a:endParaRPr lang="sv-SE" b="1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endParaRPr lang="sv-SE" b="1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r>
              <a:rPr lang="sv-SE" sz="1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– Varje patient ska erbjudas bästa möjliga hälso- och sjukvård. </a:t>
            </a:r>
          </a:p>
          <a:p>
            <a:endParaRPr lang="sv-SE" sz="1600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r>
              <a:rPr lang="sv-SE" sz="1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För att vården ska vara jämlik över hela landet behöver vi se till så att vårdpersonalen alltid har tillgång till rätt kunskap, med så lite administrativt krångel som möjligt.</a:t>
            </a:r>
            <a:endParaRPr lang="sv-SE" sz="1600" b="1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endParaRPr lang="sv-SE" sz="1600" b="1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r>
              <a:rPr lang="sv-SE" sz="160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”Avsiktsförklaringen” innebär och ska:</a:t>
            </a:r>
            <a:endParaRPr lang="sv-SE" sz="1600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r>
              <a:rPr lang="sv-SE" sz="1600" dirty="0">
                <a:solidFill>
                  <a:srgbClr val="222222"/>
                </a:solidFill>
                <a:latin typeface="open sans" panose="020B0606030504020204" pitchFamily="34" charset="0"/>
              </a:rPr>
              <a:t>- </a:t>
            </a:r>
            <a:r>
              <a:rPr lang="sv-SE" sz="1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bidra till att kunskap sprids och tillämpas </a:t>
            </a:r>
          </a:p>
          <a:p>
            <a:r>
              <a:rPr lang="sv-SE" sz="1600" dirty="0">
                <a:solidFill>
                  <a:srgbClr val="222222"/>
                </a:solidFill>
                <a:latin typeface="open sans" panose="020B0606030504020204" pitchFamily="34" charset="0"/>
              </a:rPr>
              <a:t>- </a:t>
            </a:r>
            <a:r>
              <a:rPr lang="sv-SE" sz="1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resultaten följs upp </a:t>
            </a:r>
          </a:p>
          <a:p>
            <a:r>
              <a:rPr lang="sv-SE" sz="1600" dirty="0">
                <a:solidFill>
                  <a:srgbClr val="222222"/>
                </a:solidFill>
                <a:latin typeface="open sans" panose="020B0606030504020204" pitchFamily="34" charset="0"/>
              </a:rPr>
              <a:t>- att </a:t>
            </a:r>
            <a:r>
              <a:rPr lang="sv-SE" sz="1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ny kunskap skapas i en sammanhållen kedja</a:t>
            </a:r>
          </a:p>
          <a:p>
            <a:r>
              <a:rPr lang="sv-SE" sz="1600" dirty="0">
                <a:solidFill>
                  <a:srgbClr val="222222"/>
                </a:solidFill>
                <a:latin typeface="open sans" panose="020B0606030504020204" pitchFamily="34" charset="0"/>
              </a:rPr>
              <a:t>- </a:t>
            </a:r>
            <a:r>
              <a:rPr lang="sv-SE" sz="1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bidra till tydligare fokus på implementering </a:t>
            </a:r>
          </a:p>
          <a:p>
            <a:r>
              <a:rPr lang="sv-SE" sz="1600" dirty="0">
                <a:solidFill>
                  <a:srgbClr val="222222"/>
                </a:solidFill>
                <a:latin typeface="open sans" panose="020B0606030504020204" pitchFamily="34" charset="0"/>
              </a:rPr>
              <a:t>- </a:t>
            </a:r>
            <a:r>
              <a:rPr lang="sv-SE" sz="1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uppföljning och analys </a:t>
            </a:r>
          </a:p>
          <a:p>
            <a:r>
              <a:rPr lang="sv-SE" sz="1600" dirty="0">
                <a:solidFill>
                  <a:srgbClr val="222222"/>
                </a:solidFill>
                <a:latin typeface="open sans" panose="020B0606030504020204" pitchFamily="34" charset="0"/>
              </a:rPr>
              <a:t>- </a:t>
            </a:r>
            <a:r>
              <a:rPr lang="sv-SE" sz="1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samt verksamhetsutveckling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81574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1A8504-BC72-BDA7-75E0-D1ED8920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947E9F-A796-F636-7935-7F1CD8404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B19544E-8D17-C6E0-BE22-BEE482D32549}"/>
              </a:ext>
            </a:extLst>
          </p:cNvPr>
          <p:cNvSpPr txBox="1"/>
          <p:nvPr/>
        </p:nvSpPr>
        <p:spPr>
          <a:xfrm>
            <a:off x="461639" y="501602"/>
            <a:ext cx="108840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På områden där det finns statliga kunskapsstöd ska dessa följas och utgöra utgångpunkt i framtagandet av kliniknära stöd. </a:t>
            </a:r>
          </a:p>
          <a:p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r>
              <a:rPr lang="sv-SE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För en kunskapsbaserad hälso- och sjukvård behöver man också arbeta med prioriteringar och välja de behandlingsalternativ som är bäst för patienterna samt undvika så kallad lågvärdevård</a:t>
            </a:r>
          </a:p>
          <a:p>
            <a:endParaRPr lang="sv-SE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Det stora antalet aktörer som verkar inom området har medfört utmaningar gällande roller och ansvarsavgränsningar samt hur samarbetet mellan aktörerna ska se ut. </a:t>
            </a:r>
          </a:p>
          <a:p>
            <a:endParaRPr lang="sv-SE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r>
              <a:rPr lang="sv-SE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Likaså har det resulterat i ett stort utbud av kunskapsstöd, som ibland överlappar, och i vissa fall motsäger varandra. 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SKR och staten har därför kommit överens om en gemensam inriktning för en sammanhållen och ändamålsenlig kunskapsstyrning för hälso- och sjukvården där parterna även vill skifta fokus från produktion av kunskapsstöd till ett tydligare fokus på implementering, uppföljning och analys samt verksamhetsutveckling.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815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1703E8-15BA-2476-D9DD-AC08ED1F6D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F256E1A-B5C4-C42F-7425-A6DC61E6DE57}"/>
              </a:ext>
            </a:extLst>
          </p:cNvPr>
          <p:cNvSpPr txBox="1"/>
          <p:nvPr/>
        </p:nvSpPr>
        <p:spPr>
          <a:xfrm>
            <a:off x="479393" y="328474"/>
            <a:ext cx="1133678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SKR och staten har enats om följande utgångspunkter i det fortsatta arbetet:</a:t>
            </a:r>
            <a:br>
              <a:rPr lang="sv-SE" b="1" dirty="0"/>
            </a:br>
            <a:br>
              <a:rPr lang="sv-SE" b="1" dirty="0"/>
            </a:b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• En </a:t>
            </a:r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gemensam</a:t>
            </a: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och </a:t>
            </a:r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långsiktig målbild</a:t>
            </a: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. Patienten ska erbjudas bästa möjliga hälso- och sjukvård. </a:t>
            </a:r>
            <a:br>
              <a:rPr lang="sv-SE" dirty="0"/>
            </a:br>
            <a:br>
              <a:rPr lang="sv-SE" dirty="0"/>
            </a:br>
            <a:r>
              <a:rPr lang="sv-SE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• En </a:t>
            </a:r>
            <a:r>
              <a:rPr lang="sv-SE" b="1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sammanhållen kunskapsstyrningskedja med tydlig ansvarsfördelning </a:t>
            </a:r>
            <a:r>
              <a:rPr lang="sv-SE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för en ändamålsenlig och effektiv kunskapsstyrning. Detta innebär att aktörerna kompletterar varandra och förutsätter bland annat gemensam planering och nära samverkan sam strukturer för hur frågor och behov ska prioriteras. 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• Ett större fokus </a:t>
            </a:r>
            <a:r>
              <a:rPr lang="sv-SE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på</a:t>
            </a:r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implementering av kunskapsstöd</a:t>
            </a: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. Regionerna ska underlätta och verka för att bästa tillgängliga kunskap implementeras och används för att åstadkomma bästa möjliga nytta för patienterna. </a:t>
            </a:r>
            <a:br>
              <a:rPr lang="sv-SE" dirty="0"/>
            </a:br>
            <a:br>
              <a:rPr lang="sv-SE" dirty="0"/>
            </a:br>
            <a:r>
              <a:rPr lang="sv-SE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• Ändamålsenlig uppföljning och analys. </a:t>
            </a:r>
            <a:r>
              <a:rPr lang="sv-SE" b="1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Uppföljning och analys </a:t>
            </a:r>
            <a:r>
              <a:rPr lang="sv-SE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av hälso- och sjukvården är en avgörande komponent i kunskapsstyrningen. Förutsättningarna för sådant arbete bör där det är möjligt fortsatt stärkas. </a:t>
            </a:r>
            <a:br>
              <a:rPr lang="sv-SE" dirty="0"/>
            </a:br>
            <a:br>
              <a:rPr lang="sv-SE" dirty="0"/>
            </a:br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• Årlig uppföljning. </a:t>
            </a: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SKR och staten är överens om att uppföljning gällande den gemensamma inriktningen ska göras årligen till Socialdepartementet och till SKR:s styrelse.</a:t>
            </a:r>
          </a:p>
          <a:p>
            <a:r>
              <a:rPr lang="sv-SE" dirty="0">
                <a:hlinkClick r:id="rId2"/>
              </a:rPr>
              <a:t>Gemensam_ inriktning _ </a:t>
            </a:r>
            <a:r>
              <a:rPr lang="sv-SE" dirty="0" err="1">
                <a:hlinkClick r:id="rId2"/>
              </a:rPr>
              <a:t>sammanhallen_andamalsenlig</a:t>
            </a:r>
            <a:r>
              <a:rPr lang="sv-SE">
                <a:hlinkClick r:id="rId2"/>
              </a:rPr>
              <a:t>_ kunskapsstyrning_HoS.pdf (skr.se)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258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>
            <a:off x="8592597" y="599480"/>
            <a:ext cx="2880000" cy="52767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Kommuner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623392" y="1154792"/>
            <a:ext cx="3696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Nationella </a:t>
            </a:r>
          </a:p>
          <a:p>
            <a:pPr algn="ctr"/>
            <a:r>
              <a:rPr lang="sv-SE" sz="186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programområden (NPO)*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4608245" y="1165027"/>
            <a:ext cx="3696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Nationella </a:t>
            </a:r>
          </a:p>
          <a:p>
            <a:pPr algn="ctr"/>
            <a:r>
              <a:rPr lang="sv-SE" sz="186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samverkansgrupper (NSG)*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8583345" y="1059192"/>
            <a:ext cx="2880000" cy="48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Statliga myndigheter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619455" y="589960"/>
            <a:ext cx="7680000" cy="48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Styrgrupp för kunskapsstyrning i samverkan (SKS) 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8592597" y="2154173"/>
            <a:ext cx="2880000" cy="48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Professionsföreningar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8583345" y="1602152"/>
            <a:ext cx="2880000" cy="48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Patientorganisationer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619453" y="3287080"/>
            <a:ext cx="3696000" cy="720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Regionala</a:t>
            </a:r>
            <a:br>
              <a:rPr lang="sv-SE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programområden (RPO)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4603455" y="3275924"/>
            <a:ext cx="3696000" cy="720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Regionala </a:t>
            </a:r>
            <a:br>
              <a:rPr lang="sv-SE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samverkansgrupper (RSG)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619453" y="4078799"/>
            <a:ext cx="7684792" cy="480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Regionala arbetsgrupper (RAG)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623392" y="1946229"/>
            <a:ext cx="7680000" cy="48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Nationella arbetsgrupper (NAG)*</a:t>
            </a:r>
          </a:p>
        </p:txBody>
      </p:sp>
      <p:sp>
        <p:nvSpPr>
          <p:cNvPr id="15" name="Rektangel med rundade hörn 14"/>
          <p:cNvSpPr/>
          <p:nvPr/>
        </p:nvSpPr>
        <p:spPr>
          <a:xfrm>
            <a:off x="623392" y="4611173"/>
            <a:ext cx="2400000" cy="72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br>
              <a:rPr lang="sv-S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Jönköpings län</a:t>
            </a:r>
          </a:p>
        </p:txBody>
      </p:sp>
      <p:sp>
        <p:nvSpPr>
          <p:cNvPr id="16" name="Rektangel med rundade hörn 15"/>
          <p:cNvSpPr/>
          <p:nvPr/>
        </p:nvSpPr>
        <p:spPr>
          <a:xfrm>
            <a:off x="3259455" y="4611173"/>
            <a:ext cx="2400000" cy="72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br>
              <a:rPr lang="sv-SE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Kalmar län</a:t>
            </a:r>
            <a:endParaRPr lang="sv-SE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med rundade hörn 16"/>
          <p:cNvSpPr/>
          <p:nvPr/>
        </p:nvSpPr>
        <p:spPr>
          <a:xfrm>
            <a:off x="5899455" y="4611173"/>
            <a:ext cx="2400000" cy="72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br>
              <a:rPr lang="sv-S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Östergötland</a:t>
            </a:r>
          </a:p>
        </p:txBody>
      </p:sp>
      <p:sp>
        <p:nvSpPr>
          <p:cNvPr id="18" name="Rektangel med rundade hörn 17"/>
          <p:cNvSpPr/>
          <p:nvPr/>
        </p:nvSpPr>
        <p:spPr>
          <a:xfrm>
            <a:off x="623392" y="2487432"/>
            <a:ext cx="7680853" cy="720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Sydöstra sjukvårdsregionen</a:t>
            </a:r>
          </a:p>
          <a:p>
            <a:pPr algn="ctr"/>
            <a:r>
              <a:rPr lang="sv-SE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Regionsjukvårdsledningen (RSL) och fyra kunskapsråd</a:t>
            </a:r>
          </a:p>
        </p:txBody>
      </p:sp>
      <p:sp>
        <p:nvSpPr>
          <p:cNvPr id="19" name="Rektangel med rundade hörn 18"/>
          <p:cNvSpPr/>
          <p:nvPr/>
        </p:nvSpPr>
        <p:spPr>
          <a:xfrm>
            <a:off x="614663" y="5396248"/>
            <a:ext cx="7684792" cy="48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Lokala programområden, samverkans- och arbetsgrupper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F5833DB-2C1F-ED71-5458-939AADF675D7}"/>
              </a:ext>
            </a:extLst>
          </p:cNvPr>
          <p:cNvSpPr txBox="1"/>
          <p:nvPr/>
        </p:nvSpPr>
        <p:spPr>
          <a:xfrm>
            <a:off x="8688289" y="4581129"/>
            <a:ext cx="2775057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33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Struktur för kommunsamverkan</a:t>
            </a:r>
          </a:p>
          <a:p>
            <a:r>
              <a:rPr lang="sv-SE" sz="1333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Region Jönköpings län: REKO</a:t>
            </a:r>
          </a:p>
          <a:p>
            <a:r>
              <a:rPr lang="sv-SE" sz="1333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Region Kalmar län: LGL</a:t>
            </a:r>
          </a:p>
          <a:p>
            <a:r>
              <a:rPr lang="sv-SE" sz="1333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Region Östergötland: LGVO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23392" y="5932712"/>
            <a:ext cx="2258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*kräver jävsdeklaration</a:t>
            </a:r>
          </a:p>
        </p:txBody>
      </p:sp>
    </p:spTree>
    <p:extLst>
      <p:ext uri="{BB962C8B-B14F-4D97-AF65-F5344CB8AC3E}">
        <p14:creationId xmlns:p14="http://schemas.microsoft.com/office/powerpoint/2010/main" val="116203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10801"/>
          <a:stretch/>
        </p:blipFill>
        <p:spPr>
          <a:xfrm>
            <a:off x="0" y="260648"/>
            <a:ext cx="12192000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0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3716894-5CED-8020-DDD5-02C2B33B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96" y="0"/>
            <a:ext cx="10981407" cy="539538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B3823D8-BAE1-7154-562A-892F820B920A}"/>
              </a:ext>
            </a:extLst>
          </p:cNvPr>
          <p:cNvSpPr txBox="1"/>
          <p:nvPr/>
        </p:nvSpPr>
        <p:spPr>
          <a:xfrm>
            <a:off x="1433146" y="5802923"/>
            <a:ext cx="800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Tidigare redogörelse av Håkan E kring </a:t>
            </a:r>
            <a:r>
              <a:rPr lang="sv-SE" dirty="0" err="1"/>
              <a:t>Stratsys</a:t>
            </a:r>
            <a:r>
              <a:rPr lang="sv-SE" dirty="0"/>
              <a:t> modul</a:t>
            </a:r>
          </a:p>
        </p:txBody>
      </p:sp>
    </p:spTree>
    <p:extLst>
      <p:ext uri="{BB962C8B-B14F-4D97-AF65-F5344CB8AC3E}">
        <p14:creationId xmlns:p14="http://schemas.microsoft.com/office/powerpoint/2010/main" val="140441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0E0C788-9AD7-B57F-E488-344957E0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52" y="300591"/>
            <a:ext cx="7150441" cy="5083303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3FBC64E-11AC-4304-33BC-CAB1B06DDA7D}"/>
              </a:ext>
            </a:extLst>
          </p:cNvPr>
          <p:cNvSpPr txBox="1"/>
          <p:nvPr/>
        </p:nvSpPr>
        <p:spPr>
          <a:xfrm>
            <a:off x="8238392" y="916550"/>
            <a:ext cx="4099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Kunskapsstöd - Nationellt kliniskt kunskapsstöd (nationelltklinisktkunskapsstod.se)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369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17689BE-4C0D-E05B-6E9F-A72A901B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63" y="149306"/>
            <a:ext cx="7191800" cy="5085167"/>
          </a:xfrm>
          <a:prstGeom prst="rect">
            <a:avLst/>
          </a:prstGeom>
        </p:spPr>
      </p:pic>
      <p:pic>
        <p:nvPicPr>
          <p:cNvPr id="2" name="Bildobjekt 1" descr="En bild som visar skärmbild&#10;&#10;Automatiskt genererad beskrivning">
            <a:extLst>
              <a:ext uri="{FF2B5EF4-FFF2-40B4-BE49-F238E27FC236}">
                <a16:creationId xmlns:a16="http://schemas.microsoft.com/office/drawing/2014/main" id="{B3CAF946-FD3B-D488-7DE9-7821E02C01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2086" y="338991"/>
            <a:ext cx="3756660" cy="5204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11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A24378-3847-4504-9AC8-75210D6EE2C6}" vid="{B95858A7-A334-4826-8877-DE7814140C9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234</TotalTime>
  <Words>618</Words>
  <Application>Microsoft Office PowerPoint</Application>
  <PresentationFormat>Bredbild</PresentationFormat>
  <Paragraphs>62</Paragraphs>
  <Slides>14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open sans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Tomas Kristiansson</dc:creator>
  <cp:lastModifiedBy>Tomas Kristiansson</cp:lastModifiedBy>
  <cp:revision>14</cp:revision>
  <dcterms:created xsi:type="dcterms:W3CDTF">2024-01-22T12:29:53Z</dcterms:created>
  <dcterms:modified xsi:type="dcterms:W3CDTF">2024-05-31T07:29:26Z</dcterms:modified>
</cp:coreProperties>
</file>