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1" r:id="rId3"/>
    <p:sldId id="269" r:id="rId4"/>
    <p:sldId id="274" r:id="rId5"/>
    <p:sldId id="276" r:id="rId6"/>
    <p:sldId id="300" r:id="rId7"/>
    <p:sldId id="273" r:id="rId8"/>
    <p:sldId id="299" r:id="rId9"/>
    <p:sldId id="25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87662" autoAdjust="0"/>
  </p:normalViewPr>
  <p:slideViewPr>
    <p:cSldViewPr snapToGrid="0">
      <p:cViewPr varScale="1">
        <p:scale>
          <a:sx n="104" d="100"/>
          <a:sy n="104" d="100"/>
        </p:scale>
        <p:origin x="65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F60DF-A8AD-4AF9-844E-B8BA3355147E}" type="datetimeFigureOut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94C69-E9E9-4823-B3A3-81138B831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93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94C69-E9E9-4823-B3A3-81138B83147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99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622E4C8-152B-42E0-8E3F-85BC4C913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A0DC9DB3-C6CE-4C03-A72B-856577E203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3620DD-DA98-4275-991F-5E42BBF2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0688" y="674688"/>
            <a:ext cx="4687887" cy="4325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0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23365A08-A021-49CA-9229-23403CDB4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B3F58145-C7E7-4CD0-B68A-C3A5BA02C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197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  |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kunskapsstod-och-regler/omraden/god-och-nara-vard/fast-lakarkontak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a.karlsson@rjl.se" TargetMode="External"/><Relationship Id="rId2" Type="http://schemas.openxmlformats.org/officeDocument/2006/relationships/hyperlink" Target="mailto:Fadi.Chedid@regionostergotland.s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mailto:mattias.alvunger@regionkalmar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cancerstiftelsen-kalmar.s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3">
            <a:extLst>
              <a:ext uri="{FF2B5EF4-FFF2-40B4-BE49-F238E27FC236}">
                <a16:creationId xmlns:a16="http://schemas.microsoft.com/office/drawing/2014/main" id="{7C8D61F4-E00F-4884-9D43-0CF394555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7326" y="172870"/>
            <a:ext cx="11822785" cy="5418298"/>
          </a:xfr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F2579FCF-59DA-484F-8A65-DF3D9C875E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326" y="2729140"/>
            <a:ext cx="11822785" cy="5938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DB0D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MEDICINSKA RÅDET 240516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A4644-5D73-4851-B8A5-D89E45A23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31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3832C27-8301-1991-54C5-2CE2F49AD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NOAK efter DVT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DE777A-D716-098A-7422-3301E84F68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5A972E-C827-18CD-1297-B7F35CC800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4846AC63-2F8A-74EE-4393-657552FD245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4678238"/>
              </p:ext>
            </p:extLst>
          </p:nvPr>
        </p:nvGraphicFramePr>
        <p:xfrm>
          <a:off x="1768157" y="1631850"/>
          <a:ext cx="8402639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476">
                  <a:extLst>
                    <a:ext uri="{9D8B030D-6E8A-4147-A177-3AD203B41FA5}">
                      <a16:colId xmlns:a16="http://schemas.microsoft.com/office/drawing/2014/main" val="1152995350"/>
                    </a:ext>
                  </a:extLst>
                </a:gridCol>
                <a:gridCol w="1854861">
                  <a:extLst>
                    <a:ext uri="{9D8B030D-6E8A-4147-A177-3AD203B41FA5}">
                      <a16:colId xmlns:a16="http://schemas.microsoft.com/office/drawing/2014/main" val="1529042822"/>
                    </a:ext>
                  </a:extLst>
                </a:gridCol>
                <a:gridCol w="2331784">
                  <a:extLst>
                    <a:ext uri="{9D8B030D-6E8A-4147-A177-3AD203B41FA5}">
                      <a16:colId xmlns:a16="http://schemas.microsoft.com/office/drawing/2014/main" val="2634338058"/>
                    </a:ext>
                  </a:extLst>
                </a:gridCol>
                <a:gridCol w="1836518">
                  <a:extLst>
                    <a:ext uri="{9D8B030D-6E8A-4147-A177-3AD203B41FA5}">
                      <a16:colId xmlns:a16="http://schemas.microsoft.com/office/drawing/2014/main" val="3006509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I och med att primärvården nu följer upp DOAK, upplever läkare på Gripen HC en förskjutning att bedömning för eventuell fortsatt behandling av DVT nu förväntas göras i primärvården i stället, vilket inte stämmer överens med NKK.</a:t>
                      </a:r>
                    </a:p>
                    <a:p>
                      <a:pPr algn="l"/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Tobias Damgaard</a:t>
                      </a: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NOAK efter DVT</a:t>
                      </a:r>
                    </a:p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Hanteringen idag är olika beroende på samarbete med respektive medicinklinik. Det är dock rimligt att förvänta en preliminär plan från medicinkliniken i samband med insättning</a:t>
                      </a: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Förslag från MR att behandlingsplan alltid bör bif.</a:t>
                      </a:r>
                    </a:p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Översyn av lokalt kunskapsstöd bör ske för överenstämmelse med praxis.</a:t>
                      </a:r>
                    </a:p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966088"/>
                  </a:ext>
                </a:extLst>
              </a:tr>
            </a:tbl>
          </a:graphicData>
        </a:graphic>
      </p:graphicFrame>
      <p:pic>
        <p:nvPicPr>
          <p:cNvPr id="11" name="Bildobjekt 10" descr="Röda blod celler suspenderas i luften">
            <a:extLst>
              <a:ext uri="{FF2B5EF4-FFF2-40B4-BE49-F238E27FC236}">
                <a16:creationId xmlns:a16="http://schemas.microsoft.com/office/drawing/2014/main" id="{F3FF5030-6E5F-EE74-C76C-1B0A9DAB5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54" y="3429000"/>
            <a:ext cx="8402639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313716-F23A-4D1F-B692-6B75654A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30" y="340532"/>
            <a:ext cx="10975839" cy="1325563"/>
          </a:xfrm>
        </p:spPr>
        <p:txBody>
          <a:bodyPr/>
          <a:lstStyle/>
          <a:p>
            <a:r>
              <a:rPr lang="sv-SE" b="1" dirty="0"/>
              <a:t>UPPMANING från röntgen !!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13A0BB-E3FD-4400-971A-E49DC9B9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0537" y="1825488"/>
            <a:ext cx="4454431" cy="3067323"/>
          </a:xfrm>
        </p:spPr>
        <p:txBody>
          <a:bodyPr/>
          <a:lstStyle/>
          <a:p>
            <a:r>
              <a:rPr lang="sv-SE" sz="2000" dirty="0"/>
              <a:t>Vid röntgensvar utförd av underleverantör/extern tolkning har framkommit att vissa svar endast innehåller måttangivelser, storlek </a:t>
            </a:r>
            <a:r>
              <a:rPr lang="sv-SE" sz="2000" dirty="0" err="1"/>
              <a:t>etc</a:t>
            </a:r>
            <a:r>
              <a:rPr lang="sv-SE" sz="2000" dirty="0"/>
              <a:t>-men ej tydligt framgår behov av ex malignitetsutredning</a:t>
            </a:r>
          </a:p>
          <a:p>
            <a:r>
              <a:rPr lang="sv-SE" dirty="0">
                <a:highlight>
                  <a:srgbClr val="FFFF00"/>
                </a:highlight>
              </a:rPr>
              <a:t>Röntgen önskar få in konkreta exempel på detta från er</a:t>
            </a:r>
          </a:p>
          <a:p>
            <a:endParaRPr lang="sv-SE" dirty="0"/>
          </a:p>
        </p:txBody>
      </p:sp>
      <p:pic>
        <p:nvPicPr>
          <p:cNvPr id="7" name="Platshållare för innehåll 6" descr="Sjukvårdstekniker läser CT-skanning">
            <a:extLst>
              <a:ext uri="{FF2B5EF4-FFF2-40B4-BE49-F238E27FC236}">
                <a16:creationId xmlns:a16="http://schemas.microsoft.com/office/drawing/2014/main" id="{4937E0A4-A566-65E7-805F-836B0A3BC40E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3" y="1874596"/>
            <a:ext cx="4454525" cy="2969108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E6E578-5E70-4BE5-A3E8-F1BA5D893F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69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Audiogram i PACS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Fota och Lagra pappersaudiogram i PACS via </a:t>
            </a:r>
            <a:r>
              <a:rPr lang="sv-SE" dirty="0" err="1"/>
              <a:t>uniview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Pilot testad Kvarnholmen, Kronan och ÖNH</a:t>
            </a:r>
          </a:p>
          <a:p>
            <a:r>
              <a:rPr lang="sv-SE" dirty="0"/>
              <a:t>Viss bristande bildkvalitet men betydande fördelar för ÖNH då de anser att de kan korta väntetiderna på detta sätt vilket gagnar alla parter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441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E165D9-4128-4EE1-87EB-5FE4BC98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450" y="421575"/>
            <a:ext cx="11223100" cy="425714"/>
          </a:xfrm>
        </p:spPr>
        <p:txBody>
          <a:bodyPr/>
          <a:lstStyle/>
          <a:p>
            <a:r>
              <a:rPr lang="sv-SE" i="1" dirty="0"/>
              <a:t>Fast läkarkontakt- Förslag på ändring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33F3D0-D3FC-426B-B61D-CDE877132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8157" y="847288"/>
            <a:ext cx="8402637" cy="4026716"/>
          </a:xfrm>
        </p:spPr>
        <p:txBody>
          <a:bodyPr/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Aktuell uppdragstext hälsoval </a:t>
            </a: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Fast läkarkontakt kan vara:</a:t>
            </a: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- Specialist i allmänmedicin</a:t>
            </a: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Specialist i geriatrik</a:t>
            </a: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Specialist i barn- och ungdomsmedicin</a:t>
            </a:r>
          </a:p>
          <a:p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Specialist inom annan specialitet med påbörjad ST-utbildning inom allmänmedicin</a:t>
            </a:r>
          </a:p>
          <a:p>
            <a:pPr>
              <a:spcAft>
                <a:spcPts val="600"/>
              </a:spcAft>
            </a:pPr>
            <a:r>
              <a:rPr lang="sv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ST-läkare där verksamhetschef bedömt lämplighet utifrån kompetens och kontinuitet”</a:t>
            </a:r>
          </a:p>
          <a:p>
            <a:r>
              <a:rPr lang="sv-SE" sz="1600" b="1" dirty="0"/>
              <a:t>Förslag på ändring:  </a:t>
            </a:r>
          </a:p>
          <a:p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En fast läkarkontakt </a:t>
            </a:r>
            <a:r>
              <a:rPr lang="sv-SE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ska</a:t>
            </a: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 vara…</a:t>
            </a:r>
          </a:p>
          <a:p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-ST-läkare där verksamhetschef </a:t>
            </a:r>
            <a:r>
              <a:rPr lang="sv-SE" i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 samråd med studierektor </a:t>
            </a: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bedömt lämplighet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Fast 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läkarkontakt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- 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Socialstyrelsen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A33F71-CC6E-4D85-B51B-AF2FB4E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452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E757109-1308-98E1-F23A-66CF3033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solidFill>
                  <a:schemeClr val="tx1"/>
                </a:solidFill>
              </a:rPr>
              <a:t>Lokala remissrundor kunskap styrning primärvård- ärendegång via medicinska </a:t>
            </a:r>
            <a:r>
              <a:rPr lang="sv-SE" b="1" dirty="0">
                <a:solidFill>
                  <a:schemeClr val="tx1"/>
                </a:solidFill>
              </a:rPr>
              <a:t>rådet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2C6419B-EF16-4094-B924-4ADEA0E1B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b="1" dirty="0">
                <a:latin typeface="+mj-lt"/>
              </a:rPr>
              <a:t>Remissgruppen </a:t>
            </a:r>
          </a:p>
          <a:p>
            <a:r>
              <a:rPr lang="sv-SE" sz="1800" dirty="0">
                <a:latin typeface="+mj-lt"/>
              </a:rPr>
              <a:t>Primärvårds/RPR remissgrupp:</a:t>
            </a:r>
          </a:p>
          <a:p>
            <a:r>
              <a:rPr lang="sv-SE" sz="1800" dirty="0" err="1">
                <a:latin typeface="+mj-lt"/>
              </a:rPr>
              <a:t>Fadi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Chedid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>
                <a:latin typeface="+mj-lt"/>
                <a:hlinkClick r:id="rId2"/>
              </a:rPr>
              <a:t>Fadi.Chedid@regionostergotland.se</a:t>
            </a:r>
            <a:endParaRPr lang="sv-SE" sz="1800" dirty="0">
              <a:latin typeface="+mj-lt"/>
            </a:endParaRPr>
          </a:p>
          <a:p>
            <a:r>
              <a:rPr lang="sv-SE" sz="1800" dirty="0">
                <a:latin typeface="+mj-lt"/>
              </a:rPr>
              <a:t>Karin Karlsson </a:t>
            </a:r>
            <a:r>
              <a:rPr lang="sv-SE" sz="1800" dirty="0">
                <a:latin typeface="+mj-lt"/>
                <a:hlinkClick r:id="rId3"/>
              </a:rPr>
              <a:t>karin.a.karlsson@rjl.se</a:t>
            </a:r>
            <a:endParaRPr lang="sv-SE" sz="1800" dirty="0">
              <a:latin typeface="+mj-lt"/>
            </a:endParaRPr>
          </a:p>
          <a:p>
            <a:r>
              <a:rPr lang="sv-SE" sz="1800" dirty="0">
                <a:latin typeface="+mj-lt"/>
              </a:rPr>
              <a:t>Mattias Alvunger </a:t>
            </a:r>
            <a:r>
              <a:rPr lang="sv-SE" sz="1800" dirty="0">
                <a:latin typeface="+mj-lt"/>
                <a:hlinkClick r:id="rId4"/>
              </a:rPr>
              <a:t>mattias.alvunger@regionkalmar.se</a:t>
            </a:r>
            <a:endParaRPr lang="sv-SE" sz="1800" dirty="0">
              <a:latin typeface="+mj-lt"/>
            </a:endParaRPr>
          </a:p>
          <a:p>
            <a:endParaRPr lang="sv-SE" dirty="0"/>
          </a:p>
        </p:txBody>
      </p:sp>
      <p:pic>
        <p:nvPicPr>
          <p:cNvPr id="10" name="Platshållare för innehåll 9" descr="Öppna bok med bords lampa, böcker, penna och penna">
            <a:extLst>
              <a:ext uri="{FF2B5EF4-FFF2-40B4-BE49-F238E27FC236}">
                <a16:creationId xmlns:a16="http://schemas.microsoft.com/office/drawing/2014/main" id="{55E3629A-1871-B358-A5C1-A665BC769DD5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9750" y="1825625"/>
            <a:ext cx="3067050" cy="306705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F58583-ED07-3341-F083-A11AB6C6A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459D2C9-05CB-A2F2-A266-BBAA73676566}"/>
              </a:ext>
            </a:extLst>
          </p:cNvPr>
          <p:cNvSpPr txBox="1"/>
          <p:nvPr/>
        </p:nvSpPr>
        <p:spPr>
          <a:xfrm>
            <a:off x="1809973" y="4674096"/>
            <a:ext cx="2821671" cy="297454"/>
          </a:xfrm>
          <a:custGeom>
            <a:avLst/>
            <a:gdLst>
              <a:gd name="connsiteX0" fmla="*/ 0 w 2821671"/>
              <a:gd name="connsiteY0" fmla="*/ 0 h 297454"/>
              <a:gd name="connsiteX1" fmla="*/ 536117 w 2821671"/>
              <a:gd name="connsiteY1" fmla="*/ 0 h 297454"/>
              <a:gd name="connsiteX2" fmla="*/ 1015802 w 2821671"/>
              <a:gd name="connsiteY2" fmla="*/ 0 h 297454"/>
              <a:gd name="connsiteX3" fmla="*/ 1636569 w 2821671"/>
              <a:gd name="connsiteY3" fmla="*/ 0 h 297454"/>
              <a:gd name="connsiteX4" fmla="*/ 2172687 w 2821671"/>
              <a:gd name="connsiteY4" fmla="*/ 0 h 297454"/>
              <a:gd name="connsiteX5" fmla="*/ 2821671 w 2821671"/>
              <a:gd name="connsiteY5" fmla="*/ 0 h 297454"/>
              <a:gd name="connsiteX6" fmla="*/ 2821671 w 2821671"/>
              <a:gd name="connsiteY6" fmla="*/ 297454 h 297454"/>
              <a:gd name="connsiteX7" fmla="*/ 2257337 w 2821671"/>
              <a:gd name="connsiteY7" fmla="*/ 297454 h 297454"/>
              <a:gd name="connsiteX8" fmla="*/ 1636569 w 2821671"/>
              <a:gd name="connsiteY8" fmla="*/ 297454 h 297454"/>
              <a:gd name="connsiteX9" fmla="*/ 1156885 w 2821671"/>
              <a:gd name="connsiteY9" fmla="*/ 297454 h 297454"/>
              <a:gd name="connsiteX10" fmla="*/ 592551 w 2821671"/>
              <a:gd name="connsiteY10" fmla="*/ 297454 h 297454"/>
              <a:gd name="connsiteX11" fmla="*/ 0 w 2821671"/>
              <a:gd name="connsiteY11" fmla="*/ 297454 h 297454"/>
              <a:gd name="connsiteX12" fmla="*/ 0 w 2821671"/>
              <a:gd name="connsiteY12" fmla="*/ 0 h 29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1671" h="297454" extrusionOk="0">
                <a:moveTo>
                  <a:pt x="0" y="0"/>
                </a:moveTo>
                <a:cubicBezTo>
                  <a:pt x="250241" y="-41725"/>
                  <a:pt x="281232" y="34547"/>
                  <a:pt x="536117" y="0"/>
                </a:cubicBezTo>
                <a:cubicBezTo>
                  <a:pt x="791002" y="-34547"/>
                  <a:pt x="871130" y="37382"/>
                  <a:pt x="1015802" y="0"/>
                </a:cubicBezTo>
                <a:cubicBezTo>
                  <a:pt x="1160475" y="-37382"/>
                  <a:pt x="1408175" y="60190"/>
                  <a:pt x="1636569" y="0"/>
                </a:cubicBezTo>
                <a:cubicBezTo>
                  <a:pt x="1864963" y="-60190"/>
                  <a:pt x="1961923" y="10342"/>
                  <a:pt x="2172687" y="0"/>
                </a:cubicBezTo>
                <a:cubicBezTo>
                  <a:pt x="2383451" y="-10342"/>
                  <a:pt x="2498434" y="25931"/>
                  <a:pt x="2821671" y="0"/>
                </a:cubicBezTo>
                <a:cubicBezTo>
                  <a:pt x="2856341" y="110222"/>
                  <a:pt x="2804643" y="181026"/>
                  <a:pt x="2821671" y="297454"/>
                </a:cubicBezTo>
                <a:cubicBezTo>
                  <a:pt x="2684162" y="345833"/>
                  <a:pt x="2507537" y="265354"/>
                  <a:pt x="2257337" y="297454"/>
                </a:cubicBezTo>
                <a:cubicBezTo>
                  <a:pt x="2007137" y="329554"/>
                  <a:pt x="1771528" y="254365"/>
                  <a:pt x="1636569" y="297454"/>
                </a:cubicBezTo>
                <a:cubicBezTo>
                  <a:pt x="1501610" y="340543"/>
                  <a:pt x="1337987" y="253021"/>
                  <a:pt x="1156885" y="297454"/>
                </a:cubicBezTo>
                <a:cubicBezTo>
                  <a:pt x="975783" y="341887"/>
                  <a:pt x="745484" y="276232"/>
                  <a:pt x="592551" y="297454"/>
                </a:cubicBezTo>
                <a:cubicBezTo>
                  <a:pt x="439618" y="318676"/>
                  <a:pt x="134492" y="248732"/>
                  <a:pt x="0" y="297454"/>
                </a:cubicBezTo>
                <a:cubicBezTo>
                  <a:pt x="-7726" y="177335"/>
                  <a:pt x="18674" y="59654"/>
                  <a:pt x="0" y="0"/>
                </a:cubicBezTo>
                <a:close/>
              </a:path>
            </a:pathLst>
          </a:custGeom>
          <a:noFill/>
          <a:ln w="158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sv-SE" sz="1333" b="1" dirty="0">
                <a:latin typeface="+mj-lt"/>
              </a:rPr>
              <a:t>Medicinska Rådet</a:t>
            </a:r>
          </a:p>
        </p:txBody>
      </p:sp>
    </p:spTree>
    <p:extLst>
      <p:ext uri="{BB962C8B-B14F-4D97-AF65-F5344CB8AC3E}">
        <p14:creationId xmlns:p14="http://schemas.microsoft.com/office/powerpoint/2010/main" val="349742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4A855-10B4-42A2-B598-F5D8DADE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468" y="5884794"/>
            <a:ext cx="9554189" cy="486704"/>
          </a:xfrm>
        </p:spPr>
        <p:txBody>
          <a:bodyPr/>
          <a:lstStyle/>
          <a:p>
            <a:r>
              <a:rPr lang="sv-SE" dirty="0"/>
              <a:t>Ansökan kompetensutveckling och forskningsbidrag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9B402F-9819-4E9D-9845-BFC6EB681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02043A6-3007-40D5-B6CF-77AFDB6F4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sz="4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Cancerstiftelsen i Kalmar län (cancerstiftelsen-kalmar.se)</a:t>
            </a:r>
            <a:endParaRPr lang="sv-SE" sz="40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4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Kontakt: Gunilla Johansson</a:t>
            </a:r>
            <a:endParaRPr lang="sv-SE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446B07A9-B89C-86AC-EAC1-B27718A4D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94615"/>
              </p:ext>
            </p:extLst>
          </p:nvPr>
        </p:nvGraphicFramePr>
        <p:xfrm>
          <a:off x="10863072" y="7479792"/>
          <a:ext cx="595502" cy="2916232"/>
        </p:xfrm>
        <a:graphic>
          <a:graphicData uri="http://schemas.openxmlformats.org/drawingml/2006/table">
            <a:tbl>
              <a:tblPr firstRow="1" firstCol="1" bandRow="1"/>
              <a:tblGrid>
                <a:gridCol w="595502">
                  <a:extLst>
                    <a:ext uri="{9D8B030D-6E8A-4147-A177-3AD203B41FA5}">
                      <a16:colId xmlns:a16="http://schemas.microsoft.com/office/drawing/2014/main" val="4197688862"/>
                    </a:ext>
                  </a:extLst>
                </a:gridCol>
              </a:tblGrid>
              <a:tr h="2916232">
                <a:tc>
                  <a:txBody>
                    <a:bodyPr/>
                    <a:lstStyle/>
                    <a:p>
                      <a:pPr algn="l"/>
                      <a:endParaRPr lang="sv-S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70941"/>
                  </a:ext>
                </a:extLst>
              </a:tr>
            </a:tbl>
          </a:graphicData>
        </a:graphic>
      </p:graphicFrame>
      <p:pic>
        <p:nvPicPr>
          <p:cNvPr id="13" name="Platshållare för bild 12" descr="Piggy bank illustration">
            <a:extLst>
              <a:ext uri="{FF2B5EF4-FFF2-40B4-BE49-F238E27FC236}">
                <a16:creationId xmlns:a16="http://schemas.microsoft.com/office/drawing/2014/main" id="{696F20E5-6657-3583-9ED4-CBF3690C96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r="14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89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EB62507-9257-016A-F511-26A6F21EC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Riktlinje akut sjuka barn under 6 mån med feber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36A26DC-AD09-ADBC-067E-5F219018E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ADEA27-0E34-B7D2-46A6-32475B7E85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564AD8D-A893-E589-2DC7-228A65C11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363911"/>
              </p:ext>
            </p:extLst>
          </p:nvPr>
        </p:nvGraphicFramePr>
        <p:xfrm>
          <a:off x="10619242" y="4397058"/>
          <a:ext cx="981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77211" imgH="633207" progId="AcroExch.Document.DC">
                  <p:embed/>
                </p:oleObj>
              </mc:Choice>
              <mc:Fallback>
                <p:oleObj name="Acrobat Document" showAsIcon="1" r:id="rId3" imgW="977211" imgH="633207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9242" y="4397058"/>
                        <a:ext cx="9810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FA261A4-35F6-1470-D877-666A76125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56696"/>
              </p:ext>
            </p:extLst>
          </p:nvPr>
        </p:nvGraphicFramePr>
        <p:xfrm>
          <a:off x="1768157" y="1085850"/>
          <a:ext cx="8402637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476">
                  <a:extLst>
                    <a:ext uri="{9D8B030D-6E8A-4147-A177-3AD203B41FA5}">
                      <a16:colId xmlns:a16="http://schemas.microsoft.com/office/drawing/2014/main" val="2961719676"/>
                    </a:ext>
                  </a:extLst>
                </a:gridCol>
                <a:gridCol w="1854860">
                  <a:extLst>
                    <a:ext uri="{9D8B030D-6E8A-4147-A177-3AD203B41FA5}">
                      <a16:colId xmlns:a16="http://schemas.microsoft.com/office/drawing/2014/main" val="1331372199"/>
                    </a:ext>
                  </a:extLst>
                </a:gridCol>
                <a:gridCol w="2331783">
                  <a:extLst>
                    <a:ext uri="{9D8B030D-6E8A-4147-A177-3AD203B41FA5}">
                      <a16:colId xmlns:a16="http://schemas.microsoft.com/office/drawing/2014/main" val="3310188294"/>
                    </a:ext>
                  </a:extLst>
                </a:gridCol>
                <a:gridCol w="1836518">
                  <a:extLst>
                    <a:ext uri="{9D8B030D-6E8A-4147-A177-3AD203B41FA5}">
                      <a16:colId xmlns:a16="http://schemas.microsoft.com/office/drawing/2014/main" val="1426362706"/>
                    </a:ext>
                  </a:extLst>
                </a:gridCol>
              </a:tblGrid>
              <a:tr h="3887406">
                <a:tc>
                  <a:txBody>
                    <a:bodyPr/>
                    <a:lstStyle/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Utdrag Medicinska rådet 210923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150">
                          <a:solidFill>
                            <a:schemeClr val="tx1"/>
                          </a:solidFill>
                          <a:effectLst/>
                        </a:rPr>
                        <a:t>14. Rutin Fördelning barnakut-primärvård 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sv-SE" sz="1150">
                          <a:solidFill>
                            <a:schemeClr val="tx1"/>
                          </a:solidFill>
                          <a:effectLst/>
                        </a:rPr>
                        <a:t>Förfrågan om vilken åldersgräns som är rimlig för bedömning och vård inom primärvården. Rådet beslutar att barn under 6 månader med feber ska remitteras till barnkliniken. Margareta Wargelius meddelar.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sv-SE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Utskick från Beställarenheten 240414 till alla hälsovalsenheter. 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Johan Stark 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Riktlinje akut sjuka barn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Barn under 6 månader med feber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Diskrepans mellan den rekommendation som MR delgav 210923 och aktuell riktlinjeutskick 240414 gällande åldersangivelse.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Medicinska rådets ställningstagande 210923 var 6 mån.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Nu dokument utskickat utan primärvårdsförankring 3 månader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/>
                      <a:r>
                        <a:rPr lang="sv-SE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Medicinska rådet upplever att deras tidigare rekommendation ej beaktats alt inte nåt fram. MR önskar att frågan lyfts av planeringsdirektören till lämpligt beslutsform där primärvård är representerade. </a:t>
                      </a:r>
                    </a:p>
                    <a:p>
                      <a:pPr algn="l"/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978226"/>
                  </a:ext>
                </a:extLst>
              </a:tr>
            </a:tbl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189A5C07-61CF-E8B5-7BC7-21EAF0D1A2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349635"/>
              </p:ext>
            </p:extLst>
          </p:nvPr>
        </p:nvGraphicFramePr>
        <p:xfrm>
          <a:off x="0" y="-586865"/>
          <a:ext cx="981075" cy="12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5" imgW="977211" imgH="633207" progId="AcroExch.Document.DC">
                  <p:embed/>
                </p:oleObj>
              </mc:Choice>
              <mc:Fallback>
                <p:oleObj name="Acrobat Document" showAsIcon="1" r:id="rId5" imgW="977211" imgH="633207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86865"/>
                        <a:ext cx="981075" cy="126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50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1A3220-BC60-F49B-A763-62856913C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Tillsammans för ett friskare tryggare och rikare liv</a:t>
            </a:r>
          </a:p>
        </p:txBody>
      </p:sp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Kalmar län">
      <a:dk1>
        <a:sysClr val="windowText" lastClr="000000"/>
      </a:dk1>
      <a:lt1>
        <a:sysClr val="window" lastClr="FFFFFF"/>
      </a:lt1>
      <a:dk2>
        <a:srgbClr val="757070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l_RegionKalmarlän.potx" id="{B2413FD8-0C91-4D79-AF32-EE0D51F0F021}" vid="{89004152-0AB0-47BF-AA7F-0C24E93699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PPT_mall_RegionKalmarlän</Template>
  <TotalTime>444</TotalTime>
  <Words>473</Words>
  <Application>Microsoft Office PowerPoint</Application>
  <PresentationFormat>Bredbild</PresentationFormat>
  <Paragraphs>69</Paragraphs>
  <Slides>9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Office-tema</vt:lpstr>
      <vt:lpstr>Adobe Acrobat Document</vt:lpstr>
      <vt:lpstr>MEDICINSKA RÅDET 240516</vt:lpstr>
      <vt:lpstr>NOAK efter DVT</vt:lpstr>
      <vt:lpstr>UPPMANING från röntgen !!  </vt:lpstr>
      <vt:lpstr>Audiogram i PACS</vt:lpstr>
      <vt:lpstr>Fast läkarkontakt- Förslag på ändring</vt:lpstr>
      <vt:lpstr>Lokala remissrundor kunskap styrning primärvård- ärendegång via medicinska rådet</vt:lpstr>
      <vt:lpstr>Ansökan kompetensutveckling och forskningsbidrag</vt:lpstr>
      <vt:lpstr>Riktlinje akut sjuka barn under 6 mån med feber</vt:lpstr>
      <vt:lpstr>Tillsammans för ett friskare tryggare och rikare liv</vt:lpstr>
    </vt:vector>
  </TitlesOfParts>
  <Company>Region Kalmar l?n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MEDICINSKA RÅDET 240516</dc:title>
  <dc:creator>Marita Ahlby</dc:creator>
  <cp:lastModifiedBy>Marita Ahlby</cp:lastModifiedBy>
  <cp:revision>8</cp:revision>
  <dcterms:created xsi:type="dcterms:W3CDTF">2024-05-20T08:54:53Z</dcterms:created>
  <dcterms:modified xsi:type="dcterms:W3CDTF">2024-05-21T15:47:02Z</dcterms:modified>
</cp:coreProperties>
</file>