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4" r:id="rId4"/>
    <p:sldId id="281" r:id="rId5"/>
    <p:sldId id="282" r:id="rId6"/>
    <p:sldId id="25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075EE2-04F2-60DD-F723-C9C25DBA1394}" name="Johan Loell" initials="JL" userId="S::johan.loell@regionkalmar.se::9a26e5b9-fb00-4fd3-9a4c-860f015a0c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D15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75" autoAdjust="0"/>
  </p:normalViewPr>
  <p:slideViewPr>
    <p:cSldViewPr snapToGrid="0">
      <p:cViewPr varScale="1">
        <p:scale>
          <a:sx n="80" d="100"/>
          <a:sy n="80" d="100"/>
        </p:scale>
        <p:origin x="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nlig 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77217" y="374277"/>
            <a:ext cx="11223100" cy="11303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B3E5ED0-B940-429B-B70C-B1B3B7A7C7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8157" y="1631850"/>
            <a:ext cx="8402637" cy="33414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1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C92496B-EEA1-4395-81D1-FF36C8DEBF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9702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00838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221666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med text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</a:t>
            </a:r>
            <a:r>
              <a:rPr lang="sv-SE" dirty="0" err="1"/>
              <a:t>halvbild</a:t>
            </a:r>
            <a:endParaRPr lang="sv-SE" dirty="0"/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8644" y="177224"/>
            <a:ext cx="5813861" cy="542008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213"/>
              <a:gd name="connsiteY0" fmla="*/ 163317 h 6070300"/>
              <a:gd name="connsiteX1" fmla="*/ 158748 w 11822213"/>
              <a:gd name="connsiteY1" fmla="*/ 1796 h 6070300"/>
              <a:gd name="connsiteX2" fmla="*/ 11660580 w 11822213"/>
              <a:gd name="connsiteY2" fmla="*/ 10444 h 6070300"/>
              <a:gd name="connsiteX3" fmla="*/ 11817348 w 11822213"/>
              <a:gd name="connsiteY3" fmla="*/ 193781 h 6070300"/>
              <a:gd name="connsiteX4" fmla="*/ 11820523 w 11822213"/>
              <a:gd name="connsiteY4" fmla="*/ 1121689 h 6070300"/>
              <a:gd name="connsiteX5" fmla="*/ 5762178 w 11822213"/>
              <a:gd name="connsiteY5" fmla="*/ 6070300 h 6070300"/>
              <a:gd name="connsiteX6" fmla="*/ 1904998 w 11822213"/>
              <a:gd name="connsiteY6" fmla="*/ 6066986 h 6070300"/>
              <a:gd name="connsiteX7" fmla="*/ 8097 w 11822213"/>
              <a:gd name="connsiteY7" fmla="*/ 5496133 h 6070300"/>
              <a:gd name="connsiteX8" fmla="*/ 1747 w 11822213"/>
              <a:gd name="connsiteY8" fmla="*/ 163317 h 6070300"/>
              <a:gd name="connsiteX0" fmla="*/ 1747 w 11817348"/>
              <a:gd name="connsiteY0" fmla="*/ 163317 h 6070300"/>
              <a:gd name="connsiteX1" fmla="*/ 158748 w 11817348"/>
              <a:gd name="connsiteY1" fmla="*/ 1796 h 6070300"/>
              <a:gd name="connsiteX2" fmla="*/ 11660580 w 11817348"/>
              <a:gd name="connsiteY2" fmla="*/ 10444 h 6070300"/>
              <a:gd name="connsiteX3" fmla="*/ 11817348 w 11817348"/>
              <a:gd name="connsiteY3" fmla="*/ 193781 h 6070300"/>
              <a:gd name="connsiteX4" fmla="*/ 5762178 w 11817348"/>
              <a:gd name="connsiteY4" fmla="*/ 6070300 h 6070300"/>
              <a:gd name="connsiteX5" fmla="*/ 1904998 w 11817348"/>
              <a:gd name="connsiteY5" fmla="*/ 6066986 h 6070300"/>
              <a:gd name="connsiteX6" fmla="*/ 8097 w 11817348"/>
              <a:gd name="connsiteY6" fmla="*/ 5496133 h 6070300"/>
              <a:gd name="connsiteX7" fmla="*/ 1747 w 11817348"/>
              <a:gd name="connsiteY7" fmla="*/ 163317 h 6070300"/>
              <a:gd name="connsiteX0" fmla="*/ 1747 w 11771826"/>
              <a:gd name="connsiteY0" fmla="*/ 163317 h 6070300"/>
              <a:gd name="connsiteX1" fmla="*/ 158748 w 11771826"/>
              <a:gd name="connsiteY1" fmla="*/ 1796 h 6070300"/>
              <a:gd name="connsiteX2" fmla="*/ 11660580 w 11771826"/>
              <a:gd name="connsiteY2" fmla="*/ 10444 h 6070300"/>
              <a:gd name="connsiteX3" fmla="*/ 5762178 w 11771826"/>
              <a:gd name="connsiteY3" fmla="*/ 6070300 h 6070300"/>
              <a:gd name="connsiteX4" fmla="*/ 1904998 w 11771826"/>
              <a:gd name="connsiteY4" fmla="*/ 6066986 h 6070300"/>
              <a:gd name="connsiteX5" fmla="*/ 8097 w 11771826"/>
              <a:gd name="connsiteY5" fmla="*/ 5496133 h 6070300"/>
              <a:gd name="connsiteX6" fmla="*/ 1747 w 11771826"/>
              <a:gd name="connsiteY6" fmla="*/ 163317 h 6070300"/>
              <a:gd name="connsiteX0" fmla="*/ 1747 w 11765947"/>
              <a:gd name="connsiteY0" fmla="*/ 163317 h 6070300"/>
              <a:gd name="connsiteX1" fmla="*/ 158748 w 11765947"/>
              <a:gd name="connsiteY1" fmla="*/ 1796 h 6070300"/>
              <a:gd name="connsiteX2" fmla="*/ 11660580 w 11765947"/>
              <a:gd name="connsiteY2" fmla="*/ 10444 h 6070300"/>
              <a:gd name="connsiteX3" fmla="*/ 5762178 w 11765947"/>
              <a:gd name="connsiteY3" fmla="*/ 6070300 h 6070300"/>
              <a:gd name="connsiteX4" fmla="*/ 1904998 w 11765947"/>
              <a:gd name="connsiteY4" fmla="*/ 6066986 h 6070300"/>
              <a:gd name="connsiteX5" fmla="*/ 8097 w 11765947"/>
              <a:gd name="connsiteY5" fmla="*/ 5496133 h 6070300"/>
              <a:gd name="connsiteX6" fmla="*/ 1747 w 11765947"/>
              <a:gd name="connsiteY6" fmla="*/ 163317 h 6070300"/>
              <a:gd name="connsiteX0" fmla="*/ 1747 w 12679266"/>
              <a:gd name="connsiteY0" fmla="*/ 163317 h 6070300"/>
              <a:gd name="connsiteX1" fmla="*/ 158748 w 12679266"/>
              <a:gd name="connsiteY1" fmla="*/ 1796 h 6070300"/>
              <a:gd name="connsiteX2" fmla="*/ 11660580 w 12679266"/>
              <a:gd name="connsiteY2" fmla="*/ 10444 h 6070300"/>
              <a:gd name="connsiteX3" fmla="*/ 5762178 w 12679266"/>
              <a:gd name="connsiteY3" fmla="*/ 6070300 h 6070300"/>
              <a:gd name="connsiteX4" fmla="*/ 1904998 w 12679266"/>
              <a:gd name="connsiteY4" fmla="*/ 6066986 h 6070300"/>
              <a:gd name="connsiteX5" fmla="*/ 8097 w 12679266"/>
              <a:gd name="connsiteY5" fmla="*/ 5496133 h 6070300"/>
              <a:gd name="connsiteX6" fmla="*/ 1747 w 12679266"/>
              <a:gd name="connsiteY6" fmla="*/ 163317 h 6070300"/>
              <a:gd name="connsiteX0" fmla="*/ 1747 w 7662612"/>
              <a:gd name="connsiteY0" fmla="*/ 163317 h 6518320"/>
              <a:gd name="connsiteX1" fmla="*/ 158748 w 7662612"/>
              <a:gd name="connsiteY1" fmla="*/ 1796 h 6518320"/>
              <a:gd name="connsiteX2" fmla="*/ 5821755 w 7662612"/>
              <a:gd name="connsiteY2" fmla="*/ 10444 h 6518320"/>
              <a:gd name="connsiteX3" fmla="*/ 5762178 w 7662612"/>
              <a:gd name="connsiteY3" fmla="*/ 6070300 h 6518320"/>
              <a:gd name="connsiteX4" fmla="*/ 1904998 w 7662612"/>
              <a:gd name="connsiteY4" fmla="*/ 6066986 h 6518320"/>
              <a:gd name="connsiteX5" fmla="*/ 8097 w 7662612"/>
              <a:gd name="connsiteY5" fmla="*/ 5496133 h 6518320"/>
              <a:gd name="connsiteX6" fmla="*/ 1747 w 7662612"/>
              <a:gd name="connsiteY6" fmla="*/ 163317 h 6518320"/>
              <a:gd name="connsiteX0" fmla="*/ 1747 w 7516956"/>
              <a:gd name="connsiteY0" fmla="*/ 163317 h 6518320"/>
              <a:gd name="connsiteX1" fmla="*/ 158748 w 7516956"/>
              <a:gd name="connsiteY1" fmla="*/ 1796 h 6518320"/>
              <a:gd name="connsiteX2" fmla="*/ 5821755 w 7516956"/>
              <a:gd name="connsiteY2" fmla="*/ 10444 h 6518320"/>
              <a:gd name="connsiteX3" fmla="*/ 5762178 w 7516956"/>
              <a:gd name="connsiteY3" fmla="*/ 6070300 h 6518320"/>
              <a:gd name="connsiteX4" fmla="*/ 1904998 w 7516956"/>
              <a:gd name="connsiteY4" fmla="*/ 6066986 h 6518320"/>
              <a:gd name="connsiteX5" fmla="*/ 8097 w 7516956"/>
              <a:gd name="connsiteY5" fmla="*/ 5496133 h 6518320"/>
              <a:gd name="connsiteX6" fmla="*/ 1747 w 7516956"/>
              <a:gd name="connsiteY6" fmla="*/ 163317 h 6518320"/>
              <a:gd name="connsiteX0" fmla="*/ 1747 w 5821755"/>
              <a:gd name="connsiteY0" fmla="*/ 163317 h 6518320"/>
              <a:gd name="connsiteX1" fmla="*/ 158748 w 5821755"/>
              <a:gd name="connsiteY1" fmla="*/ 1796 h 6518320"/>
              <a:gd name="connsiteX2" fmla="*/ 5821755 w 5821755"/>
              <a:gd name="connsiteY2" fmla="*/ 10444 h 6518320"/>
              <a:gd name="connsiteX3" fmla="*/ 5762178 w 5821755"/>
              <a:gd name="connsiteY3" fmla="*/ 6070300 h 6518320"/>
              <a:gd name="connsiteX4" fmla="*/ 1904998 w 5821755"/>
              <a:gd name="connsiteY4" fmla="*/ 6066986 h 6518320"/>
              <a:gd name="connsiteX5" fmla="*/ 8097 w 5821755"/>
              <a:gd name="connsiteY5" fmla="*/ 5496133 h 6518320"/>
              <a:gd name="connsiteX6" fmla="*/ 1747 w 5821755"/>
              <a:gd name="connsiteY6" fmla="*/ 163317 h 651832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8097 w 5821755"/>
              <a:gd name="connsiteY5" fmla="*/ 549613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92578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904998 w 5821755"/>
              <a:gd name="connsiteY4" fmla="*/ 6066986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492248 w 5821755"/>
              <a:gd name="connsiteY4" fmla="*/ 6066987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1460"/>
              <a:gd name="connsiteX1" fmla="*/ 158748 w 5821755"/>
              <a:gd name="connsiteY1" fmla="*/ 1796 h 6071460"/>
              <a:gd name="connsiteX2" fmla="*/ 5821755 w 5821755"/>
              <a:gd name="connsiteY2" fmla="*/ 10444 h 6071460"/>
              <a:gd name="connsiteX3" fmla="*/ 5762178 w 5821755"/>
              <a:gd name="connsiteY3" fmla="*/ 6070300 h 6071460"/>
              <a:gd name="connsiteX4" fmla="*/ 1492248 w 5821755"/>
              <a:gd name="connsiteY4" fmla="*/ 6066987 h 6071460"/>
              <a:gd name="connsiteX5" fmla="*/ 6510 w 5821755"/>
              <a:gd name="connsiteY5" fmla="*/ 5489023 h 6071460"/>
              <a:gd name="connsiteX6" fmla="*/ 1747 w 5821755"/>
              <a:gd name="connsiteY6" fmla="*/ 163317 h 6071460"/>
              <a:gd name="connsiteX0" fmla="*/ 1747 w 5821755"/>
              <a:gd name="connsiteY0" fmla="*/ 163317 h 6071641"/>
              <a:gd name="connsiteX1" fmla="*/ 158748 w 5821755"/>
              <a:gd name="connsiteY1" fmla="*/ 1796 h 6071641"/>
              <a:gd name="connsiteX2" fmla="*/ 5821755 w 5821755"/>
              <a:gd name="connsiteY2" fmla="*/ 10444 h 6071641"/>
              <a:gd name="connsiteX3" fmla="*/ 5762178 w 5821755"/>
              <a:gd name="connsiteY3" fmla="*/ 6070300 h 6071641"/>
              <a:gd name="connsiteX4" fmla="*/ 1492248 w 5821755"/>
              <a:gd name="connsiteY4" fmla="*/ 6066987 h 6071641"/>
              <a:gd name="connsiteX5" fmla="*/ 6510 w 5821755"/>
              <a:gd name="connsiteY5" fmla="*/ 5489023 h 6071641"/>
              <a:gd name="connsiteX6" fmla="*/ 1747 w 5821755"/>
              <a:gd name="connsiteY6" fmla="*/ 163317 h 6071641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723"/>
              <a:gd name="connsiteX1" fmla="*/ 158748 w 5821755"/>
              <a:gd name="connsiteY1" fmla="*/ 1796 h 6070723"/>
              <a:gd name="connsiteX2" fmla="*/ 5821755 w 5821755"/>
              <a:gd name="connsiteY2" fmla="*/ 10444 h 6070723"/>
              <a:gd name="connsiteX3" fmla="*/ 5762178 w 5821755"/>
              <a:gd name="connsiteY3" fmla="*/ 6070300 h 6070723"/>
              <a:gd name="connsiteX4" fmla="*/ 1492248 w 5821755"/>
              <a:gd name="connsiteY4" fmla="*/ 6066987 h 6070723"/>
              <a:gd name="connsiteX5" fmla="*/ 6510 w 5821755"/>
              <a:gd name="connsiteY5" fmla="*/ 5489023 h 6070723"/>
              <a:gd name="connsiteX6" fmla="*/ 1747 w 5821755"/>
              <a:gd name="connsiteY6" fmla="*/ 163317 h 6070723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5210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58898 w 5821755"/>
              <a:gd name="connsiteY4" fmla="*/ 6063433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314448 w 5821755"/>
              <a:gd name="connsiteY4" fmla="*/ 6063434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762178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21755"/>
              <a:gd name="connsiteY0" fmla="*/ 163317 h 6070300"/>
              <a:gd name="connsiteX1" fmla="*/ 158748 w 5821755"/>
              <a:gd name="connsiteY1" fmla="*/ 1796 h 6070300"/>
              <a:gd name="connsiteX2" fmla="*/ 5821755 w 5821755"/>
              <a:gd name="connsiteY2" fmla="*/ 10444 h 6070300"/>
              <a:gd name="connsiteX3" fmla="*/ 5814565 w 5821755"/>
              <a:gd name="connsiteY3" fmla="*/ 6070300 h 6070300"/>
              <a:gd name="connsiteX4" fmla="*/ 1268410 w 5821755"/>
              <a:gd name="connsiteY4" fmla="*/ 6063435 h 6070300"/>
              <a:gd name="connsiteX5" fmla="*/ 6510 w 5821755"/>
              <a:gd name="connsiteY5" fmla="*/ 5489023 h 6070300"/>
              <a:gd name="connsiteX6" fmla="*/ 1747 w 5821755"/>
              <a:gd name="connsiteY6" fmla="*/ 163317 h 6070300"/>
              <a:gd name="connsiteX0" fmla="*/ 1747 w 5815180"/>
              <a:gd name="connsiteY0" fmla="*/ 163317 h 6070300"/>
              <a:gd name="connsiteX1" fmla="*/ 158748 w 5815180"/>
              <a:gd name="connsiteY1" fmla="*/ 1796 h 6070300"/>
              <a:gd name="connsiteX2" fmla="*/ 5813817 w 5815180"/>
              <a:gd name="connsiteY2" fmla="*/ 10444 h 6070300"/>
              <a:gd name="connsiteX3" fmla="*/ 5814565 w 5815180"/>
              <a:gd name="connsiteY3" fmla="*/ 6070300 h 6070300"/>
              <a:gd name="connsiteX4" fmla="*/ 1268410 w 5815180"/>
              <a:gd name="connsiteY4" fmla="*/ 6063435 h 6070300"/>
              <a:gd name="connsiteX5" fmla="*/ 6510 w 5815180"/>
              <a:gd name="connsiteY5" fmla="*/ 5489023 h 6070300"/>
              <a:gd name="connsiteX6" fmla="*/ 1747 w 5815180"/>
              <a:gd name="connsiteY6" fmla="*/ 163317 h 6070300"/>
              <a:gd name="connsiteX0" fmla="*/ 428 w 5813861"/>
              <a:gd name="connsiteY0" fmla="*/ 162163 h 6069146"/>
              <a:gd name="connsiteX1" fmla="*/ 157429 w 5813861"/>
              <a:gd name="connsiteY1" fmla="*/ 642 h 6069146"/>
              <a:gd name="connsiteX2" fmla="*/ 5812498 w 5813861"/>
              <a:gd name="connsiteY2" fmla="*/ 9290 h 6069146"/>
              <a:gd name="connsiteX3" fmla="*/ 5813246 w 5813861"/>
              <a:gd name="connsiteY3" fmla="*/ 6069146 h 6069146"/>
              <a:gd name="connsiteX4" fmla="*/ 1267091 w 5813861"/>
              <a:gd name="connsiteY4" fmla="*/ 6062281 h 6069146"/>
              <a:gd name="connsiteX5" fmla="*/ 5191 w 5813861"/>
              <a:gd name="connsiteY5" fmla="*/ 5487869 h 6069146"/>
              <a:gd name="connsiteX6" fmla="*/ 428 w 5813861"/>
              <a:gd name="connsiteY6" fmla="*/ 162163 h 60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3861" h="6069146">
                <a:moveTo>
                  <a:pt x="428" y="162163"/>
                </a:moveTo>
                <a:cubicBezTo>
                  <a:pt x="-4388" y="-26184"/>
                  <a:pt x="30483" y="2340"/>
                  <a:pt x="157429" y="642"/>
                </a:cubicBezTo>
                <a:lnTo>
                  <a:pt x="5812498" y="9290"/>
                </a:lnTo>
                <a:cubicBezTo>
                  <a:pt x="5810101" y="2029242"/>
                  <a:pt x="5815643" y="4049194"/>
                  <a:pt x="5813246" y="6069146"/>
                </a:cubicBezTo>
                <a:cubicBezTo>
                  <a:pt x="5084253" y="6060002"/>
                  <a:pt x="2552818" y="6063386"/>
                  <a:pt x="1267091" y="6062281"/>
                </a:cubicBezTo>
                <a:cubicBezTo>
                  <a:pt x="710990" y="6042055"/>
                  <a:pt x="345391" y="5815623"/>
                  <a:pt x="5191" y="5487869"/>
                </a:cubicBezTo>
                <a:cubicBezTo>
                  <a:pt x="6249" y="3268233"/>
                  <a:pt x="-630" y="2381799"/>
                  <a:pt x="428" y="162163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                   </a:t>
            </a:r>
          </a:p>
          <a:p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A0DC9DB3-C6CE-4C03-A72B-856577E203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E83620DD-DA98-4275-991F-5E42BBF29D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70688" y="674688"/>
            <a:ext cx="4687887" cy="43259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600"/>
            </a:lvl2pPr>
            <a:lvl3pPr marL="914400" indent="0">
              <a:lnSpc>
                <a:spcPct val="100000"/>
              </a:lnSpc>
              <a:buFontTx/>
              <a:buNone/>
              <a:defRPr sz="1400"/>
            </a:lvl3pPr>
            <a:lvl4pPr marL="1371600" indent="0">
              <a:lnSpc>
                <a:spcPct val="100000"/>
              </a:lnSpc>
              <a:buFontTx/>
              <a:buNone/>
              <a:defRPr sz="1200"/>
            </a:lvl4pPr>
            <a:lvl5pPr marL="1828800" indent="0">
              <a:lnSpc>
                <a:spcPct val="100000"/>
              </a:lnSpc>
              <a:buFontTx/>
              <a:buNone/>
              <a:defRPr sz="1000"/>
            </a:lvl5pPr>
          </a:lstStyle>
          <a:p>
            <a:pPr lvl="0"/>
            <a:r>
              <a:rPr lang="sv-SE" dirty="0"/>
              <a:t>Klicka här för att lägga 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5739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77960" y="371181"/>
            <a:ext cx="10975839" cy="132556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Rubrik i överkant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325619" y="1825623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6196536" y="1825622"/>
            <a:ext cx="4454431" cy="30673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skriva in text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23365A08-A021-49CA-9229-23403CDB4B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8865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52162" y="584067"/>
            <a:ext cx="10474907" cy="4361352"/>
          </a:xfrm>
          <a:prstGeom prst="rect">
            <a:avLst/>
          </a:prstGeom>
          <a:solidFill>
            <a:schemeClr val="bg1"/>
          </a:solidFill>
        </p:spPr>
        <p:txBody>
          <a:bodyPr tIns="1188000" anchor="t"/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ikonerna för att infoga tabeller, video, </a:t>
            </a:r>
            <a:r>
              <a:rPr lang="sv-SE"/>
              <a:t>smartart </a:t>
            </a:r>
            <a:r>
              <a:rPr lang="sv-SE" dirty="0"/>
              <a:t>och diagram</a:t>
            </a:r>
          </a:p>
        </p:txBody>
      </p:sp>
      <p:sp>
        <p:nvSpPr>
          <p:cNvPr id="10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21364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aseline="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man använder helsidesdiagram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B3F58145-C7E7-4CD0-B68A-C3A5BA02C8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23719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" y="143622"/>
            <a:ext cx="11887200" cy="655105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39" y="3279035"/>
            <a:ext cx="2453344" cy="14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02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319358" y="6356397"/>
            <a:ext cx="1197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regionkalmar.se  |</a:t>
            </a:r>
          </a:p>
        </p:txBody>
      </p:sp>
    </p:spTree>
    <p:extLst>
      <p:ext uri="{BB962C8B-B14F-4D97-AF65-F5344CB8AC3E}">
        <p14:creationId xmlns:p14="http://schemas.microsoft.com/office/powerpoint/2010/main" val="39821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200">
                <a:solidFill>
                  <a:schemeClr val="bg1"/>
                </a:solidFill>
              </a:rPr>
              <a:t>Region Kalmar län</a:t>
            </a:r>
            <a:endParaRPr lang="sv-S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1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Förhållningssätt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7217" y="939442"/>
            <a:ext cx="8402637" cy="334140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Viktigt med objektivitet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Alla som berörs ska på något sätt få komma till tals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Kvalitet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Leverans utifrån deadline</a:t>
            </a:r>
          </a:p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164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Utredningsfunktionens planlagda uppdrag 2024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7217" y="939442"/>
            <a:ext cx="8402637" cy="334140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Riktlinje för intyg - </a:t>
            </a:r>
            <a:r>
              <a:rPr lang="sv-SE" sz="1600" b="1" dirty="0"/>
              <a:t>pausad tillsvidare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Akuta vårdprocesser med mera (</a:t>
            </a:r>
            <a:r>
              <a:rPr lang="sv-SE" sz="1600" dirty="0">
                <a:solidFill>
                  <a:srgbClr val="FF0000"/>
                </a:solidFill>
              </a:rPr>
              <a:t>extern aktör</a:t>
            </a:r>
            <a:r>
              <a:rPr lang="sv-SE" sz="1600" dirty="0"/>
              <a:t>, deadline vecka 22, oklart när detta kommer upp för beredning)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Rehab och </a:t>
            </a:r>
            <a:r>
              <a:rPr lang="sv-SE" sz="1600" dirty="0" err="1"/>
              <a:t>cancerrehab</a:t>
            </a:r>
            <a:r>
              <a:rPr lang="sv-SE" sz="1600" dirty="0"/>
              <a:t> (deadline vecka 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Nya kontaktsätt och ökad kontinuerlig samverkan mellan sluten och öppenvård – </a:t>
            </a:r>
            <a:r>
              <a:rPr lang="sv-SE" sz="1600" b="1" dirty="0"/>
              <a:t>informationsinhämtning påbörjad </a:t>
            </a:r>
            <a:r>
              <a:rPr lang="sv-SE" sz="1600" dirty="0"/>
              <a:t>(september)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Förutsättningarna för vilka områden som kan rymmas inom första linjens gynekologi – </a:t>
            </a:r>
            <a:r>
              <a:rPr lang="sv-SE" sz="1600" b="1" dirty="0"/>
              <a:t>informationsinhämtning påbörjad </a:t>
            </a:r>
            <a:r>
              <a:rPr lang="sv-SE" sz="1600" dirty="0"/>
              <a:t>(september)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NIS-2 direktivet – </a:t>
            </a:r>
            <a:r>
              <a:rPr lang="sv-SE" sz="1600" b="1" dirty="0"/>
              <a:t>del I snart klar </a:t>
            </a:r>
            <a:r>
              <a:rPr lang="sv-SE" sz="1600" dirty="0"/>
              <a:t>(oktober)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441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Förutsättningarna för vilka områden som kan rymmas inom första linjens gynekologi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7217" y="1187234"/>
            <a:ext cx="8402637" cy="3341406"/>
          </a:xfrm>
        </p:spPr>
        <p:txBody>
          <a:bodyPr/>
          <a:lstStyle/>
          <a:p>
            <a:r>
              <a:rPr lang="sv-SE" sz="1400" dirty="0"/>
              <a:t>Medicinska rådet har under en period sett över vilka områden inom gynekologin som kan flyttas från specialistvården till primärvård utifrån ett medicinskt perspektiv.</a:t>
            </a:r>
          </a:p>
          <a:p>
            <a:r>
              <a:rPr lang="sv-SE" sz="1400" dirty="0"/>
              <a:t>Utredningsfunktionen har i uppdrag att se över förutsättningarna för vilka av Medicinska rådets förslag som kan flyttas över utifrån bland annat resurser.</a:t>
            </a:r>
          </a:p>
          <a:p>
            <a:r>
              <a:rPr lang="sv-SE" sz="1400" b="1" dirty="0"/>
              <a:t>Läget 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Verkar finnas ett stöd/acceptans för överflyttning av uppgifter rent medicinskt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Oro för brist på kompetens kopplat till sällanuppgifter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Oro för brist på resurser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Behov av prioritering av arbetsuppgifter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Fråga: lokaler, är detta ett problem?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16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165D9-4128-4EE1-87EB-5FE4BC981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NIS-2 direktivet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33F3D0-D3FC-426B-B61D-CDE877132B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7217" y="843977"/>
            <a:ext cx="8402637" cy="3341406"/>
          </a:xfrm>
        </p:spPr>
        <p:txBody>
          <a:bodyPr/>
          <a:lstStyle/>
          <a:p>
            <a:r>
              <a:rPr lang="sv-SE" sz="1400" dirty="0"/>
              <a:t>NIS 2-direktivet är en påbyggnad av NIS-direktivet.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Behandlar framförallt säkerheten i informationsöverföringssystem i både systemen i sig men också i den miljö de används (Molntjänster </a:t>
            </a:r>
            <a:r>
              <a:rPr lang="sv-SE" sz="1400" dirty="0" err="1"/>
              <a:t>etc</a:t>
            </a:r>
            <a:r>
              <a:rPr lang="sv-SE" sz="14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Men också fysisk säkerhet, det vill säga, tillgång till lokaler med mera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Underleverantörer (som eventuellt inte själva omfattas av NIS-2) till bland annat regioner behöver uppnå vissa minimikrav i enlighet med Cybersäkerhetslagen (NIS-2)</a:t>
            </a:r>
          </a:p>
          <a:p>
            <a:r>
              <a:rPr lang="sv-SE" sz="1400" dirty="0"/>
              <a:t>NIS 2-direktivet innebär att regionen </a:t>
            </a:r>
            <a:r>
              <a:rPr lang="sv-SE" sz="1400" b="1" dirty="0"/>
              <a:t>och dess underleverantörer </a:t>
            </a:r>
            <a:r>
              <a:rPr lang="sv-SE" sz="1400" dirty="0"/>
              <a:t>är skyldiga att hålla en viss säkerhetsstandard i alla system som berör någon form av informationsöverföring. Detta innebär vidare att hänsyn till detta måste tas i samtliga av regionens avtal, egna system, kontakter med andra aktörer etc.</a:t>
            </a:r>
          </a:p>
          <a:p>
            <a:r>
              <a:rPr lang="sv-SE" sz="1400" dirty="0"/>
              <a:t>Utredningsfunktionen bistår säkerhetsavdelningen med utredningsresurser.</a:t>
            </a:r>
          </a:p>
          <a:p>
            <a:endParaRPr lang="sv-SE" sz="1400" dirty="0"/>
          </a:p>
          <a:p>
            <a:r>
              <a:rPr lang="sv-SE" sz="1400" dirty="0"/>
              <a:t>Cybersäkerhetslagen (NIS-2) förväntas träda i kraft den 1 januari 2025.</a:t>
            </a:r>
          </a:p>
          <a:p>
            <a:r>
              <a:rPr lang="sv-SE" sz="1400" b="1" dirty="0"/>
              <a:t>Läget nu</a:t>
            </a:r>
          </a:p>
          <a:p>
            <a:r>
              <a:rPr lang="sv-SE" sz="1400" dirty="0"/>
              <a:t>Handlingsplan kommer att presenteras för styrgruppen snart. Inget datum satt. Handlingsplanens syfte är enbart att </a:t>
            </a:r>
            <a:r>
              <a:rPr lang="sv-SE" sz="1400" dirty="0" err="1"/>
              <a:t>beslysa</a:t>
            </a:r>
            <a:r>
              <a:rPr lang="sv-SE" sz="1400" dirty="0"/>
              <a:t> vilka åtgärder som krävs för att leva upp till den nya lagstiftningen.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A33F71-CC6E-4D85-B51B-AF2FB4EC6C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177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8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Kalmar län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FFCD00"/>
      </a:accent1>
      <a:accent2>
        <a:srgbClr val="DB0D15"/>
      </a:accent2>
      <a:accent3>
        <a:srgbClr val="B6ADA5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8A24378-3847-4504-9AC8-75210D6EE2C6}" vid="{B95858A7-A334-4826-8877-DE7814140C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PPT_mall_RegionKalmarlän</Template>
  <TotalTime>183</TotalTime>
  <Words>373</Words>
  <Application>Microsoft Office PowerPoint</Application>
  <PresentationFormat>Bredbild</PresentationFormat>
  <Paragraphs>33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Office-tema</vt:lpstr>
      <vt:lpstr>PowerPoint-presentation</vt:lpstr>
      <vt:lpstr>Förhållningssätt</vt:lpstr>
      <vt:lpstr>Utredningsfunktionens planlagda uppdrag 2024</vt:lpstr>
      <vt:lpstr>Förutsättningarna för vilka områden som kan rymmas inom första linjens gynekologi</vt:lpstr>
      <vt:lpstr>NIS-2 direktivet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Andreas Delphin</dc:creator>
  <cp:lastModifiedBy>Lillemor Elfström Broling</cp:lastModifiedBy>
  <cp:revision>37</cp:revision>
  <dcterms:created xsi:type="dcterms:W3CDTF">2024-01-17T13:02:03Z</dcterms:created>
  <dcterms:modified xsi:type="dcterms:W3CDTF">2024-05-23T09:00:02Z</dcterms:modified>
</cp:coreProperties>
</file>