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0" r:id="rId3"/>
    <p:sldId id="344" r:id="rId4"/>
    <p:sldId id="289" r:id="rId5"/>
    <p:sldId id="256" r:id="rId6"/>
    <p:sldId id="348" r:id="rId7"/>
    <p:sldId id="347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8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80A15-2B72-4361-AC39-4BC9A4EDBB62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8304C-D299-4950-B523-F94B4B9CC2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3457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A99BF-EC0C-42B7-8551-98EE4214F77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934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A99BF-EC0C-42B7-8551-98EE4214F77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23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00ABF4-260D-8C37-0481-55146C359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6010B70-B1E6-9A23-5CA7-A2DED15B9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29087D-FE28-FDFD-35E8-43DE4974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D21745-9FC8-46D3-8CBF-70922714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9BCB2E-29FA-E17C-A972-EAA8C9E8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28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B3A6F-DE97-D505-D5EA-1C048DAD1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54F9615-D0FE-ADC2-CB29-AD6BE89BB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D7CE32-A2A9-514E-1581-946B6C97A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99D710-F42C-0901-B4FA-14A260C98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16E4BC-6265-06CC-F2B3-84864D4E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12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F3C38C6-AB4C-F0B1-D402-94CC62DBC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E805FB7-1D60-5907-F816-8BED03801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B4B82C-FDC4-CF89-065D-8C5D74CE3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A44B3D-8087-DEEC-C921-FD054191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886184-0F4E-A480-C976-69B2F47C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9201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119762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323273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522E78-8E4F-06E6-BA5C-E2ABAB9D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3613E0-A111-1E18-67B9-10C05EA9C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A75CD2-DBFB-DD9A-5D77-46416B1F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B7BAF8-FE31-CAF7-689C-F7F53F97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318140-A340-3AA2-EB74-5D979901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24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E33905-E7CB-6F5E-9028-CE3826F5E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F40D92-B6F3-BB20-71C9-EECD6A693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7F9663-1D35-9537-326F-47CB9CA4F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AAACAA-808B-F89A-B963-D9F497D4B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C5D0B2-5F49-48D9-324D-CD1041A8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490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C85D0F-956E-9872-6F3B-596F552C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5A6547-5D12-C788-2356-74451E88A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D331E94-1FDA-A1A0-83CE-9B4EC6857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A1723EF-5FC1-ABAF-68E9-680E4B7AB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BBDF6A-5E38-A378-7C40-A92C054C1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572222-FC98-7739-992D-6CA60E4E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64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20AE33-FBA4-D1DA-B25A-0B044B8BC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485646A-657E-5AE1-FE3E-CDD886C35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53A651F-19F3-F235-A690-701A9D8FC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57D5669-9890-7E3F-93B5-67FED7FF0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75636AD-84CD-E59A-20AD-B67F817A7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3695425-48E4-BE64-A4D5-E3FBE4B9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A3050E2-48E3-3752-EB84-88EDF4D9B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0D7DFE9-5772-3E14-5256-10744E88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95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A72A58-CCAB-5A5B-14EC-BACC87BE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C57161-B437-68DD-193F-54CAAC23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BD62B89-CA7B-AEF3-15EF-12A9B113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E67AC3E-2A7A-8C7A-24F3-32AE82074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62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A3C5A1D-A292-28B3-68C3-22638AAF6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39290A3-CE74-BD80-4DC8-11F8326B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EFB0CE-4818-D75A-C6B6-05984015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946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37C6A1-48B9-1CCC-84D8-3DF79BFD5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EE6A13-80BE-1FC2-46D7-EC5CEAF7B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8501B0-18B3-1779-60BC-7D81A6690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BB83A5-E2CF-9501-FED6-8D041D04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107637F-4005-41D2-B9FA-96AEC8DC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376BCF-FE94-9F89-F6D1-165C41CA0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00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D0F7E4-78E7-3CE5-0531-B14EFB771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7EF1A40-35F8-3ABE-F95E-EEDECFAA3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314696-2C7C-49DE-2093-D6F972C7A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8D613E5-5FE6-C713-51CB-D3A555E9B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CB7F52-C3C3-DB33-AB09-D41B2D51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3E9698B-08DB-E104-B093-37C7C6FE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994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45D3033-D35A-313E-522D-F61BE0B4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EB1843-09B5-AD78-C9B2-56FB4F050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700548-EFC6-FA25-7850-9876045F15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E137-4038-4798-BB13-76121E3FDC6B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411F99-CB94-3011-EAAB-1DDE4E32F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A6D42D-BD00-B83E-781A-AB5B4EE8E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6BB4-5F8B-4124-BB97-BC9D73AA86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324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avet.regionkalmar.se/globalassets/ledning-och-organisation/styrdokument/hr/rutiner/kartlaggning-och-fordelning-av-platser-for-bastjanstgoring---rutin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avet.regionkalmar.se/globalassets/anstallning-och-arbetsmiljo/utbildning-kompetensutveckling/for-dig-som-ar-lakare/bt-tjanstgoring/bt-processen.pdf" TargetMode="External"/><Relationship Id="rId5" Type="http://schemas.openxmlformats.org/officeDocument/2006/relationships/hyperlink" Target="mailto:vencel.katona@regionkalmar.se" TargetMode="External"/><Relationship Id="rId4" Type="http://schemas.openxmlformats.org/officeDocument/2006/relationships/hyperlink" Target="https://navet.regionkalmar.se/globalassets/anstallning-och-arbetsmiljo/utbildning-kompetensutveckling/for-dig-som-ar-lakare/bt-tjanstgoring/bt-checklista-infor-anstallning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avet.regionkalmar.se/anstallning-och-arbetsmiljo/utbildning-och-kompetensutveckling/for-dig-som-ar-lakare/kompetensbedomning/" TargetMode="External"/><Relationship Id="rId7" Type="http://schemas.openxmlformats.org/officeDocument/2006/relationships/hyperlink" Target="mailto:vencel.katona@regionkalmar.se" TargetMode="External"/><Relationship Id="rId2" Type="http://schemas.openxmlformats.org/officeDocument/2006/relationships/hyperlink" Target="https://navet.regionkalmar.se/globalassets/anstallning-och-arbetsmiljo/utbildning-kompetensutveckling/for-dig-som-ar-lakare/bt-tjanstgoring/bt-handlingsplan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avet.regionkalmar.se/globalassets/anstallning-och-arbetsmiljo/utbildning-kompetensutveckling/for-dig-som-ar-lakare/bt-tjanstgoring/bt-extern-granskning-innan-bt.pdf" TargetMode="External"/><Relationship Id="rId5" Type="http://schemas.openxmlformats.org/officeDocument/2006/relationships/hyperlink" Target="https://navet.regionkalmar.se/globalassets/anstallning-och-arbetsmiljo/utbildning-kompetensutveckling/for-dig-som-ar-lakare/bt-lakare/auskultation-infor-bt.pdf" TargetMode="External"/><Relationship Id="rId4" Type="http://schemas.openxmlformats.org/officeDocument/2006/relationships/hyperlink" Target="https://navet.regionkalmar.se/globalassets/anstallning-och-arbetsmiljo/utbildning-kompetensutveckling/for-dig-som-ar-lakare/bt-tjanstgoring/bt-checklista-till-bt-kollegium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31650" y="5879220"/>
            <a:ext cx="7403977" cy="769172"/>
          </a:xfrm>
        </p:spPr>
        <p:txBody>
          <a:bodyPr>
            <a:normAutofit/>
          </a:bodyPr>
          <a:lstStyle/>
          <a:p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6000" dirty="0">
                <a:solidFill>
                  <a:schemeClr val="bg1"/>
                </a:solidFill>
              </a:rPr>
              <a:t>Auskultation inför BT</a:t>
            </a:r>
          </a:p>
          <a:p>
            <a:pPr algn="ctr"/>
            <a:r>
              <a:rPr lang="sv-SE" sz="4000" dirty="0">
                <a:solidFill>
                  <a:schemeClr val="bg1"/>
                </a:solidFill>
              </a:rPr>
              <a:t>Pär Hallenberg</a:t>
            </a:r>
          </a:p>
          <a:p>
            <a:pPr algn="ctr"/>
            <a:r>
              <a:rPr lang="sv-SE" sz="4000" dirty="0">
                <a:solidFill>
                  <a:schemeClr val="bg1"/>
                </a:solidFill>
              </a:rPr>
              <a:t>Marina Oppenheimer</a:t>
            </a: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D0D3EAC9-FEE8-3721-BDDE-647051D818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346"/>
          <a:stretch/>
        </p:blipFill>
        <p:spPr>
          <a:xfrm>
            <a:off x="0" y="876300"/>
            <a:ext cx="12192000" cy="5854700"/>
          </a:xfrm>
          <a:prstGeom prst="rect">
            <a:avLst/>
          </a:prstGeom>
        </p:spPr>
      </p:pic>
      <p:sp>
        <p:nvSpPr>
          <p:cNvPr id="6" name="Pil: höger 5">
            <a:extLst>
              <a:ext uri="{FF2B5EF4-FFF2-40B4-BE49-F238E27FC236}">
                <a16:creationId xmlns:a16="http://schemas.microsoft.com/office/drawing/2014/main" id="{656867A1-B09D-C363-F878-2EFA13F9AE70}"/>
              </a:ext>
            </a:extLst>
          </p:cNvPr>
          <p:cNvSpPr/>
          <p:nvPr/>
        </p:nvSpPr>
        <p:spPr>
          <a:xfrm rot="10800000">
            <a:off x="10040645" y="5810436"/>
            <a:ext cx="1420428" cy="93215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191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A102E465-B97C-6ACB-3EC7-C5DE46EC3A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04" t="20377" r="19522" b="786"/>
          <a:stretch/>
        </p:blipFill>
        <p:spPr>
          <a:xfrm>
            <a:off x="1407560" y="81565"/>
            <a:ext cx="9698804" cy="669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08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Auskultation VARFÖR?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063" y="1631850"/>
            <a:ext cx="8798075" cy="2919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7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E8C6795B-480A-2448-4ED1-5CFBA73290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19" t="16571" r="4103" b="6409"/>
          <a:stretch/>
        </p:blipFill>
        <p:spPr>
          <a:xfrm>
            <a:off x="4421705" y="1424437"/>
            <a:ext cx="3367092" cy="180607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CD52EA7-6962-DC27-F459-B7C7CF24E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5400000" flipV="1">
            <a:off x="-2208944" y="2728637"/>
            <a:ext cx="6487667" cy="1400725"/>
          </a:xfrm>
        </p:spPr>
        <p:txBody>
          <a:bodyPr>
            <a:normAutofit/>
          </a:bodyPr>
          <a:lstStyle/>
          <a:p>
            <a:r>
              <a:rPr lang="sv-SE" dirty="0"/>
              <a:t>Processen före BT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B480147-E7A0-98CC-6FE9-94E725F3B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8210" y="3977598"/>
            <a:ext cx="2005341" cy="297267"/>
          </a:xfrm>
        </p:spPr>
        <p:txBody>
          <a:bodyPr>
            <a:normAutofit/>
          </a:bodyPr>
          <a:lstStyle/>
          <a:p>
            <a:r>
              <a:rPr lang="sv-SE" sz="788" dirty="0"/>
              <a:t>Legitimerad läkare med utlandsutbildning</a:t>
            </a: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4B99916C-C2C0-B441-FB47-D2205EF5812A}"/>
              </a:ext>
            </a:extLst>
          </p:cNvPr>
          <p:cNvSpPr txBox="1">
            <a:spLocks/>
          </p:cNvSpPr>
          <p:nvPr/>
        </p:nvSpPr>
        <p:spPr>
          <a:xfrm>
            <a:off x="5260004" y="3520626"/>
            <a:ext cx="1601753" cy="311806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>
                <a:hlinkClick r:id="rId3"/>
              </a:rPr>
              <a:t>Säkerställ utrymme för BT-läkare via HR</a:t>
            </a:r>
            <a:r>
              <a:rPr lang="sv-SE" sz="788" dirty="0"/>
              <a:t> på sjukhuset eller förvaltningen </a:t>
            </a:r>
          </a:p>
          <a:p>
            <a:endParaRPr lang="sv-SE" sz="788" dirty="0">
              <a:highlight>
                <a:srgbClr val="FF0000"/>
              </a:highlight>
            </a:endParaRP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99E8B41-2F5A-4E3D-842C-04C819BDD296}"/>
              </a:ext>
            </a:extLst>
          </p:cNvPr>
          <p:cNvSpPr txBox="1">
            <a:spLocks/>
          </p:cNvSpPr>
          <p:nvPr/>
        </p:nvSpPr>
        <p:spPr>
          <a:xfrm>
            <a:off x="4884815" y="4307196"/>
            <a:ext cx="2466419" cy="20061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>
                <a:hlinkClick r:id="rId4"/>
              </a:rPr>
              <a:t>Säkerställ kompetensen och förutsättningar att klara BT </a:t>
            </a:r>
            <a:endParaRPr lang="sv-SE" sz="788" dirty="0"/>
          </a:p>
          <a:p>
            <a:endParaRPr lang="sv-SE" sz="788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5D9DFDD4-E474-1895-6EE7-B7CA15F4D560}"/>
              </a:ext>
            </a:extLst>
          </p:cNvPr>
          <p:cNvSpPr txBox="1">
            <a:spLocks/>
          </p:cNvSpPr>
          <p:nvPr/>
        </p:nvSpPr>
        <p:spPr>
          <a:xfrm>
            <a:off x="5006391" y="5066506"/>
            <a:ext cx="2094950" cy="272179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/>
              <a:t>Legitimerad läkare med behov av BT</a:t>
            </a: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5121C11-F665-6323-6548-AD5A24CF4E81}"/>
              </a:ext>
            </a:extLst>
          </p:cNvPr>
          <p:cNvSpPr txBox="1">
            <a:spLocks/>
          </p:cNvSpPr>
          <p:nvPr/>
        </p:nvSpPr>
        <p:spPr>
          <a:xfrm>
            <a:off x="4639532" y="6585820"/>
            <a:ext cx="1079513" cy="272180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788" dirty="0"/>
          </a:p>
        </p:txBody>
      </p:sp>
      <p:sp>
        <p:nvSpPr>
          <p:cNvPr id="23" name="Underrubrik 2">
            <a:extLst>
              <a:ext uri="{FF2B5EF4-FFF2-40B4-BE49-F238E27FC236}">
                <a16:creationId xmlns:a16="http://schemas.microsoft.com/office/drawing/2014/main" id="{39D86A59-9B4D-019A-52AD-696266358616}"/>
              </a:ext>
            </a:extLst>
          </p:cNvPr>
          <p:cNvSpPr txBox="1">
            <a:spLocks/>
          </p:cNvSpPr>
          <p:nvPr/>
        </p:nvSpPr>
        <p:spPr>
          <a:xfrm>
            <a:off x="5019163" y="4701839"/>
            <a:ext cx="2094950" cy="321274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>
                <a:hlinkClick r:id="rId5"/>
              </a:rPr>
              <a:t>BT-studierektor</a:t>
            </a:r>
            <a:r>
              <a:rPr lang="sv-SE" sz="788" dirty="0"/>
              <a:t> kan vara behjälplig</a:t>
            </a:r>
          </a:p>
          <a:p>
            <a:endParaRPr lang="sv-SE" sz="788" dirty="0"/>
          </a:p>
        </p:txBody>
      </p:sp>
      <p:sp>
        <p:nvSpPr>
          <p:cNvPr id="19" name="Underrubrik 2">
            <a:extLst>
              <a:ext uri="{FF2B5EF4-FFF2-40B4-BE49-F238E27FC236}">
                <a16:creationId xmlns:a16="http://schemas.microsoft.com/office/drawing/2014/main" id="{891A8AEE-3E68-CF33-4E61-8C9E017FA7CC}"/>
              </a:ext>
            </a:extLst>
          </p:cNvPr>
          <p:cNvSpPr txBox="1">
            <a:spLocks/>
          </p:cNvSpPr>
          <p:nvPr/>
        </p:nvSpPr>
        <p:spPr>
          <a:xfrm>
            <a:off x="4924484" y="5886039"/>
            <a:ext cx="2244453" cy="321274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575" dirty="0">
                <a:hlinkClick r:id="rId6"/>
              </a:rPr>
              <a:t>BT-processen</a:t>
            </a:r>
            <a:endParaRPr lang="sv-SE" sz="1575" dirty="0"/>
          </a:p>
        </p:txBody>
      </p:sp>
      <p:sp>
        <p:nvSpPr>
          <p:cNvPr id="24" name="Pil: nedåt 23">
            <a:extLst>
              <a:ext uri="{FF2B5EF4-FFF2-40B4-BE49-F238E27FC236}">
                <a16:creationId xmlns:a16="http://schemas.microsoft.com/office/drawing/2014/main" id="{74C6A9D6-6449-91B9-5272-A56FAE64106F}"/>
              </a:ext>
            </a:extLst>
          </p:cNvPr>
          <p:cNvSpPr/>
          <p:nvPr/>
        </p:nvSpPr>
        <p:spPr>
          <a:xfrm>
            <a:off x="6015252" y="3782050"/>
            <a:ext cx="102772" cy="171285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5" name="Underrubrik 2">
            <a:extLst>
              <a:ext uri="{FF2B5EF4-FFF2-40B4-BE49-F238E27FC236}">
                <a16:creationId xmlns:a16="http://schemas.microsoft.com/office/drawing/2014/main" id="{85578FA2-A696-C4B3-CD8D-B90CB2662F36}"/>
              </a:ext>
            </a:extLst>
          </p:cNvPr>
          <p:cNvSpPr txBox="1">
            <a:spLocks/>
          </p:cNvSpPr>
          <p:nvPr/>
        </p:nvSpPr>
        <p:spPr>
          <a:xfrm>
            <a:off x="4299393" y="766766"/>
            <a:ext cx="3625746" cy="536768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675" i="1" dirty="0"/>
              <a:t>Innan en rekrytering påbörjas ska chefen göra en kompletterande kompetensanalys tillsammans med HR-funktion och ekonomifunktion. När bemanningsbehovet och tjänsteutrymme för ST-läkare är konstaterat görs en kravprofil. Om kravprofilen visar att kandidater kan ha behov av BT följs nedan process .</a:t>
            </a:r>
          </a:p>
        </p:txBody>
      </p:sp>
      <p:sp>
        <p:nvSpPr>
          <p:cNvPr id="7" name="Underrubrik 2">
            <a:extLst>
              <a:ext uri="{FF2B5EF4-FFF2-40B4-BE49-F238E27FC236}">
                <a16:creationId xmlns:a16="http://schemas.microsoft.com/office/drawing/2014/main" id="{1699337A-5DC0-ED65-8EA1-FA7A16E84ABE}"/>
              </a:ext>
            </a:extLst>
          </p:cNvPr>
          <p:cNvSpPr txBox="1">
            <a:spLocks/>
          </p:cNvSpPr>
          <p:nvPr/>
        </p:nvSpPr>
        <p:spPr>
          <a:xfrm>
            <a:off x="4860096" y="5370414"/>
            <a:ext cx="2647441" cy="443806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/>
              <a:t>Anställ på tidsbegränsad anställning inför startbesked om BT </a:t>
            </a:r>
          </a:p>
        </p:txBody>
      </p:sp>
      <p:sp>
        <p:nvSpPr>
          <p:cNvPr id="16" name="Pil: nedåt 15">
            <a:extLst>
              <a:ext uri="{FF2B5EF4-FFF2-40B4-BE49-F238E27FC236}">
                <a16:creationId xmlns:a16="http://schemas.microsoft.com/office/drawing/2014/main" id="{78EB6877-4FAC-AEEE-6946-95C064600171}"/>
              </a:ext>
            </a:extLst>
          </p:cNvPr>
          <p:cNvSpPr/>
          <p:nvPr/>
        </p:nvSpPr>
        <p:spPr>
          <a:xfrm>
            <a:off x="6009494" y="4136476"/>
            <a:ext cx="102772" cy="171285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7" name="Pil: nedåt 16">
            <a:extLst>
              <a:ext uri="{FF2B5EF4-FFF2-40B4-BE49-F238E27FC236}">
                <a16:creationId xmlns:a16="http://schemas.microsoft.com/office/drawing/2014/main" id="{7AA65A9F-C3FD-90C4-1BAF-C84AD6EED4CA}"/>
              </a:ext>
            </a:extLst>
          </p:cNvPr>
          <p:cNvSpPr/>
          <p:nvPr/>
        </p:nvSpPr>
        <p:spPr>
          <a:xfrm>
            <a:off x="6002479" y="4479421"/>
            <a:ext cx="102772" cy="171285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8" name="Pil: nedåt 17">
            <a:extLst>
              <a:ext uri="{FF2B5EF4-FFF2-40B4-BE49-F238E27FC236}">
                <a16:creationId xmlns:a16="http://schemas.microsoft.com/office/drawing/2014/main" id="{CA0E91AF-0FA2-3050-174A-76F573FD9821}"/>
              </a:ext>
            </a:extLst>
          </p:cNvPr>
          <p:cNvSpPr/>
          <p:nvPr/>
        </p:nvSpPr>
        <p:spPr>
          <a:xfrm>
            <a:off x="5997761" y="4865269"/>
            <a:ext cx="102772" cy="171285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0" name="Pil: nedåt 19">
            <a:extLst>
              <a:ext uri="{FF2B5EF4-FFF2-40B4-BE49-F238E27FC236}">
                <a16:creationId xmlns:a16="http://schemas.microsoft.com/office/drawing/2014/main" id="{14F13CDD-793E-5AA5-0F2B-C8DAFC0912D5}"/>
              </a:ext>
            </a:extLst>
          </p:cNvPr>
          <p:cNvSpPr/>
          <p:nvPr/>
        </p:nvSpPr>
        <p:spPr>
          <a:xfrm>
            <a:off x="5995324" y="5205391"/>
            <a:ext cx="102772" cy="171285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1" name="Pil: nedåt 20">
            <a:extLst>
              <a:ext uri="{FF2B5EF4-FFF2-40B4-BE49-F238E27FC236}">
                <a16:creationId xmlns:a16="http://schemas.microsoft.com/office/drawing/2014/main" id="{7ABBE879-5C70-AA84-9B6B-75B6651C0D8A}"/>
              </a:ext>
            </a:extLst>
          </p:cNvPr>
          <p:cNvSpPr/>
          <p:nvPr/>
        </p:nvSpPr>
        <p:spPr>
          <a:xfrm>
            <a:off x="5982220" y="5600344"/>
            <a:ext cx="102772" cy="171285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</p:spTree>
    <p:extLst>
      <p:ext uri="{BB962C8B-B14F-4D97-AF65-F5344CB8AC3E}">
        <p14:creationId xmlns:p14="http://schemas.microsoft.com/office/powerpoint/2010/main" val="275536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D52EA7-6962-DC27-F459-B7C7CF24E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6200000">
            <a:off x="-1691734" y="2363820"/>
            <a:ext cx="5239106" cy="1691248"/>
          </a:xfrm>
        </p:spPr>
        <p:txBody>
          <a:bodyPr>
            <a:normAutofit/>
          </a:bodyPr>
          <a:lstStyle/>
          <a:p>
            <a:pPr algn="l"/>
            <a:r>
              <a:rPr lang="sv-SE" dirty="0"/>
              <a:t>BT-processen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B480147-E7A0-98CC-6FE9-94E725F3B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5275" y="683467"/>
            <a:ext cx="994479" cy="439687"/>
          </a:xfrm>
        </p:spPr>
        <p:txBody>
          <a:bodyPr>
            <a:normAutofit/>
          </a:bodyPr>
          <a:lstStyle/>
          <a:p>
            <a:r>
              <a:rPr lang="sv-SE" sz="788" dirty="0">
                <a:hlinkClick r:id="rId2"/>
              </a:rPr>
              <a:t>Legitimerad läkare med behov av BT</a:t>
            </a:r>
            <a:endParaRPr lang="sv-SE" sz="788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4B99916C-C2C0-B441-FB47-D2205EF5812A}"/>
              </a:ext>
            </a:extLst>
          </p:cNvPr>
          <p:cNvSpPr txBox="1">
            <a:spLocks/>
          </p:cNvSpPr>
          <p:nvPr/>
        </p:nvSpPr>
        <p:spPr>
          <a:xfrm>
            <a:off x="5186131" y="1480870"/>
            <a:ext cx="1135510" cy="40826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>
                <a:hlinkClick r:id="rId3"/>
              </a:rPr>
              <a:t>Interna medsittningar för kompetensbedömning</a:t>
            </a:r>
            <a:endParaRPr lang="sv-SE" sz="788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99E8B41-2F5A-4E3D-842C-04C819BDD296}"/>
              </a:ext>
            </a:extLst>
          </p:cNvPr>
          <p:cNvSpPr txBox="1">
            <a:spLocks/>
          </p:cNvSpPr>
          <p:nvPr/>
        </p:nvSpPr>
        <p:spPr>
          <a:xfrm>
            <a:off x="5334506" y="2313969"/>
            <a:ext cx="776019" cy="321274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>
                <a:hlinkClick r:id="rId4"/>
              </a:rPr>
              <a:t>BT-ansökan</a:t>
            </a:r>
            <a:r>
              <a:rPr lang="sv-SE" sz="788" dirty="0"/>
              <a:t> till BT-kollegium </a:t>
            </a:r>
            <a:r>
              <a:rPr lang="sv-SE" sz="619" dirty="0"/>
              <a:t>1</a:t>
            </a:r>
            <a:endParaRPr lang="sv-SE" sz="788" dirty="0"/>
          </a:p>
          <a:p>
            <a:endParaRPr lang="sv-SE" sz="788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5D9DFDD4-E474-1895-6EE7-B7CA15F4D560}"/>
              </a:ext>
            </a:extLst>
          </p:cNvPr>
          <p:cNvSpPr txBox="1">
            <a:spLocks/>
          </p:cNvSpPr>
          <p:nvPr/>
        </p:nvSpPr>
        <p:spPr>
          <a:xfrm>
            <a:off x="5257939" y="3496573"/>
            <a:ext cx="897866" cy="272179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/>
              <a:t>BT-kollegium sammanträder</a:t>
            </a:r>
          </a:p>
        </p:txBody>
      </p:sp>
      <p:sp>
        <p:nvSpPr>
          <p:cNvPr id="7" name="Underrubrik 2">
            <a:extLst>
              <a:ext uri="{FF2B5EF4-FFF2-40B4-BE49-F238E27FC236}">
                <a16:creationId xmlns:a16="http://schemas.microsoft.com/office/drawing/2014/main" id="{5EB3F9D3-F4AF-20A3-4A78-7DC6C05755DF}"/>
              </a:ext>
            </a:extLst>
          </p:cNvPr>
          <p:cNvSpPr txBox="1">
            <a:spLocks/>
          </p:cNvSpPr>
          <p:nvPr/>
        </p:nvSpPr>
        <p:spPr>
          <a:xfrm>
            <a:off x="4976194" y="4153933"/>
            <a:ext cx="1341527" cy="336370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/>
              <a:t>Beslut i BT-kollegium</a:t>
            </a: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5121C11-F665-6323-6548-AD5A24CF4E81}"/>
              </a:ext>
            </a:extLst>
          </p:cNvPr>
          <p:cNvSpPr txBox="1">
            <a:spLocks/>
          </p:cNvSpPr>
          <p:nvPr/>
        </p:nvSpPr>
        <p:spPr>
          <a:xfrm>
            <a:off x="5108072" y="4869308"/>
            <a:ext cx="1079513" cy="272180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/>
              <a:t>Startbesked BT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DC20A739-01EF-4047-74FD-09A7E6B24C47}"/>
              </a:ext>
            </a:extLst>
          </p:cNvPr>
          <p:cNvSpPr txBox="1">
            <a:spLocks/>
          </p:cNvSpPr>
          <p:nvPr/>
        </p:nvSpPr>
        <p:spPr>
          <a:xfrm>
            <a:off x="6288638" y="2886001"/>
            <a:ext cx="1154868" cy="272179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/>
              <a:t>Komplettering inför BT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1829AAEB-3111-ADFA-AA2E-597A8F86535E}"/>
              </a:ext>
            </a:extLst>
          </p:cNvPr>
          <p:cNvSpPr txBox="1">
            <a:spLocks/>
          </p:cNvSpPr>
          <p:nvPr/>
        </p:nvSpPr>
        <p:spPr>
          <a:xfrm>
            <a:off x="6201287" y="3320645"/>
            <a:ext cx="1586231" cy="550009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>
                <a:hlinkClick r:id="rId5"/>
              </a:rPr>
              <a:t>Auskultation</a:t>
            </a:r>
            <a:r>
              <a:rPr lang="sv-SE" sz="788" dirty="0"/>
              <a:t> </a:t>
            </a:r>
            <a:r>
              <a:rPr lang="sv-SE" sz="619" dirty="0"/>
              <a:t>2 och eller</a:t>
            </a:r>
            <a:endParaRPr lang="sv-SE" sz="788" dirty="0"/>
          </a:p>
          <a:p>
            <a:r>
              <a:rPr lang="sv-SE" sz="788" dirty="0">
                <a:hlinkClick r:id="rId6"/>
              </a:rPr>
              <a:t>Extern medsittning inför BT </a:t>
            </a:r>
            <a:r>
              <a:rPr lang="sv-SE" sz="619" dirty="0"/>
              <a:t>3</a:t>
            </a:r>
            <a:endParaRPr lang="sv-SE" sz="788" dirty="0"/>
          </a:p>
        </p:txBody>
      </p:sp>
      <p:sp>
        <p:nvSpPr>
          <p:cNvPr id="13" name="Pil: nedåt 12">
            <a:extLst>
              <a:ext uri="{FF2B5EF4-FFF2-40B4-BE49-F238E27FC236}">
                <a16:creationId xmlns:a16="http://schemas.microsoft.com/office/drawing/2014/main" id="{BE1D0C7D-678E-A2EB-B7E0-7DF9294F5887}"/>
              </a:ext>
            </a:extLst>
          </p:cNvPr>
          <p:cNvSpPr/>
          <p:nvPr/>
        </p:nvSpPr>
        <p:spPr>
          <a:xfrm>
            <a:off x="5640940" y="1017862"/>
            <a:ext cx="91256" cy="439687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4" name="Pil: nedåt 13">
            <a:extLst>
              <a:ext uri="{FF2B5EF4-FFF2-40B4-BE49-F238E27FC236}">
                <a16:creationId xmlns:a16="http://schemas.microsoft.com/office/drawing/2014/main" id="{A4A279FE-A7E3-6BCB-A69F-BC1F18213D26}"/>
              </a:ext>
            </a:extLst>
          </p:cNvPr>
          <p:cNvSpPr/>
          <p:nvPr/>
        </p:nvSpPr>
        <p:spPr>
          <a:xfrm>
            <a:off x="5631258" y="1808773"/>
            <a:ext cx="91256" cy="439687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5" name="Pil: nedåt 14">
            <a:extLst>
              <a:ext uri="{FF2B5EF4-FFF2-40B4-BE49-F238E27FC236}">
                <a16:creationId xmlns:a16="http://schemas.microsoft.com/office/drawing/2014/main" id="{284F80E4-C8AB-13F5-BD9A-2278E39A5862}"/>
              </a:ext>
            </a:extLst>
          </p:cNvPr>
          <p:cNvSpPr/>
          <p:nvPr/>
        </p:nvSpPr>
        <p:spPr>
          <a:xfrm>
            <a:off x="5640940" y="2609320"/>
            <a:ext cx="81574" cy="234653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6" name="Pil: nedåt 15">
            <a:extLst>
              <a:ext uri="{FF2B5EF4-FFF2-40B4-BE49-F238E27FC236}">
                <a16:creationId xmlns:a16="http://schemas.microsoft.com/office/drawing/2014/main" id="{F8FA1F25-6BE5-FA00-CFA8-344B582351F6}"/>
              </a:ext>
            </a:extLst>
          </p:cNvPr>
          <p:cNvSpPr/>
          <p:nvPr/>
        </p:nvSpPr>
        <p:spPr>
          <a:xfrm>
            <a:off x="5628192" y="3781203"/>
            <a:ext cx="73089" cy="33637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7" name="Pil: nedåt 16">
            <a:extLst>
              <a:ext uri="{FF2B5EF4-FFF2-40B4-BE49-F238E27FC236}">
                <a16:creationId xmlns:a16="http://schemas.microsoft.com/office/drawing/2014/main" id="{DBFF5C12-9D3C-E05D-0E98-8FA9F8BD54A0}"/>
              </a:ext>
            </a:extLst>
          </p:cNvPr>
          <p:cNvSpPr/>
          <p:nvPr/>
        </p:nvSpPr>
        <p:spPr>
          <a:xfrm>
            <a:off x="5610025" y="4349225"/>
            <a:ext cx="91256" cy="43968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8" name="Pil: nedåt 17">
            <a:extLst>
              <a:ext uri="{FF2B5EF4-FFF2-40B4-BE49-F238E27FC236}">
                <a16:creationId xmlns:a16="http://schemas.microsoft.com/office/drawing/2014/main" id="{36D1B4AC-0DFA-DB86-B745-05A951B94E8B}"/>
              </a:ext>
            </a:extLst>
          </p:cNvPr>
          <p:cNvSpPr/>
          <p:nvPr/>
        </p:nvSpPr>
        <p:spPr>
          <a:xfrm rot="12282403">
            <a:off x="6097949" y="3016827"/>
            <a:ext cx="96009" cy="11858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1" name="Pil: nedåt 20">
            <a:extLst>
              <a:ext uri="{FF2B5EF4-FFF2-40B4-BE49-F238E27FC236}">
                <a16:creationId xmlns:a16="http://schemas.microsoft.com/office/drawing/2014/main" id="{723A8B57-B99A-588D-19EB-2798918A2B81}"/>
              </a:ext>
            </a:extLst>
          </p:cNvPr>
          <p:cNvSpPr/>
          <p:nvPr/>
        </p:nvSpPr>
        <p:spPr>
          <a:xfrm rot="16200000" flipH="1">
            <a:off x="6124931" y="2853543"/>
            <a:ext cx="92108" cy="2353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6" name="Vänster klammerparentes 25">
            <a:extLst>
              <a:ext uri="{FF2B5EF4-FFF2-40B4-BE49-F238E27FC236}">
                <a16:creationId xmlns:a16="http://schemas.microsoft.com/office/drawing/2014/main" id="{0CD7AF13-FFC9-D2C2-6441-B40127DEECC6}"/>
              </a:ext>
            </a:extLst>
          </p:cNvPr>
          <p:cNvSpPr/>
          <p:nvPr/>
        </p:nvSpPr>
        <p:spPr>
          <a:xfrm>
            <a:off x="4678347" y="683467"/>
            <a:ext cx="383086" cy="19258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9" name="Vänster klammerparentes 28">
            <a:extLst>
              <a:ext uri="{FF2B5EF4-FFF2-40B4-BE49-F238E27FC236}">
                <a16:creationId xmlns:a16="http://schemas.microsoft.com/office/drawing/2014/main" id="{624C2133-9C70-29E9-5A97-4D5D803833A7}"/>
              </a:ext>
            </a:extLst>
          </p:cNvPr>
          <p:cNvSpPr/>
          <p:nvPr/>
        </p:nvSpPr>
        <p:spPr>
          <a:xfrm>
            <a:off x="5066822" y="2793597"/>
            <a:ext cx="119310" cy="40826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5D783543-51E7-1A94-6B0D-6F5BAE9DA7C4}"/>
              </a:ext>
            </a:extLst>
          </p:cNvPr>
          <p:cNvSpPr txBox="1"/>
          <p:nvPr/>
        </p:nvSpPr>
        <p:spPr>
          <a:xfrm>
            <a:off x="4251431" y="1568487"/>
            <a:ext cx="5629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75" dirty="0"/>
              <a:t>Inom </a:t>
            </a:r>
          </a:p>
          <a:p>
            <a:r>
              <a:rPr lang="sv-SE" sz="675" dirty="0"/>
              <a:t>6 månader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C61A38BA-105B-0B52-062E-C6F1042528F7}"/>
              </a:ext>
            </a:extLst>
          </p:cNvPr>
          <p:cNvSpPr txBox="1"/>
          <p:nvPr/>
        </p:nvSpPr>
        <p:spPr>
          <a:xfrm>
            <a:off x="4367791" y="3850693"/>
            <a:ext cx="68159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75" dirty="0"/>
              <a:t>Inom 6 veckor</a:t>
            </a:r>
          </a:p>
        </p:txBody>
      </p:sp>
      <p:sp>
        <p:nvSpPr>
          <p:cNvPr id="33" name="Vänster klammerparentes 32">
            <a:extLst>
              <a:ext uri="{FF2B5EF4-FFF2-40B4-BE49-F238E27FC236}">
                <a16:creationId xmlns:a16="http://schemas.microsoft.com/office/drawing/2014/main" id="{A809AA95-A631-4047-A928-5642E37F9014}"/>
              </a:ext>
            </a:extLst>
          </p:cNvPr>
          <p:cNvSpPr/>
          <p:nvPr/>
        </p:nvSpPr>
        <p:spPr>
          <a:xfrm rot="10800000">
            <a:off x="7568338" y="2945130"/>
            <a:ext cx="229562" cy="642461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D79EAF19-C4BF-A864-32B5-33A651D22F31}"/>
              </a:ext>
            </a:extLst>
          </p:cNvPr>
          <p:cNvSpPr txBox="1"/>
          <p:nvPr/>
        </p:nvSpPr>
        <p:spPr>
          <a:xfrm rot="5400000">
            <a:off x="7483472" y="3290409"/>
            <a:ext cx="7815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75" dirty="0"/>
              <a:t>Skyndsamt</a:t>
            </a:r>
          </a:p>
        </p:txBody>
      </p:sp>
      <p:sp>
        <p:nvSpPr>
          <p:cNvPr id="23" name="Underrubrik 2">
            <a:extLst>
              <a:ext uri="{FF2B5EF4-FFF2-40B4-BE49-F238E27FC236}">
                <a16:creationId xmlns:a16="http://schemas.microsoft.com/office/drawing/2014/main" id="{39D86A59-9B4D-019A-52AD-696266358616}"/>
              </a:ext>
            </a:extLst>
          </p:cNvPr>
          <p:cNvSpPr txBox="1">
            <a:spLocks/>
          </p:cNvSpPr>
          <p:nvPr/>
        </p:nvSpPr>
        <p:spPr>
          <a:xfrm>
            <a:off x="5267999" y="2875926"/>
            <a:ext cx="832438" cy="321274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788" dirty="0">
                <a:hlinkClick r:id="rId7"/>
              </a:rPr>
              <a:t>BT-studierektor</a:t>
            </a:r>
            <a:r>
              <a:rPr lang="sv-SE" sz="788" dirty="0"/>
              <a:t> granskar</a:t>
            </a:r>
          </a:p>
          <a:p>
            <a:endParaRPr lang="sv-SE" sz="788" dirty="0"/>
          </a:p>
        </p:txBody>
      </p:sp>
      <p:sp>
        <p:nvSpPr>
          <p:cNvPr id="24" name="Pil: nedåt 23">
            <a:extLst>
              <a:ext uri="{FF2B5EF4-FFF2-40B4-BE49-F238E27FC236}">
                <a16:creationId xmlns:a16="http://schemas.microsoft.com/office/drawing/2014/main" id="{54146F6B-F765-D2BC-EDFB-AA6CEA8AB528}"/>
              </a:ext>
            </a:extLst>
          </p:cNvPr>
          <p:cNvSpPr/>
          <p:nvPr/>
        </p:nvSpPr>
        <p:spPr>
          <a:xfrm>
            <a:off x="5619706" y="3209444"/>
            <a:ext cx="81574" cy="23465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7" name="Vänster klammerparentes 26">
            <a:extLst>
              <a:ext uri="{FF2B5EF4-FFF2-40B4-BE49-F238E27FC236}">
                <a16:creationId xmlns:a16="http://schemas.microsoft.com/office/drawing/2014/main" id="{5B1C15FB-1CE3-21C8-0411-C3F38564898A}"/>
              </a:ext>
            </a:extLst>
          </p:cNvPr>
          <p:cNvSpPr/>
          <p:nvPr/>
        </p:nvSpPr>
        <p:spPr>
          <a:xfrm>
            <a:off x="5075671" y="3501425"/>
            <a:ext cx="110460" cy="8130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F6B5478E-B11B-C4A1-1332-A4EC5CF3E417}"/>
              </a:ext>
            </a:extLst>
          </p:cNvPr>
          <p:cNvSpPr txBox="1"/>
          <p:nvPr/>
        </p:nvSpPr>
        <p:spPr>
          <a:xfrm rot="16200000">
            <a:off x="4555771" y="2782650"/>
            <a:ext cx="7815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75" dirty="0"/>
              <a:t>Fortlöpande</a:t>
            </a:r>
          </a:p>
        </p:txBody>
      </p:sp>
      <p:sp>
        <p:nvSpPr>
          <p:cNvPr id="22" name="Pil: nedåt 21">
            <a:extLst>
              <a:ext uri="{FF2B5EF4-FFF2-40B4-BE49-F238E27FC236}">
                <a16:creationId xmlns:a16="http://schemas.microsoft.com/office/drawing/2014/main" id="{42D3675A-40A6-39EC-CB3F-6960F46108DF}"/>
              </a:ext>
            </a:extLst>
          </p:cNvPr>
          <p:cNvSpPr/>
          <p:nvPr/>
        </p:nvSpPr>
        <p:spPr>
          <a:xfrm rot="2737120">
            <a:off x="6337787" y="3558930"/>
            <a:ext cx="99303" cy="718371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5" name="Pil: nedåt 24">
            <a:extLst>
              <a:ext uri="{FF2B5EF4-FFF2-40B4-BE49-F238E27FC236}">
                <a16:creationId xmlns:a16="http://schemas.microsoft.com/office/drawing/2014/main" id="{24138D79-6140-C944-D197-996A2D2A4777}"/>
              </a:ext>
            </a:extLst>
          </p:cNvPr>
          <p:cNvSpPr/>
          <p:nvPr/>
        </p:nvSpPr>
        <p:spPr>
          <a:xfrm>
            <a:off x="6858874" y="3051039"/>
            <a:ext cx="81574" cy="234653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DD4969F-A2AE-BC24-73DD-3589C316C8C1}"/>
              </a:ext>
            </a:extLst>
          </p:cNvPr>
          <p:cNvSpPr txBox="1"/>
          <p:nvPr/>
        </p:nvSpPr>
        <p:spPr>
          <a:xfrm>
            <a:off x="6677752" y="954049"/>
            <a:ext cx="293583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/>
              <a:t>Hälsovalet </a:t>
            </a:r>
            <a:r>
              <a:rPr lang="sv-SE" sz="1050" b="1" dirty="0"/>
              <a:t>primärvård</a:t>
            </a:r>
          </a:p>
          <a:p>
            <a:r>
              <a:rPr lang="sv-SE" sz="1050" dirty="0"/>
              <a:t>- Inför ST-bedömning (extern via SR)</a:t>
            </a:r>
          </a:p>
          <a:p>
            <a:r>
              <a:rPr lang="sv-SE" sz="1050" dirty="0"/>
              <a:t>- Eventuell auskultation</a:t>
            </a:r>
          </a:p>
        </p:txBody>
      </p:sp>
      <p:sp>
        <p:nvSpPr>
          <p:cNvPr id="34" name="Tankebubbla: moln 33">
            <a:extLst>
              <a:ext uri="{FF2B5EF4-FFF2-40B4-BE49-F238E27FC236}">
                <a16:creationId xmlns:a16="http://schemas.microsoft.com/office/drawing/2014/main" id="{571EDAB5-E082-BE83-D5C7-59E1154B4181}"/>
              </a:ext>
            </a:extLst>
          </p:cNvPr>
          <p:cNvSpPr/>
          <p:nvPr/>
        </p:nvSpPr>
        <p:spPr>
          <a:xfrm>
            <a:off x="6219754" y="850143"/>
            <a:ext cx="2823985" cy="781566"/>
          </a:xfrm>
          <a:prstGeom prst="cloud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11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31650" y="5879220"/>
            <a:ext cx="7403977" cy="769172"/>
          </a:xfrm>
        </p:spPr>
        <p:txBody>
          <a:bodyPr>
            <a:normAutofit/>
          </a:bodyPr>
          <a:lstStyle/>
          <a:p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6000" dirty="0">
                <a:solidFill>
                  <a:schemeClr val="bg1"/>
                </a:solidFill>
              </a:rPr>
              <a:t>Tack!</a:t>
            </a:r>
            <a:endParaRPr lang="sv-S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65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156</Words>
  <Application>Microsoft Office PowerPoint</Application>
  <PresentationFormat>Bredbild</PresentationFormat>
  <Paragraphs>35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Auskultation VARFÖR?</vt:lpstr>
      <vt:lpstr>Processen före BT</vt:lpstr>
      <vt:lpstr>BT-processen</vt:lpstr>
      <vt:lpstr>PowerPoint-presentation</vt:lpstr>
    </vt:vector>
  </TitlesOfParts>
  <Company>Region Kalmar l?n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Marina Oppenheimer</dc:creator>
  <cp:lastModifiedBy>Marina Oppenheimer</cp:lastModifiedBy>
  <cp:revision>20</cp:revision>
  <dcterms:created xsi:type="dcterms:W3CDTF">2023-03-13T06:52:43Z</dcterms:created>
  <dcterms:modified xsi:type="dcterms:W3CDTF">2024-05-31T08:13:34Z</dcterms:modified>
</cp:coreProperties>
</file>