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4" r:id="rId3"/>
    <p:sldId id="276" r:id="rId4"/>
    <p:sldId id="277" r:id="rId5"/>
    <p:sldId id="281" r:id="rId6"/>
    <p:sldId id="282" r:id="rId7"/>
    <p:sldId id="278" r:id="rId8"/>
    <p:sldId id="280" r:id="rId9"/>
    <p:sldId id="279" r:id="rId10"/>
    <p:sldId id="258"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D15"/>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75" autoAdjust="0"/>
  </p:normalViewPr>
  <p:slideViewPr>
    <p:cSldViewPr snapToGrid="0">
      <p:cViewPr varScale="1">
        <p:scale>
          <a:sx n="114" d="100"/>
          <a:sy n="114" d="100"/>
        </p:scale>
        <p:origin x="126" y="21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nlig textsida">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77217" y="374277"/>
            <a:ext cx="11223100" cy="1130331"/>
          </a:xfrm>
          <a:prstGeom prst="rect">
            <a:avLst/>
          </a:prstGeom>
        </p:spPr>
        <p:txBody>
          <a:bodyPr anchor="t">
            <a:normAutofit/>
          </a:bodyPr>
          <a:lstStyle>
            <a:lvl1pPr algn="l">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7" name="Platshållare för text 6">
            <a:extLst>
              <a:ext uri="{FF2B5EF4-FFF2-40B4-BE49-F238E27FC236}">
                <a16:creationId xmlns:a16="http://schemas.microsoft.com/office/drawing/2014/main" id="{5B3E5ED0-B940-429B-B70C-B1B3B7A7C79C}"/>
              </a:ext>
            </a:extLst>
          </p:cNvPr>
          <p:cNvSpPr>
            <a:spLocks noGrp="1"/>
          </p:cNvSpPr>
          <p:nvPr>
            <p:ph type="body" sz="quarter" idx="10" hasCustomPrompt="1"/>
          </p:nvPr>
        </p:nvSpPr>
        <p:spPr>
          <a:xfrm>
            <a:off x="1768157" y="1631850"/>
            <a:ext cx="8402637" cy="3341406"/>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1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text 8">
            <a:extLst>
              <a:ext uri="{FF2B5EF4-FFF2-40B4-BE49-F238E27FC236}">
                <a16:creationId xmlns:a16="http://schemas.microsoft.com/office/drawing/2014/main" id="{2C92496B-EEA1-4395-81D1-FF36C8DEBFAE}"/>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197023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sida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när du behöver hela satsytan</a:t>
            </a:r>
          </a:p>
        </p:txBody>
      </p:sp>
      <p:sp>
        <p:nvSpPr>
          <p:cNvPr id="6" name="Platshållare för text 8">
            <a:extLst>
              <a:ext uri="{FF2B5EF4-FFF2-40B4-BE49-F238E27FC236}">
                <a16:creationId xmlns:a16="http://schemas.microsoft.com/office/drawing/2014/main" id="{E4990DEF-B8AA-49A6-8D03-6D3B9291E512}"/>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00838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bild med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4"/>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helbild</a:t>
            </a:r>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7326" y="177657"/>
            <a:ext cx="11822785" cy="5418298"/>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785"/>
              <a:gd name="connsiteY0" fmla="*/ 163317 h 6069854"/>
              <a:gd name="connsiteX1" fmla="*/ 158748 w 11822785"/>
              <a:gd name="connsiteY1" fmla="*/ 1796 h 6069854"/>
              <a:gd name="connsiteX2" fmla="*/ 11660580 w 11822785"/>
              <a:gd name="connsiteY2" fmla="*/ 10444 h 6069854"/>
              <a:gd name="connsiteX3" fmla="*/ 11817348 w 11822785"/>
              <a:gd name="connsiteY3" fmla="*/ 193781 h 6069854"/>
              <a:gd name="connsiteX4" fmla="*/ 11820523 w 11822785"/>
              <a:gd name="connsiteY4" fmla="*/ 1121689 h 6069854"/>
              <a:gd name="connsiteX5" fmla="*/ 11810553 w 11822785"/>
              <a:gd name="connsiteY5" fmla="*/ 6064966 h 6069854"/>
              <a:gd name="connsiteX6" fmla="*/ 1904998 w 11822785"/>
              <a:gd name="connsiteY6" fmla="*/ 6066986 h 6069854"/>
              <a:gd name="connsiteX7" fmla="*/ 8097 w 11822785"/>
              <a:gd name="connsiteY7" fmla="*/ 5496133 h 6069854"/>
              <a:gd name="connsiteX8" fmla="*/ 1747 w 11822785"/>
              <a:gd name="connsiteY8" fmla="*/ 163317 h 6069854"/>
              <a:gd name="connsiteX0" fmla="*/ 1747 w 11822785"/>
              <a:gd name="connsiteY0" fmla="*/ 163317 h 6071616"/>
              <a:gd name="connsiteX1" fmla="*/ 158748 w 11822785"/>
              <a:gd name="connsiteY1" fmla="*/ 1796 h 6071616"/>
              <a:gd name="connsiteX2" fmla="*/ 11660580 w 11822785"/>
              <a:gd name="connsiteY2" fmla="*/ 10444 h 6071616"/>
              <a:gd name="connsiteX3" fmla="*/ 11817348 w 11822785"/>
              <a:gd name="connsiteY3" fmla="*/ 193781 h 6071616"/>
              <a:gd name="connsiteX4" fmla="*/ 11820523 w 11822785"/>
              <a:gd name="connsiteY4" fmla="*/ 1121689 h 6071616"/>
              <a:gd name="connsiteX5" fmla="*/ 11810553 w 11822785"/>
              <a:gd name="connsiteY5" fmla="*/ 6064966 h 6071616"/>
              <a:gd name="connsiteX6" fmla="*/ 1527173 w 11822785"/>
              <a:gd name="connsiteY6" fmla="*/ 6068764 h 6071616"/>
              <a:gd name="connsiteX7" fmla="*/ 8097 w 11822785"/>
              <a:gd name="connsiteY7" fmla="*/ 5496133 h 6071616"/>
              <a:gd name="connsiteX8" fmla="*/ 1747 w 11822785"/>
              <a:gd name="connsiteY8" fmla="*/ 163317 h 6071616"/>
              <a:gd name="connsiteX0" fmla="*/ 1747 w 11822785"/>
              <a:gd name="connsiteY0" fmla="*/ 163317 h 6072159"/>
              <a:gd name="connsiteX1" fmla="*/ 158748 w 11822785"/>
              <a:gd name="connsiteY1" fmla="*/ 1796 h 6072159"/>
              <a:gd name="connsiteX2" fmla="*/ 11660580 w 11822785"/>
              <a:gd name="connsiteY2" fmla="*/ 10444 h 6072159"/>
              <a:gd name="connsiteX3" fmla="*/ 11817348 w 11822785"/>
              <a:gd name="connsiteY3" fmla="*/ 193781 h 6072159"/>
              <a:gd name="connsiteX4" fmla="*/ 11820523 w 11822785"/>
              <a:gd name="connsiteY4" fmla="*/ 1121689 h 6072159"/>
              <a:gd name="connsiteX5" fmla="*/ 11810553 w 11822785"/>
              <a:gd name="connsiteY5" fmla="*/ 6064966 h 6072159"/>
              <a:gd name="connsiteX6" fmla="*/ 1527173 w 11822785"/>
              <a:gd name="connsiteY6" fmla="*/ 6068764 h 6072159"/>
              <a:gd name="connsiteX7" fmla="*/ 8097 w 11822785"/>
              <a:gd name="connsiteY7" fmla="*/ 5496133 h 6072159"/>
              <a:gd name="connsiteX8" fmla="*/ 1747 w 11822785"/>
              <a:gd name="connsiteY8" fmla="*/ 163317 h 6072159"/>
              <a:gd name="connsiteX0" fmla="*/ 1747 w 11822785"/>
              <a:gd name="connsiteY0" fmla="*/ 163317 h 6072036"/>
              <a:gd name="connsiteX1" fmla="*/ 158748 w 11822785"/>
              <a:gd name="connsiteY1" fmla="*/ 1796 h 6072036"/>
              <a:gd name="connsiteX2" fmla="*/ 11660580 w 11822785"/>
              <a:gd name="connsiteY2" fmla="*/ 10444 h 6072036"/>
              <a:gd name="connsiteX3" fmla="*/ 11817348 w 11822785"/>
              <a:gd name="connsiteY3" fmla="*/ 193781 h 6072036"/>
              <a:gd name="connsiteX4" fmla="*/ 11820523 w 11822785"/>
              <a:gd name="connsiteY4" fmla="*/ 1121689 h 6072036"/>
              <a:gd name="connsiteX5" fmla="*/ 11810553 w 11822785"/>
              <a:gd name="connsiteY5" fmla="*/ 6064966 h 6072036"/>
              <a:gd name="connsiteX6" fmla="*/ 1527173 w 11822785"/>
              <a:gd name="connsiteY6" fmla="*/ 6068764 h 6072036"/>
              <a:gd name="connsiteX7" fmla="*/ 8097 w 11822785"/>
              <a:gd name="connsiteY7" fmla="*/ 5483690 h 6072036"/>
              <a:gd name="connsiteX8" fmla="*/ 1747 w 11822785"/>
              <a:gd name="connsiteY8" fmla="*/ 163317 h 6072036"/>
              <a:gd name="connsiteX0" fmla="*/ 1747 w 11822785"/>
              <a:gd name="connsiteY0" fmla="*/ 163317 h 6071507"/>
              <a:gd name="connsiteX1" fmla="*/ 158748 w 11822785"/>
              <a:gd name="connsiteY1" fmla="*/ 1796 h 6071507"/>
              <a:gd name="connsiteX2" fmla="*/ 11660580 w 11822785"/>
              <a:gd name="connsiteY2" fmla="*/ 10444 h 6071507"/>
              <a:gd name="connsiteX3" fmla="*/ 11817348 w 11822785"/>
              <a:gd name="connsiteY3" fmla="*/ 193781 h 6071507"/>
              <a:gd name="connsiteX4" fmla="*/ 11820523 w 11822785"/>
              <a:gd name="connsiteY4" fmla="*/ 1121689 h 6071507"/>
              <a:gd name="connsiteX5" fmla="*/ 11810553 w 11822785"/>
              <a:gd name="connsiteY5" fmla="*/ 6064966 h 6071507"/>
              <a:gd name="connsiteX6" fmla="*/ 1527173 w 11822785"/>
              <a:gd name="connsiteY6" fmla="*/ 6068764 h 6071507"/>
              <a:gd name="connsiteX7" fmla="*/ 8097 w 11822785"/>
              <a:gd name="connsiteY7" fmla="*/ 5483690 h 6071507"/>
              <a:gd name="connsiteX8" fmla="*/ 1747 w 11822785"/>
              <a:gd name="connsiteY8" fmla="*/ 163317 h 6071507"/>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527173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417636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68782"/>
              <a:gd name="connsiteX1" fmla="*/ 158748 w 11822785"/>
              <a:gd name="connsiteY1" fmla="*/ 1796 h 6068782"/>
              <a:gd name="connsiteX2" fmla="*/ 11660580 w 11822785"/>
              <a:gd name="connsiteY2" fmla="*/ 10444 h 6068782"/>
              <a:gd name="connsiteX3" fmla="*/ 11817348 w 11822785"/>
              <a:gd name="connsiteY3" fmla="*/ 193781 h 6068782"/>
              <a:gd name="connsiteX4" fmla="*/ 11820523 w 11822785"/>
              <a:gd name="connsiteY4" fmla="*/ 1121689 h 6068782"/>
              <a:gd name="connsiteX5" fmla="*/ 11810553 w 11822785"/>
              <a:gd name="connsiteY5" fmla="*/ 6064966 h 6068782"/>
              <a:gd name="connsiteX6" fmla="*/ 1417636 w 11822785"/>
              <a:gd name="connsiteY6" fmla="*/ 6068764 h 6068782"/>
              <a:gd name="connsiteX7" fmla="*/ 8097 w 11822785"/>
              <a:gd name="connsiteY7" fmla="*/ 5483690 h 6068782"/>
              <a:gd name="connsiteX8" fmla="*/ 1747 w 11822785"/>
              <a:gd name="connsiteY8" fmla="*/ 163317 h 6068782"/>
              <a:gd name="connsiteX0" fmla="*/ 1747 w 11822785"/>
              <a:gd name="connsiteY0" fmla="*/ 161678 h 6067143"/>
              <a:gd name="connsiteX1" fmla="*/ 158748 w 11822785"/>
              <a:gd name="connsiteY1" fmla="*/ 157 h 6067143"/>
              <a:gd name="connsiteX2" fmla="*/ 11660580 w 11822785"/>
              <a:gd name="connsiteY2" fmla="*/ 8805 h 6067143"/>
              <a:gd name="connsiteX3" fmla="*/ 11817348 w 11822785"/>
              <a:gd name="connsiteY3" fmla="*/ 192142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2785"/>
              <a:gd name="connsiteY0" fmla="*/ 161678 h 6067143"/>
              <a:gd name="connsiteX1" fmla="*/ 158748 w 11822785"/>
              <a:gd name="connsiteY1" fmla="*/ 157 h 6067143"/>
              <a:gd name="connsiteX2" fmla="*/ 11660580 w 11822785"/>
              <a:gd name="connsiteY2" fmla="*/ 8805 h 6067143"/>
              <a:gd name="connsiteX3" fmla="*/ 11820523 w 11822785"/>
              <a:gd name="connsiteY3" fmla="*/ 192143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22785" h="6067143">
                <a:moveTo>
                  <a:pt x="1747" y="161678"/>
                </a:moveTo>
                <a:cubicBezTo>
                  <a:pt x="-9419" y="-21337"/>
                  <a:pt x="31802" y="1855"/>
                  <a:pt x="158748" y="157"/>
                </a:cubicBezTo>
                <a:lnTo>
                  <a:pt x="11660580" y="8805"/>
                </a:lnTo>
                <a:cubicBezTo>
                  <a:pt x="11839967" y="5251"/>
                  <a:pt x="11816091" y="10491"/>
                  <a:pt x="11820523" y="192143"/>
                </a:cubicBezTo>
                <a:cubicBezTo>
                  <a:pt x="11821780" y="388017"/>
                  <a:pt x="11821656" y="162850"/>
                  <a:pt x="11820523" y="1120050"/>
                </a:cubicBezTo>
                <a:cubicBezTo>
                  <a:pt x="11828585" y="1709622"/>
                  <a:pt x="11812670" y="4906106"/>
                  <a:pt x="11810553" y="6063327"/>
                </a:cubicBezTo>
                <a:lnTo>
                  <a:pt x="1417636" y="6067125"/>
                </a:lnTo>
                <a:cubicBezTo>
                  <a:pt x="644049" y="6070006"/>
                  <a:pt x="243522" y="5731592"/>
                  <a:pt x="8097" y="5482051"/>
                </a:cubicBezTo>
                <a:cubicBezTo>
                  <a:pt x="9155" y="3262415"/>
                  <a:pt x="689" y="2381314"/>
                  <a:pt x="1747" y="161678"/>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6" name="Platshållare för text 8">
            <a:extLst>
              <a:ext uri="{FF2B5EF4-FFF2-40B4-BE49-F238E27FC236}">
                <a16:creationId xmlns:a16="http://schemas.microsoft.com/office/drawing/2014/main" id="{E622E4C8-152B-42E0-8E3F-85BC4C913B8B}"/>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21666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vbild med text och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a:t>
            </a:r>
            <a:r>
              <a:rPr lang="sv-SE" dirty="0" err="1"/>
              <a:t>halvbild</a:t>
            </a:r>
            <a:endParaRPr lang="sv-SE" dirty="0"/>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8644" y="177224"/>
            <a:ext cx="5813861" cy="542008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213"/>
              <a:gd name="connsiteY0" fmla="*/ 163317 h 6070300"/>
              <a:gd name="connsiteX1" fmla="*/ 158748 w 11822213"/>
              <a:gd name="connsiteY1" fmla="*/ 1796 h 6070300"/>
              <a:gd name="connsiteX2" fmla="*/ 11660580 w 11822213"/>
              <a:gd name="connsiteY2" fmla="*/ 10444 h 6070300"/>
              <a:gd name="connsiteX3" fmla="*/ 11817348 w 11822213"/>
              <a:gd name="connsiteY3" fmla="*/ 193781 h 6070300"/>
              <a:gd name="connsiteX4" fmla="*/ 11820523 w 11822213"/>
              <a:gd name="connsiteY4" fmla="*/ 1121689 h 6070300"/>
              <a:gd name="connsiteX5" fmla="*/ 5762178 w 11822213"/>
              <a:gd name="connsiteY5" fmla="*/ 6070300 h 6070300"/>
              <a:gd name="connsiteX6" fmla="*/ 1904998 w 11822213"/>
              <a:gd name="connsiteY6" fmla="*/ 6066986 h 6070300"/>
              <a:gd name="connsiteX7" fmla="*/ 8097 w 11822213"/>
              <a:gd name="connsiteY7" fmla="*/ 5496133 h 6070300"/>
              <a:gd name="connsiteX8" fmla="*/ 1747 w 11822213"/>
              <a:gd name="connsiteY8" fmla="*/ 163317 h 6070300"/>
              <a:gd name="connsiteX0" fmla="*/ 1747 w 11817348"/>
              <a:gd name="connsiteY0" fmla="*/ 163317 h 6070300"/>
              <a:gd name="connsiteX1" fmla="*/ 158748 w 11817348"/>
              <a:gd name="connsiteY1" fmla="*/ 1796 h 6070300"/>
              <a:gd name="connsiteX2" fmla="*/ 11660580 w 11817348"/>
              <a:gd name="connsiteY2" fmla="*/ 10444 h 6070300"/>
              <a:gd name="connsiteX3" fmla="*/ 11817348 w 11817348"/>
              <a:gd name="connsiteY3" fmla="*/ 193781 h 6070300"/>
              <a:gd name="connsiteX4" fmla="*/ 5762178 w 11817348"/>
              <a:gd name="connsiteY4" fmla="*/ 6070300 h 6070300"/>
              <a:gd name="connsiteX5" fmla="*/ 1904998 w 11817348"/>
              <a:gd name="connsiteY5" fmla="*/ 6066986 h 6070300"/>
              <a:gd name="connsiteX6" fmla="*/ 8097 w 11817348"/>
              <a:gd name="connsiteY6" fmla="*/ 5496133 h 6070300"/>
              <a:gd name="connsiteX7" fmla="*/ 1747 w 11817348"/>
              <a:gd name="connsiteY7" fmla="*/ 163317 h 6070300"/>
              <a:gd name="connsiteX0" fmla="*/ 1747 w 11771826"/>
              <a:gd name="connsiteY0" fmla="*/ 163317 h 6070300"/>
              <a:gd name="connsiteX1" fmla="*/ 158748 w 11771826"/>
              <a:gd name="connsiteY1" fmla="*/ 1796 h 6070300"/>
              <a:gd name="connsiteX2" fmla="*/ 11660580 w 11771826"/>
              <a:gd name="connsiteY2" fmla="*/ 10444 h 6070300"/>
              <a:gd name="connsiteX3" fmla="*/ 5762178 w 11771826"/>
              <a:gd name="connsiteY3" fmla="*/ 6070300 h 6070300"/>
              <a:gd name="connsiteX4" fmla="*/ 1904998 w 11771826"/>
              <a:gd name="connsiteY4" fmla="*/ 6066986 h 6070300"/>
              <a:gd name="connsiteX5" fmla="*/ 8097 w 11771826"/>
              <a:gd name="connsiteY5" fmla="*/ 5496133 h 6070300"/>
              <a:gd name="connsiteX6" fmla="*/ 1747 w 11771826"/>
              <a:gd name="connsiteY6" fmla="*/ 163317 h 6070300"/>
              <a:gd name="connsiteX0" fmla="*/ 1747 w 11765947"/>
              <a:gd name="connsiteY0" fmla="*/ 163317 h 6070300"/>
              <a:gd name="connsiteX1" fmla="*/ 158748 w 11765947"/>
              <a:gd name="connsiteY1" fmla="*/ 1796 h 6070300"/>
              <a:gd name="connsiteX2" fmla="*/ 11660580 w 11765947"/>
              <a:gd name="connsiteY2" fmla="*/ 10444 h 6070300"/>
              <a:gd name="connsiteX3" fmla="*/ 5762178 w 11765947"/>
              <a:gd name="connsiteY3" fmla="*/ 6070300 h 6070300"/>
              <a:gd name="connsiteX4" fmla="*/ 1904998 w 11765947"/>
              <a:gd name="connsiteY4" fmla="*/ 6066986 h 6070300"/>
              <a:gd name="connsiteX5" fmla="*/ 8097 w 11765947"/>
              <a:gd name="connsiteY5" fmla="*/ 5496133 h 6070300"/>
              <a:gd name="connsiteX6" fmla="*/ 1747 w 11765947"/>
              <a:gd name="connsiteY6" fmla="*/ 163317 h 6070300"/>
              <a:gd name="connsiteX0" fmla="*/ 1747 w 12679266"/>
              <a:gd name="connsiteY0" fmla="*/ 163317 h 6070300"/>
              <a:gd name="connsiteX1" fmla="*/ 158748 w 12679266"/>
              <a:gd name="connsiteY1" fmla="*/ 1796 h 6070300"/>
              <a:gd name="connsiteX2" fmla="*/ 11660580 w 12679266"/>
              <a:gd name="connsiteY2" fmla="*/ 10444 h 6070300"/>
              <a:gd name="connsiteX3" fmla="*/ 5762178 w 12679266"/>
              <a:gd name="connsiteY3" fmla="*/ 6070300 h 6070300"/>
              <a:gd name="connsiteX4" fmla="*/ 1904998 w 12679266"/>
              <a:gd name="connsiteY4" fmla="*/ 6066986 h 6070300"/>
              <a:gd name="connsiteX5" fmla="*/ 8097 w 12679266"/>
              <a:gd name="connsiteY5" fmla="*/ 5496133 h 6070300"/>
              <a:gd name="connsiteX6" fmla="*/ 1747 w 12679266"/>
              <a:gd name="connsiteY6" fmla="*/ 163317 h 6070300"/>
              <a:gd name="connsiteX0" fmla="*/ 1747 w 7662612"/>
              <a:gd name="connsiteY0" fmla="*/ 163317 h 6518320"/>
              <a:gd name="connsiteX1" fmla="*/ 158748 w 7662612"/>
              <a:gd name="connsiteY1" fmla="*/ 1796 h 6518320"/>
              <a:gd name="connsiteX2" fmla="*/ 5821755 w 7662612"/>
              <a:gd name="connsiteY2" fmla="*/ 10444 h 6518320"/>
              <a:gd name="connsiteX3" fmla="*/ 5762178 w 7662612"/>
              <a:gd name="connsiteY3" fmla="*/ 6070300 h 6518320"/>
              <a:gd name="connsiteX4" fmla="*/ 1904998 w 7662612"/>
              <a:gd name="connsiteY4" fmla="*/ 6066986 h 6518320"/>
              <a:gd name="connsiteX5" fmla="*/ 8097 w 7662612"/>
              <a:gd name="connsiteY5" fmla="*/ 5496133 h 6518320"/>
              <a:gd name="connsiteX6" fmla="*/ 1747 w 7662612"/>
              <a:gd name="connsiteY6" fmla="*/ 163317 h 6518320"/>
              <a:gd name="connsiteX0" fmla="*/ 1747 w 7516956"/>
              <a:gd name="connsiteY0" fmla="*/ 163317 h 6518320"/>
              <a:gd name="connsiteX1" fmla="*/ 158748 w 7516956"/>
              <a:gd name="connsiteY1" fmla="*/ 1796 h 6518320"/>
              <a:gd name="connsiteX2" fmla="*/ 5821755 w 7516956"/>
              <a:gd name="connsiteY2" fmla="*/ 10444 h 6518320"/>
              <a:gd name="connsiteX3" fmla="*/ 5762178 w 7516956"/>
              <a:gd name="connsiteY3" fmla="*/ 6070300 h 6518320"/>
              <a:gd name="connsiteX4" fmla="*/ 1904998 w 7516956"/>
              <a:gd name="connsiteY4" fmla="*/ 6066986 h 6518320"/>
              <a:gd name="connsiteX5" fmla="*/ 8097 w 7516956"/>
              <a:gd name="connsiteY5" fmla="*/ 5496133 h 6518320"/>
              <a:gd name="connsiteX6" fmla="*/ 1747 w 7516956"/>
              <a:gd name="connsiteY6" fmla="*/ 163317 h 6518320"/>
              <a:gd name="connsiteX0" fmla="*/ 1747 w 5821755"/>
              <a:gd name="connsiteY0" fmla="*/ 163317 h 6518320"/>
              <a:gd name="connsiteX1" fmla="*/ 158748 w 5821755"/>
              <a:gd name="connsiteY1" fmla="*/ 1796 h 6518320"/>
              <a:gd name="connsiteX2" fmla="*/ 5821755 w 5821755"/>
              <a:gd name="connsiteY2" fmla="*/ 10444 h 6518320"/>
              <a:gd name="connsiteX3" fmla="*/ 5762178 w 5821755"/>
              <a:gd name="connsiteY3" fmla="*/ 6070300 h 6518320"/>
              <a:gd name="connsiteX4" fmla="*/ 1904998 w 5821755"/>
              <a:gd name="connsiteY4" fmla="*/ 6066986 h 6518320"/>
              <a:gd name="connsiteX5" fmla="*/ 8097 w 5821755"/>
              <a:gd name="connsiteY5" fmla="*/ 5496133 h 6518320"/>
              <a:gd name="connsiteX6" fmla="*/ 1747 w 5821755"/>
              <a:gd name="connsiteY6" fmla="*/ 163317 h 651832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92578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492248 w 5821755"/>
              <a:gd name="connsiteY4" fmla="*/ 6066987 h 6070300"/>
              <a:gd name="connsiteX5" fmla="*/ 6510 w 5821755"/>
              <a:gd name="connsiteY5" fmla="*/ 5489023 h 6070300"/>
              <a:gd name="connsiteX6" fmla="*/ 1747 w 5821755"/>
              <a:gd name="connsiteY6" fmla="*/ 163317 h 6070300"/>
              <a:gd name="connsiteX0" fmla="*/ 1747 w 5821755"/>
              <a:gd name="connsiteY0" fmla="*/ 163317 h 6071460"/>
              <a:gd name="connsiteX1" fmla="*/ 158748 w 5821755"/>
              <a:gd name="connsiteY1" fmla="*/ 1796 h 6071460"/>
              <a:gd name="connsiteX2" fmla="*/ 5821755 w 5821755"/>
              <a:gd name="connsiteY2" fmla="*/ 10444 h 6071460"/>
              <a:gd name="connsiteX3" fmla="*/ 5762178 w 5821755"/>
              <a:gd name="connsiteY3" fmla="*/ 6070300 h 6071460"/>
              <a:gd name="connsiteX4" fmla="*/ 1492248 w 5821755"/>
              <a:gd name="connsiteY4" fmla="*/ 6066987 h 6071460"/>
              <a:gd name="connsiteX5" fmla="*/ 6510 w 5821755"/>
              <a:gd name="connsiteY5" fmla="*/ 5489023 h 6071460"/>
              <a:gd name="connsiteX6" fmla="*/ 1747 w 5821755"/>
              <a:gd name="connsiteY6" fmla="*/ 163317 h 6071460"/>
              <a:gd name="connsiteX0" fmla="*/ 1747 w 5821755"/>
              <a:gd name="connsiteY0" fmla="*/ 163317 h 6071641"/>
              <a:gd name="connsiteX1" fmla="*/ 158748 w 5821755"/>
              <a:gd name="connsiteY1" fmla="*/ 1796 h 6071641"/>
              <a:gd name="connsiteX2" fmla="*/ 5821755 w 5821755"/>
              <a:gd name="connsiteY2" fmla="*/ 10444 h 6071641"/>
              <a:gd name="connsiteX3" fmla="*/ 5762178 w 5821755"/>
              <a:gd name="connsiteY3" fmla="*/ 6070300 h 6071641"/>
              <a:gd name="connsiteX4" fmla="*/ 1492248 w 5821755"/>
              <a:gd name="connsiteY4" fmla="*/ 6066987 h 6071641"/>
              <a:gd name="connsiteX5" fmla="*/ 6510 w 5821755"/>
              <a:gd name="connsiteY5" fmla="*/ 5489023 h 6071641"/>
              <a:gd name="connsiteX6" fmla="*/ 1747 w 5821755"/>
              <a:gd name="connsiteY6" fmla="*/ 163317 h 6071641"/>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5210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14448 w 5821755"/>
              <a:gd name="connsiteY4" fmla="*/ 6063434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814565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15180"/>
              <a:gd name="connsiteY0" fmla="*/ 163317 h 6070300"/>
              <a:gd name="connsiteX1" fmla="*/ 158748 w 5815180"/>
              <a:gd name="connsiteY1" fmla="*/ 1796 h 6070300"/>
              <a:gd name="connsiteX2" fmla="*/ 5813817 w 5815180"/>
              <a:gd name="connsiteY2" fmla="*/ 10444 h 6070300"/>
              <a:gd name="connsiteX3" fmla="*/ 5814565 w 5815180"/>
              <a:gd name="connsiteY3" fmla="*/ 6070300 h 6070300"/>
              <a:gd name="connsiteX4" fmla="*/ 1268410 w 5815180"/>
              <a:gd name="connsiteY4" fmla="*/ 6063435 h 6070300"/>
              <a:gd name="connsiteX5" fmla="*/ 6510 w 5815180"/>
              <a:gd name="connsiteY5" fmla="*/ 5489023 h 6070300"/>
              <a:gd name="connsiteX6" fmla="*/ 1747 w 5815180"/>
              <a:gd name="connsiteY6" fmla="*/ 163317 h 6070300"/>
              <a:gd name="connsiteX0" fmla="*/ 428 w 5813861"/>
              <a:gd name="connsiteY0" fmla="*/ 162163 h 6069146"/>
              <a:gd name="connsiteX1" fmla="*/ 157429 w 5813861"/>
              <a:gd name="connsiteY1" fmla="*/ 642 h 6069146"/>
              <a:gd name="connsiteX2" fmla="*/ 5812498 w 5813861"/>
              <a:gd name="connsiteY2" fmla="*/ 9290 h 6069146"/>
              <a:gd name="connsiteX3" fmla="*/ 5813246 w 5813861"/>
              <a:gd name="connsiteY3" fmla="*/ 6069146 h 6069146"/>
              <a:gd name="connsiteX4" fmla="*/ 1267091 w 5813861"/>
              <a:gd name="connsiteY4" fmla="*/ 6062281 h 6069146"/>
              <a:gd name="connsiteX5" fmla="*/ 5191 w 5813861"/>
              <a:gd name="connsiteY5" fmla="*/ 5487869 h 6069146"/>
              <a:gd name="connsiteX6" fmla="*/ 428 w 5813861"/>
              <a:gd name="connsiteY6" fmla="*/ 162163 h 606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3861" h="6069146">
                <a:moveTo>
                  <a:pt x="428" y="162163"/>
                </a:moveTo>
                <a:cubicBezTo>
                  <a:pt x="-4388" y="-26184"/>
                  <a:pt x="30483" y="2340"/>
                  <a:pt x="157429" y="642"/>
                </a:cubicBezTo>
                <a:lnTo>
                  <a:pt x="5812498" y="9290"/>
                </a:lnTo>
                <a:cubicBezTo>
                  <a:pt x="5810101" y="2029242"/>
                  <a:pt x="5815643" y="4049194"/>
                  <a:pt x="5813246" y="6069146"/>
                </a:cubicBezTo>
                <a:cubicBezTo>
                  <a:pt x="5084253" y="6060002"/>
                  <a:pt x="2552818" y="6063386"/>
                  <a:pt x="1267091" y="6062281"/>
                </a:cubicBezTo>
                <a:cubicBezTo>
                  <a:pt x="710990" y="6042055"/>
                  <a:pt x="345391" y="5815623"/>
                  <a:pt x="5191" y="5487869"/>
                </a:cubicBezTo>
                <a:cubicBezTo>
                  <a:pt x="6249" y="3268233"/>
                  <a:pt x="-630" y="2381799"/>
                  <a:pt x="428" y="162163"/>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7" name="Platshållare för text 8">
            <a:extLst>
              <a:ext uri="{FF2B5EF4-FFF2-40B4-BE49-F238E27FC236}">
                <a16:creationId xmlns:a16="http://schemas.microsoft.com/office/drawing/2014/main" id="{A0DC9DB3-C6CE-4C03-A72B-856577E20325}"/>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
        <p:nvSpPr>
          <p:cNvPr id="8" name="Platshållare för text 7">
            <a:extLst>
              <a:ext uri="{FF2B5EF4-FFF2-40B4-BE49-F238E27FC236}">
                <a16:creationId xmlns:a16="http://schemas.microsoft.com/office/drawing/2014/main" id="{E83620DD-DA98-4275-991F-5E42BBF29D46}"/>
              </a:ext>
            </a:extLst>
          </p:cNvPr>
          <p:cNvSpPr>
            <a:spLocks noGrp="1"/>
          </p:cNvSpPr>
          <p:nvPr>
            <p:ph type="body" sz="quarter" idx="12" hasCustomPrompt="1"/>
          </p:nvPr>
        </p:nvSpPr>
        <p:spPr>
          <a:xfrm>
            <a:off x="6770688" y="674688"/>
            <a:ext cx="4687887" cy="4325937"/>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0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5739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ida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77960" y="371181"/>
            <a:ext cx="10975839" cy="1325563"/>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3" name="Platshållare för innehåll 2"/>
          <p:cNvSpPr>
            <a:spLocks noGrp="1"/>
          </p:cNvSpPr>
          <p:nvPr>
            <p:ph sz="half" idx="1" hasCustomPrompt="1"/>
          </p:nvPr>
        </p:nvSpPr>
        <p:spPr>
          <a:xfrm>
            <a:off x="1325619" y="1825623"/>
            <a:ext cx="4454431" cy="3067323"/>
          </a:xfrm>
          <a:prstGeom prst="rect">
            <a:avLst/>
          </a:prstGeom>
        </p:spPr>
        <p:txBody>
          <a:bodyPr/>
          <a:lstStyle>
            <a:lvl1pPr marL="0" indent="0">
              <a:lnSpc>
                <a:spcPct val="100000"/>
              </a:lnSpc>
              <a:buFontTx/>
              <a:buNone/>
              <a:defRPr sz="1800">
                <a:latin typeface="Arial" panose="020B0604020202020204" pitchFamily="34" charset="0"/>
                <a:cs typeface="Arial" panose="020B0604020202020204" pitchFamily="34" charset="0"/>
              </a:defRPr>
            </a:lvl1pPr>
            <a:lvl2pPr marL="457200" indent="0">
              <a:lnSpc>
                <a:spcPct val="100000"/>
              </a:lnSpc>
              <a:buFontTx/>
              <a:buNone/>
              <a:defRPr sz="1600">
                <a:latin typeface="Arial" panose="020B0604020202020204" pitchFamily="34" charset="0"/>
                <a:cs typeface="Arial" panose="020B0604020202020204" pitchFamily="34" charset="0"/>
              </a:defRPr>
            </a:lvl2pPr>
            <a:lvl3pPr marL="914400" indent="0">
              <a:lnSpc>
                <a:spcPct val="100000"/>
              </a:lnSpc>
              <a:buFontTx/>
              <a:buNone/>
              <a:defRPr sz="1400">
                <a:latin typeface="Arial" panose="020B0604020202020204" pitchFamily="34" charset="0"/>
                <a:cs typeface="Arial" panose="020B0604020202020204" pitchFamily="34" charset="0"/>
              </a:defRPr>
            </a:lvl3pPr>
            <a:lvl4pPr marL="1371600" indent="0">
              <a:lnSpc>
                <a:spcPct val="100000"/>
              </a:lnSpc>
              <a:buFontTx/>
              <a:buNone/>
              <a:defRPr sz="1200">
                <a:latin typeface="Arial" panose="020B0604020202020204" pitchFamily="34" charset="0"/>
                <a:cs typeface="Arial" panose="020B0604020202020204" pitchFamily="34" charset="0"/>
              </a:defRPr>
            </a:lvl4pPr>
            <a:lvl5pPr marL="1828800" indent="0">
              <a:lnSpc>
                <a:spcPct val="100000"/>
              </a:lnSpc>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7" name="Platshållare för innehåll 2"/>
          <p:cNvSpPr>
            <a:spLocks noGrp="1"/>
          </p:cNvSpPr>
          <p:nvPr>
            <p:ph sz="half" idx="10" hasCustomPrompt="1"/>
          </p:nvPr>
        </p:nvSpPr>
        <p:spPr>
          <a:xfrm>
            <a:off x="6196536" y="1825622"/>
            <a:ext cx="4454431" cy="3067323"/>
          </a:xfrm>
          <a:prstGeom prst="rect">
            <a:avLst/>
          </a:prstGeom>
        </p:spPr>
        <p:txBody>
          <a:bodyPr/>
          <a:lstStyle>
            <a:lvl1pPr marL="0" indent="0">
              <a:buFontTx/>
              <a:buNone/>
              <a:defRPr sz="1800">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400">
                <a:latin typeface="Arial" panose="020B0604020202020204" pitchFamily="34" charset="0"/>
                <a:cs typeface="Arial" panose="020B0604020202020204" pitchFamily="34" charset="0"/>
              </a:defRPr>
            </a:lvl3pPr>
            <a:lvl4pPr marL="1371600" indent="0">
              <a:buFontTx/>
              <a:buNone/>
              <a:defRPr sz="1200">
                <a:latin typeface="Arial" panose="020B0604020202020204" pitchFamily="34" charset="0"/>
                <a:cs typeface="Arial" panose="020B0604020202020204" pitchFamily="34" charset="0"/>
              </a:defRPr>
            </a:lvl4pPr>
            <a:lvl5pPr marL="1828800" indent="0">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8" name="Platshållare för text 8">
            <a:extLst>
              <a:ext uri="{FF2B5EF4-FFF2-40B4-BE49-F238E27FC236}">
                <a16:creationId xmlns:a16="http://schemas.microsoft.com/office/drawing/2014/main" id="{23365A08-A021-49CA-9229-23403CDB4B87}"/>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88653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bild diagram">
    <p:spTree>
      <p:nvGrpSpPr>
        <p:cNvPr id="1" name=""/>
        <p:cNvGrpSpPr/>
        <p:nvPr/>
      </p:nvGrpSpPr>
      <p:grpSpPr>
        <a:xfrm>
          <a:off x="0" y="0"/>
          <a:ext cx="0" cy="0"/>
          <a:chOff x="0" y="0"/>
          <a:chExt cx="0" cy="0"/>
        </a:xfrm>
      </p:grpSpPr>
      <p:sp>
        <p:nvSpPr>
          <p:cNvPr id="8" name="Platshållare för innehåll 2"/>
          <p:cNvSpPr>
            <a:spLocks noGrp="1"/>
          </p:cNvSpPr>
          <p:nvPr>
            <p:ph idx="1" hasCustomPrompt="1"/>
          </p:nvPr>
        </p:nvSpPr>
        <p:spPr>
          <a:xfrm>
            <a:off x="852162" y="584067"/>
            <a:ext cx="10474907" cy="4361352"/>
          </a:xfrm>
          <a:prstGeom prst="rect">
            <a:avLst/>
          </a:prstGeom>
          <a:solidFill>
            <a:schemeClr val="bg1"/>
          </a:solidFill>
        </p:spPr>
        <p:txBody>
          <a:bodyPr tIns="1188000" anchor="t"/>
          <a:lstStyle>
            <a:lvl1pPr marL="0" indent="0" algn="ctr">
              <a:buNone/>
              <a:defRPr sz="14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ikonerna för att infoga tabeller, video, </a:t>
            </a:r>
            <a:r>
              <a:rPr lang="sv-SE"/>
              <a:t>smartart </a:t>
            </a:r>
            <a:r>
              <a:rPr lang="sv-SE" dirty="0"/>
              <a:t>och diagram</a:t>
            </a:r>
          </a:p>
        </p:txBody>
      </p:sp>
      <p:sp>
        <p:nvSpPr>
          <p:cNvPr id="10" name="Rubrik 1"/>
          <p:cNvSpPr>
            <a:spLocks noGrp="1"/>
          </p:cNvSpPr>
          <p:nvPr>
            <p:ph type="title" hasCustomPrompt="1"/>
          </p:nvPr>
        </p:nvSpPr>
        <p:spPr>
          <a:xfrm>
            <a:off x="293196" y="5869693"/>
            <a:ext cx="9521364" cy="486704"/>
          </a:xfrm>
          <a:prstGeom prst="rect">
            <a:avLst/>
          </a:prstGeom>
        </p:spPr>
        <p:txBody>
          <a:bodyPr anchor="t">
            <a:normAutofit/>
          </a:bodyPr>
          <a:lstStyle>
            <a:lvl1pPr>
              <a:defRPr sz="2400" baseline="0">
                <a:solidFill>
                  <a:srgbClr val="DB0D15"/>
                </a:solidFill>
                <a:latin typeface="Arial" panose="020B0604020202020204" pitchFamily="34" charset="0"/>
                <a:cs typeface="Arial" panose="020B0604020202020204" pitchFamily="34" charset="0"/>
              </a:defRPr>
            </a:lvl1pPr>
          </a:lstStyle>
          <a:p>
            <a:r>
              <a:rPr lang="sv-SE" dirty="0"/>
              <a:t>Detta rubrikfält används när man använder helsidesdiagram</a:t>
            </a:r>
          </a:p>
        </p:txBody>
      </p:sp>
      <p:sp>
        <p:nvSpPr>
          <p:cNvPr id="6" name="Platshållare för text 8">
            <a:extLst>
              <a:ext uri="{FF2B5EF4-FFF2-40B4-BE49-F238E27FC236}">
                <a16:creationId xmlns:a16="http://schemas.microsoft.com/office/drawing/2014/main" id="{B3F58145-C7E7-4CD0-B68A-C3A5BA02C89C}"/>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423719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aksida">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773" y="143622"/>
            <a:ext cx="11887200" cy="6551055"/>
          </a:xfrm>
          <a:prstGeom prst="rect">
            <a:avLst/>
          </a:prstGeom>
        </p:spPr>
      </p:pic>
      <p:pic>
        <p:nvPicPr>
          <p:cNvPr id="6" name="Bildobjekt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41239" y="3279035"/>
            <a:ext cx="2453344" cy="1493693"/>
          </a:xfrm>
          <a:prstGeom prst="rect">
            <a:avLst/>
          </a:prstGeom>
        </p:spPr>
      </p:pic>
    </p:spTree>
    <p:extLst>
      <p:ext uri="{BB962C8B-B14F-4D97-AF65-F5344CB8AC3E}">
        <p14:creationId xmlns:p14="http://schemas.microsoft.com/office/powerpoint/2010/main" val="346902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ruta 7"/>
          <p:cNvSpPr txBox="1"/>
          <p:nvPr userDrawn="1"/>
        </p:nvSpPr>
        <p:spPr>
          <a:xfrm>
            <a:off x="319358" y="6356397"/>
            <a:ext cx="1197764" cy="246221"/>
          </a:xfrm>
          <a:prstGeom prst="rect">
            <a:avLst/>
          </a:prstGeom>
          <a:noFill/>
        </p:spPr>
        <p:txBody>
          <a:bodyPr wrap="none" rtlCol="0">
            <a:spAutoFit/>
          </a:bodyPr>
          <a:lstStyle/>
          <a:p>
            <a:r>
              <a:rPr lang="sv-SE" sz="1000" dirty="0">
                <a:solidFill>
                  <a:schemeClr val="bg1">
                    <a:lumMod val="50000"/>
                  </a:schemeClr>
                </a:solidFill>
                <a:latin typeface="Arial" panose="020B0604020202020204" pitchFamily="34" charset="0"/>
                <a:cs typeface="Arial" panose="020B0604020202020204" pitchFamily="34" charset="0"/>
              </a:rPr>
              <a:t>regionkalmar.se  |</a:t>
            </a:r>
          </a:p>
        </p:txBody>
      </p:sp>
    </p:spTree>
    <p:extLst>
      <p:ext uri="{BB962C8B-B14F-4D97-AF65-F5344CB8AC3E}">
        <p14:creationId xmlns:p14="http://schemas.microsoft.com/office/powerpoint/2010/main" val="398219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 id="2147483651"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3">
            <a:extLst>
              <a:ext uri="{FF2B5EF4-FFF2-40B4-BE49-F238E27FC236}">
                <a16:creationId xmlns:a16="http://schemas.microsoft.com/office/drawing/2014/main" id="{7C8D61F4-E00F-4884-9D43-0CF394555E57}"/>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8218" b="8218"/>
          <a:stretch>
            <a:fillRect/>
          </a:stretch>
        </p:blipFill>
        <p:spPr>
          <a:xfrm>
            <a:off x="187326" y="172870"/>
            <a:ext cx="11822785" cy="5418298"/>
          </a:xfrm>
        </p:spPr>
      </p:pic>
      <p:sp>
        <p:nvSpPr>
          <p:cNvPr id="4" name="Platshållare för text 3">
            <a:extLst>
              <a:ext uri="{FF2B5EF4-FFF2-40B4-BE49-F238E27FC236}">
                <a16:creationId xmlns:a16="http://schemas.microsoft.com/office/drawing/2014/main" id="{E6DA4644-5D73-4851-B8A5-D89E45A23999}"/>
              </a:ext>
            </a:extLst>
          </p:cNvPr>
          <p:cNvSpPr>
            <a:spLocks noGrp="1"/>
          </p:cNvSpPr>
          <p:nvPr>
            <p:ph type="body" sz="quarter" idx="11"/>
          </p:nvPr>
        </p:nvSpPr>
        <p:spPr/>
        <p:txBody>
          <a:bodyPr/>
          <a:lstStyle/>
          <a:p>
            <a:endParaRPr lang="sv-SE"/>
          </a:p>
        </p:txBody>
      </p:sp>
      <p:sp>
        <p:nvSpPr>
          <p:cNvPr id="6" name="Rubrik 1">
            <a:extLst>
              <a:ext uri="{FF2B5EF4-FFF2-40B4-BE49-F238E27FC236}">
                <a16:creationId xmlns:a16="http://schemas.microsoft.com/office/drawing/2014/main" id="{F2579FCF-59DA-484F-8A65-DF3D9C875EA3}"/>
              </a:ext>
            </a:extLst>
          </p:cNvPr>
          <p:cNvSpPr txBox="1">
            <a:spLocks/>
          </p:cNvSpPr>
          <p:nvPr/>
        </p:nvSpPr>
        <p:spPr>
          <a:xfrm>
            <a:off x="187326" y="2729140"/>
            <a:ext cx="11822785" cy="593809"/>
          </a:xfrm>
          <a:prstGeom prst="rect">
            <a:avLst/>
          </a:prstGeom>
        </p:spPr>
        <p:txBody>
          <a:bodyPr anchor="t">
            <a:normAutofit/>
          </a:bodyPr>
          <a:lstStyle>
            <a:lvl1pPr algn="l" defTabSz="914400" rtl="0" eaLnBrk="1" latinLnBrk="0" hangingPunct="1">
              <a:lnSpc>
                <a:spcPct val="90000"/>
              </a:lnSpc>
              <a:spcBef>
                <a:spcPct val="0"/>
              </a:spcBef>
              <a:buNone/>
              <a:defRPr sz="2400" kern="1200">
                <a:solidFill>
                  <a:srgbClr val="DB0D15"/>
                </a:solidFill>
                <a:latin typeface="Arial" panose="020B0604020202020204" pitchFamily="34" charset="0"/>
                <a:ea typeface="+mj-ea"/>
                <a:cs typeface="Arial" panose="020B0604020202020204" pitchFamily="34" charset="0"/>
              </a:defRPr>
            </a:lvl1pPr>
          </a:lstStyle>
          <a:p>
            <a:pPr algn="ctr"/>
            <a:r>
              <a:rPr lang="sv-SE" sz="3200">
                <a:solidFill>
                  <a:schemeClr val="bg1"/>
                </a:solidFill>
              </a:rPr>
              <a:t>Region Kalmar län</a:t>
            </a:r>
            <a:endParaRPr lang="sv-SE" sz="3200" dirty="0">
              <a:solidFill>
                <a:schemeClr val="bg1"/>
              </a:solidFill>
            </a:endParaRPr>
          </a:p>
        </p:txBody>
      </p:sp>
    </p:spTree>
    <p:extLst>
      <p:ext uri="{BB962C8B-B14F-4D97-AF65-F5344CB8AC3E}">
        <p14:creationId xmlns:p14="http://schemas.microsoft.com/office/powerpoint/2010/main" val="267231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48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Uppdrag 2023</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buFont typeface="Arial" panose="020B0604020202020204" pitchFamily="34" charset="0"/>
              <a:buChar char="•"/>
            </a:pPr>
            <a:r>
              <a:rPr lang="sv-SE" dirty="0"/>
              <a:t>Primärvårdens digitala erbjudande till invånarna ska stärkas 22/08</a:t>
            </a:r>
          </a:p>
          <a:p>
            <a:pPr marL="285750" indent="-285750">
              <a:buFont typeface="Arial" panose="020B0604020202020204" pitchFamily="34" charset="0"/>
              <a:buChar char="•"/>
            </a:pPr>
            <a:r>
              <a:rPr lang="sv-SE" dirty="0"/>
              <a:t>Redovisa behov av nya arbetssätt och aktiviteter avseende personer med samsjuklighet (</a:t>
            </a:r>
            <a:r>
              <a:rPr lang="sv-SE"/>
              <a:t>utifrån Samsjuklighetsutredningen, </a:t>
            </a:r>
            <a:r>
              <a:rPr lang="sv-SE" i="1"/>
              <a:t>Från </a:t>
            </a:r>
            <a:r>
              <a:rPr lang="sv-SE" i="1" dirty="0"/>
              <a:t>delar till helhet</a:t>
            </a:r>
            <a:r>
              <a:rPr lang="sv-SE" dirty="0"/>
              <a:t>) 23/07</a:t>
            </a:r>
          </a:p>
          <a:p>
            <a:pPr marL="285750" indent="-285750">
              <a:buFont typeface="Arial" panose="020B0604020202020204" pitchFamily="34" charset="0"/>
              <a:buChar char="•"/>
            </a:pPr>
            <a:r>
              <a:rPr lang="sv-SE" dirty="0"/>
              <a:t>Undersök hur nya arbetssätt inom ramen för uppdraget ”omställning och förnyelse av hälso- och sjukvården” ska redovisas till HSB och RS 23/05</a:t>
            </a:r>
          </a:p>
          <a:p>
            <a:pPr marL="285750" indent="-285750">
              <a:buFont typeface="Arial" panose="020B0604020202020204" pitchFamily="34" charset="0"/>
              <a:buChar char="•"/>
            </a:pPr>
            <a:r>
              <a:rPr lang="sv-SE" dirty="0"/>
              <a:t>Nytt uppdrag kring centralförrådet</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Provtagningsläget 2023</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40441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Primärvårdens digitala erbjudande till invånarna ska stärkas 22/08 (uppskjutet från 2022) – </a:t>
            </a:r>
            <a:r>
              <a:rPr lang="sv-SE" i="1" dirty="0"/>
              <a:t>Redovisas mars 2023. Beslutas 18 april.</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buFont typeface="Arial" panose="020B0604020202020204" pitchFamily="34" charset="0"/>
              <a:buChar char="•"/>
            </a:pPr>
            <a:r>
              <a:rPr lang="sv-SE" sz="1200" dirty="0"/>
              <a:t>Uppdraget är tolkat som att det handlar om att just STÄRKA erbjudandet och innebär inga nya omvälvande förslag för hälsovalsenheterna.</a:t>
            </a:r>
          </a:p>
          <a:p>
            <a:r>
              <a:rPr lang="sv-SE" sz="1200" b="1" dirty="0"/>
              <a:t>Förslag</a:t>
            </a:r>
          </a:p>
          <a:p>
            <a:pPr marL="285750" indent="-285750">
              <a:buFont typeface="Arial" panose="020B0604020202020204" pitchFamily="34" charset="0"/>
              <a:buChar char="•"/>
            </a:pPr>
            <a:r>
              <a:rPr lang="sv-SE" sz="1100" dirty="0"/>
              <a:t>Uppdrag om att årligen redovisa pågående digitala projekt eller andra beslutade insatser. Redovisningen ska bland annat innehålla hur arbetet med implementering fortlöper, eventuella hinder och förväntat slutförande.</a:t>
            </a:r>
          </a:p>
          <a:p>
            <a:pPr marL="285750" indent="-285750">
              <a:buFont typeface="Arial" panose="020B0604020202020204" pitchFamily="34" charset="0"/>
              <a:buChar char="•"/>
            </a:pPr>
            <a:r>
              <a:rPr lang="sv-SE" sz="1100" dirty="0"/>
              <a:t>Uppdrag om att upprätta en tydlig plan för hur enheterna ska arbeta med e-tjänsternas basutbud. Planen ska redovisas till sjukvårdsledningen och digitaliseringschefen.</a:t>
            </a:r>
          </a:p>
          <a:p>
            <a:pPr marL="285750" indent="-285750">
              <a:buFont typeface="Arial" panose="020B0604020202020204" pitchFamily="34" charset="0"/>
              <a:buChar char="•"/>
            </a:pPr>
            <a:r>
              <a:rPr lang="sv-SE" sz="1100" dirty="0"/>
              <a:t>Uppdrag att se över vilken provtagning som lämpar sig för egen provhantering och vid vilka tillfällen detta är tillämpligt (DC).</a:t>
            </a:r>
          </a:p>
          <a:p>
            <a:pPr marL="285750" indent="-285750">
              <a:buFont typeface="Arial" panose="020B0604020202020204" pitchFamily="34" charset="0"/>
              <a:buChar char="•"/>
            </a:pPr>
            <a:r>
              <a:rPr lang="sv-SE" sz="1100" dirty="0"/>
              <a:t>En digital plattform som underlättar kontakt och behandlingsmöjligheter för patienter med kroniska besvär ska införas (Rehab).</a:t>
            </a:r>
          </a:p>
          <a:p>
            <a:pPr marL="285750" indent="-285750">
              <a:buFont typeface="Arial" panose="020B0604020202020204" pitchFamily="34" charset="0"/>
              <a:buChar char="•"/>
            </a:pPr>
            <a:r>
              <a:rPr lang="sv-SE" sz="1100" dirty="0"/>
              <a:t>Digitala behandlingsalternativ kopplat till stöd och behandlingsplattformen utifrån perspektivet om stegvis vård ska införas (Kommunikation/e-tjänster).</a:t>
            </a:r>
          </a:p>
          <a:p>
            <a:pPr marL="285750" indent="-285750">
              <a:buFont typeface="Arial" panose="020B0604020202020204" pitchFamily="34" charset="0"/>
              <a:buChar char="•"/>
            </a:pPr>
            <a:r>
              <a:rPr lang="sv-SE" sz="1100" dirty="0"/>
              <a:t>Invånarna ska ges tillgång till sina vårdplaner digitalt (Kommunikation/e-tjänster).</a:t>
            </a:r>
          </a:p>
          <a:p>
            <a:pPr marL="285750" indent="-285750">
              <a:buFont typeface="Arial" panose="020B0604020202020204" pitchFamily="34" charset="0"/>
              <a:buChar char="•"/>
            </a:pPr>
            <a:r>
              <a:rPr lang="sv-SE" sz="1100" dirty="0"/>
              <a:t>En kommunikationsinsats ska utföras för att stärka tilliten hos och öka tydligheten för invånarna kopplat till digitala tjänster (Kommunikation).</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17591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Redovisa behov av nya arbetssätt och aktiviteter avseende personer med samsjuklighet (utifrån Samsjuklighetsutredningen </a:t>
            </a:r>
            <a:r>
              <a:rPr lang="sv-SE" i="1" dirty="0"/>
              <a:t>Från delar till helhet</a:t>
            </a:r>
            <a:r>
              <a:rPr lang="sv-SE" dirty="0"/>
              <a:t>) 23/07 – </a:t>
            </a:r>
            <a:r>
              <a:rPr lang="sv-SE" i="1" dirty="0"/>
              <a:t>Redovisas augusti 2023. </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buFont typeface="Arial" panose="020B0604020202020204" pitchFamily="34" charset="0"/>
              <a:buChar char="•"/>
            </a:pPr>
            <a:r>
              <a:rPr lang="sv-SE" dirty="0"/>
              <a:t>Samsjuklighet i denna kontext ett snävt begrepp - </a:t>
            </a:r>
            <a:r>
              <a:rPr lang="sv-SE" i="1" dirty="0"/>
              <a:t>Barn, unga och vuxna personer med samsjuklighet i form av missbruk och beroende och annan psykiatrisk diagnos eller närliggande tillstånd.</a:t>
            </a:r>
          </a:p>
          <a:p>
            <a:pPr marL="285750" indent="-285750">
              <a:buFont typeface="Arial" panose="020B0604020202020204" pitchFamily="34" charset="0"/>
              <a:buChar char="•"/>
            </a:pPr>
            <a:r>
              <a:rPr lang="sv-SE" dirty="0"/>
              <a:t>Uppdraget är en kartläggning av de aktiviteter, insatser och beslut som olika verksamheter på olika nivåer behöver genomföra för att leva upp till de förslag som presenterades i SOU: 2021:93.</a:t>
            </a:r>
          </a:p>
          <a:p>
            <a:pPr marL="285750" indent="-285750">
              <a:buFont typeface="Arial" panose="020B0604020202020204" pitchFamily="34" charset="0"/>
              <a:buChar char="•"/>
            </a:pPr>
            <a:r>
              <a:rPr lang="sv-SE" dirty="0"/>
              <a:t>Innebär INTE att staben i detta läge beslutar om genomförande av insatser.</a:t>
            </a:r>
          </a:p>
          <a:p>
            <a:pPr marL="285750" indent="-285750">
              <a:buFont typeface="Arial" panose="020B0604020202020204" pitchFamily="34" charset="0"/>
              <a:buChar char="•"/>
            </a:pPr>
            <a:r>
              <a:rPr lang="sv-SE" dirty="0"/>
              <a:t>För det fall förslagen i SOU: 2021:93 blir omsatta i lagstiftning finns inget val utan alla insatser MÅSTE genomföras.</a:t>
            </a:r>
          </a:p>
          <a:p>
            <a:pPr marL="285750" indent="-285750">
              <a:buFont typeface="Arial" panose="020B0604020202020204" pitchFamily="34" charset="0"/>
              <a:buChar char="•"/>
            </a:pPr>
            <a:r>
              <a:rPr lang="sv-SE" dirty="0"/>
              <a:t>Förslagen i SOU: 2021:93 innebär en mycket stor omställning med gemensamma verksamheter, delade lokaler och övertagna uppdrag och medarbetare från verksamheter som idag tillhör kommunen.</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80700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Samsjuklighetutredningens förslag – överskådligt I </a:t>
            </a:r>
            <a:r>
              <a:rPr lang="sv-SE" sz="1800" dirty="0">
                <a:solidFill>
                  <a:schemeClr val="tx1"/>
                </a:solidFill>
              </a:rPr>
              <a:t>(</a:t>
            </a:r>
            <a:r>
              <a:rPr lang="sv-SE" sz="1800" i="1" dirty="0">
                <a:solidFill>
                  <a:schemeClr val="tx1"/>
                </a:solidFill>
              </a:rPr>
              <a:t>Utdrag ur presentation om samsjuklighetsutredningen från delar till helhet</a:t>
            </a:r>
            <a:r>
              <a:rPr lang="sv-SE" sz="1800" dirty="0">
                <a:solidFill>
                  <a:schemeClr val="tx1"/>
                </a:solidFill>
              </a:rPr>
              <a:t>)</a:t>
            </a:r>
            <a:endParaRPr lang="sv-SE" sz="1800" i="1" dirty="0">
              <a:solidFill>
                <a:schemeClr val="tx1"/>
              </a:solidFill>
            </a:endParaRP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All behandling a skadligt bruk och beroende ska vara ett ansvar för regionernas hälso- och sjukvård</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Behandling för skadligt bruk och beroende ska ges samordnat med behandling för andra psykiatriska tillstånd</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Sprututbyte ska utvecklas till lågtröskelmottagningar som främjar fysisk och psykisk hälsa och alla regioner ska erbjuda sådan verksamhet.</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Uppsökande och andra förebyggande insatser, social trygghet med fokus på funktionsförmåga, resurser och möjligheter till ett självständigt liv, anhörigstöd, samt insatser till barn och unga ska vara ett fortsatt och förtydligat uppdrag för socialtjänsten.</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Regionerna ska ta ansvar för hälso- och sjukvårdsinsatser på HVB.</a:t>
            </a:r>
          </a:p>
          <a:p>
            <a:pPr marL="285750" indent="-285750">
              <a:buFont typeface="Arial" panose="020B0604020202020204" pitchFamily="34" charset="0"/>
              <a:buChar char="•"/>
            </a:pP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88273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Samsjuklighetutredningens förslag – överskådligt II </a:t>
            </a:r>
            <a:r>
              <a:rPr lang="sv-SE" sz="1800" dirty="0">
                <a:solidFill>
                  <a:schemeClr val="tx1"/>
                </a:solidFill>
              </a:rPr>
              <a:t>(</a:t>
            </a:r>
            <a:r>
              <a:rPr lang="sv-SE" sz="1800" i="1" dirty="0">
                <a:solidFill>
                  <a:schemeClr val="tx1"/>
                </a:solidFill>
              </a:rPr>
              <a:t>Utdrag ur presentation om samsjuklighetsutredningen från delar till helhet</a:t>
            </a:r>
            <a:r>
              <a:rPr lang="sv-SE" sz="1800" dirty="0">
                <a:solidFill>
                  <a:schemeClr val="tx1"/>
                </a:solidFill>
              </a:rPr>
              <a:t>)</a:t>
            </a:r>
            <a:endParaRPr lang="sv-SE" sz="1800" i="1" dirty="0"/>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En samordnad vård- och stödverksamhet för de med stora samordningsbehov ska finnas överallt och bedrivas gemensamt av hälso- och sjukvård och socialtjänst.</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Tillgången till personliga ombud ska öka för personer med samsjuklighet.</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Ett program för förstärkt brukarinflytande och minskad stigmatisering ska bedrivas tillsammans med patient, brukar- och anhörigorganisationer.</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Sammanhållen uppföljning av området skadligt bruk och beroende ska ske utifrån målbilder som tagits fram tillsammans med personer med samsjuklighet och anhöriga.</a:t>
            </a:r>
          </a:p>
          <a:p>
            <a:pPr marL="285750" indent="-285750">
              <a:spcAft>
                <a:spcPts val="600"/>
              </a:spcAft>
              <a:buFont typeface="Arial" panose="020B0604020202020204" pitchFamily="34" charset="0"/>
              <a:buChar char="•"/>
            </a:pPr>
            <a:r>
              <a:rPr lang="sv-SE" sz="1800" dirty="0">
                <a:effectLst/>
                <a:latin typeface="Times New Roman" panose="02020603050405020304" pitchFamily="18" charset="0"/>
                <a:ea typeface="Times New Roman" panose="02020603050405020304" pitchFamily="18" charset="0"/>
              </a:rPr>
              <a:t>En behovsanpassad tvångsvårdslagstiftning där hälso- och sjukvården ansvarar för tvångsvård för skadligt bruk och beroende ska utformas.</a:t>
            </a:r>
          </a:p>
          <a:p>
            <a:pPr marL="285750" indent="-285750">
              <a:buFont typeface="Arial" panose="020B0604020202020204" pitchFamily="34" charset="0"/>
              <a:buChar char="•"/>
            </a:pPr>
            <a:endParaRPr lang="sv-SE"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419442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Undersök hur nya arbetssätt inom ramen för uppdraget ”omställning och förnyelse av hälso- och sjukvården” ska redovisas till HSB och RS 23/05 - </a:t>
            </a:r>
            <a:r>
              <a:rPr lang="sv-SE" i="1" dirty="0"/>
              <a:t>Redovisas september 2023. </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buFont typeface="Arial" panose="020B0604020202020204" pitchFamily="34" charset="0"/>
              <a:buChar char="•"/>
            </a:pPr>
            <a:r>
              <a:rPr lang="sv-SE" dirty="0"/>
              <a:t>Omställning och förnyelse av hälso- och sjukvården inbegriper </a:t>
            </a:r>
            <a:r>
              <a:rPr lang="sv-SE" i="1" dirty="0"/>
              <a:t>Nära Vård och digitalisering.</a:t>
            </a:r>
            <a:endParaRPr lang="sv-SE" dirty="0"/>
          </a:p>
          <a:p>
            <a:pPr marL="285750" indent="-285750">
              <a:buFont typeface="Arial" panose="020B0604020202020204" pitchFamily="34" charset="0"/>
              <a:buChar char="•"/>
            </a:pPr>
            <a:r>
              <a:rPr lang="sv-SE" dirty="0"/>
              <a:t>Uppdraget innebär att redovisa ett förslag för hur uppföljningen och implementering av nya arbetssätt och insatser kopplat till Nära Vård och vårdens digitalisering ska redovisas till Hälso- och sjukvårdsberedningen och Regionstyrelsen.</a:t>
            </a:r>
          </a:p>
          <a:p>
            <a:pPr marL="285750" indent="-285750">
              <a:buFont typeface="Arial" panose="020B0604020202020204" pitchFamily="34" charset="0"/>
              <a:buChar char="•"/>
            </a:pPr>
            <a:r>
              <a:rPr lang="sv-SE" dirty="0"/>
              <a:t>Ännu ej påbörjad rapport.</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343144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Privata vårdgivare och centralförrådet</a:t>
            </a:r>
            <a:br>
              <a:rPr lang="sv-SE" dirty="0"/>
            </a:br>
            <a:r>
              <a:rPr lang="sv-SE" dirty="0"/>
              <a:t>Redovisas juni 2023.</a:t>
            </a:r>
            <a:endParaRPr lang="sv-SE" i="1" dirty="0"/>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r>
              <a:rPr lang="sv-SE" b="1" dirty="0"/>
              <a:t>Dagens möjlighet för privata vårdgivare inom Hälsoval att handla av regionens centralförråd är inte förenligt med lagstiftning och ska upphöra.</a:t>
            </a:r>
          </a:p>
          <a:p>
            <a:pPr marL="285750" indent="-285750">
              <a:buFont typeface="Arial" panose="020B0604020202020204" pitchFamily="34" charset="0"/>
              <a:buChar char="•"/>
            </a:pPr>
            <a:r>
              <a:rPr lang="sv-SE" dirty="0"/>
              <a:t>Arbetsgrupp för att se över detta tillsätts.</a:t>
            </a:r>
          </a:p>
          <a:p>
            <a:pPr marL="285750" indent="-285750">
              <a:buFont typeface="Arial" panose="020B0604020202020204" pitchFamily="34" charset="0"/>
              <a:buChar char="•"/>
            </a:pPr>
            <a:r>
              <a:rPr lang="sv-SE" dirty="0"/>
              <a:t>Arbetet redovisas senast juni 2023.</a:t>
            </a:r>
          </a:p>
          <a:p>
            <a:pPr marL="285750" indent="-285750">
              <a:buFont typeface="Arial" panose="020B0604020202020204" pitchFamily="34" charset="0"/>
              <a:buChar char="•"/>
            </a:pPr>
            <a:r>
              <a:rPr lang="sv-SE" dirty="0"/>
              <a:t>Utifrån frågorna</a:t>
            </a:r>
            <a:br>
              <a:rPr lang="sv-SE" dirty="0"/>
            </a:br>
            <a:r>
              <a:rPr lang="sv-SE" dirty="0"/>
              <a:t>- Vilka produkter kan vara aktuella när det gäller att inkludera de privata vårdgivarna i kommande upphandlingar.</a:t>
            </a:r>
            <a:br>
              <a:rPr lang="sv-SE" dirty="0"/>
            </a:br>
            <a:r>
              <a:rPr lang="sv-SE" dirty="0"/>
              <a:t>- Finns det juridiska motsättningar i detta?</a:t>
            </a:r>
            <a:br>
              <a:rPr lang="sv-SE" dirty="0"/>
            </a:br>
            <a:r>
              <a:rPr lang="sv-SE" dirty="0"/>
              <a:t>- Vad blir konsekvenserna för verksamheterna om detta genomförs?</a:t>
            </a:r>
            <a:br>
              <a:rPr lang="sv-SE" dirty="0"/>
            </a:br>
            <a:r>
              <a:rPr lang="sv-SE" dirty="0"/>
              <a:t>- Möjligheten att åberopa fria nyttigheter</a:t>
            </a:r>
          </a:p>
          <a:p>
            <a:pPr marL="285750" indent="-285750">
              <a:buFont typeface="Arial" panose="020B0604020202020204" pitchFamily="34" charset="0"/>
              <a:buChar char="•"/>
            </a:pPr>
            <a:r>
              <a:rPr lang="sv-SE" dirty="0"/>
              <a:t>Representation från Samordning hälso- och sjukvård, hälsoval, kanslienheten, upphandling och MTA.</a:t>
            </a:r>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84166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165D9-4128-4EE1-87EB-5FE4BC981E75}"/>
              </a:ext>
            </a:extLst>
          </p:cNvPr>
          <p:cNvSpPr>
            <a:spLocks noGrp="1"/>
          </p:cNvSpPr>
          <p:nvPr>
            <p:ph type="ctrTitle"/>
          </p:nvPr>
        </p:nvSpPr>
        <p:spPr/>
        <p:txBody>
          <a:bodyPr/>
          <a:lstStyle/>
          <a:p>
            <a:r>
              <a:rPr lang="sv-SE" dirty="0"/>
              <a:t>Provtagningsläget 2023</a:t>
            </a:r>
          </a:p>
        </p:txBody>
      </p:sp>
      <p:sp>
        <p:nvSpPr>
          <p:cNvPr id="3" name="Platshållare för text 2">
            <a:extLst>
              <a:ext uri="{FF2B5EF4-FFF2-40B4-BE49-F238E27FC236}">
                <a16:creationId xmlns:a16="http://schemas.microsoft.com/office/drawing/2014/main" id="{0D33F3D0-D3FC-426B-B61D-CDE877132BD3}"/>
              </a:ext>
            </a:extLst>
          </p:cNvPr>
          <p:cNvSpPr>
            <a:spLocks noGrp="1"/>
          </p:cNvSpPr>
          <p:nvPr>
            <p:ph type="body" sz="quarter" idx="10"/>
          </p:nvPr>
        </p:nvSpPr>
        <p:spPr/>
        <p:txBody>
          <a:bodyPr/>
          <a:lstStyle/>
          <a:p>
            <a:pPr marL="285750" indent="-285750">
              <a:buFont typeface="Arial" panose="020B0604020202020204" pitchFamily="34" charset="0"/>
              <a:buChar char="•"/>
            </a:pPr>
            <a:r>
              <a:rPr lang="sv-SE" sz="1600" dirty="0"/>
              <a:t>Överenskommelsen mellan Regeringen och landets regioner</a:t>
            </a:r>
          </a:p>
          <a:p>
            <a:pPr marL="285750" indent="-285750">
              <a:buFont typeface="Arial" panose="020B0604020202020204" pitchFamily="34" charset="0"/>
              <a:buChar char="•"/>
            </a:pPr>
            <a:r>
              <a:rPr lang="sv-SE" sz="1600" dirty="0"/>
              <a:t>Beslut om avslut av provtagning av symtomatiska medarbetare inom kommunal vård- och omsorg (1 februari 2023).</a:t>
            </a:r>
          </a:p>
          <a:p>
            <a:pPr marL="285750" indent="-285750">
              <a:buFont typeface="Arial" panose="020B0604020202020204" pitchFamily="34" charset="0"/>
              <a:buChar char="•"/>
            </a:pPr>
            <a:r>
              <a:rPr lang="sv-SE" sz="1600" dirty="0"/>
              <a:t>Beslut om avslut av provtagning av symtomatiska medarbetare inom regional hälso- och sjukvård (1 mars 2023).</a:t>
            </a:r>
          </a:p>
          <a:p>
            <a:pPr marL="285750" indent="-285750">
              <a:buFont typeface="Arial" panose="020B0604020202020204" pitchFamily="34" charset="0"/>
              <a:buChar char="•"/>
            </a:pPr>
            <a:r>
              <a:rPr lang="sv-SE" sz="1600" dirty="0"/>
              <a:t>Ny provtagningsindikation från FOHM 15 februari 2023, exkl. medarbetare.</a:t>
            </a:r>
          </a:p>
          <a:p>
            <a:r>
              <a:rPr lang="sv-SE" sz="1600" b="1" dirty="0"/>
              <a:t>Som naturlig följd av ovan</a:t>
            </a:r>
          </a:p>
          <a:p>
            <a:pPr marL="285750" indent="-285750">
              <a:buFont typeface="Arial" panose="020B0604020202020204" pitchFamily="34" charset="0"/>
              <a:buChar char="•"/>
            </a:pPr>
            <a:r>
              <a:rPr lang="sv-SE" sz="1600" dirty="0"/>
              <a:t>Beslut om slopade ersättningar till hälsoval för provtagning och smittspårning covid-19 (1 mars 2023).</a:t>
            </a:r>
          </a:p>
          <a:p>
            <a:pPr marL="285750" indent="-285750">
              <a:buFont typeface="Arial" panose="020B0604020202020204" pitchFamily="34" charset="0"/>
              <a:buChar char="•"/>
            </a:pPr>
            <a:r>
              <a:rPr lang="sv-SE" sz="1600" dirty="0"/>
              <a:t>Beslut om slopade ersättningar till hälsoval för handhavande av provtagningsboxar covid-19 (1 mars 2023).</a:t>
            </a:r>
          </a:p>
          <a:p>
            <a:pPr marL="285750" indent="-285750">
              <a:buFont typeface="Arial" panose="020B0604020202020204" pitchFamily="34" charset="0"/>
              <a:buChar char="•"/>
            </a:pPr>
            <a:r>
              <a:rPr lang="sv-SE" sz="1600" dirty="0"/>
              <a:t>Vad ska vi göra med provtagningsboxarna, ja.. Jag kollar på det </a:t>
            </a:r>
            <a:r>
              <a:rPr lang="sv-SE" sz="1600" dirty="0">
                <a:sym typeface="Wingdings" panose="05000000000000000000" pitchFamily="2" charset="2"/>
              </a:rPr>
              <a:t></a:t>
            </a:r>
            <a:endParaRPr lang="sv-SE" sz="1600" dirty="0"/>
          </a:p>
        </p:txBody>
      </p:sp>
      <p:sp>
        <p:nvSpPr>
          <p:cNvPr id="4" name="Platshållare för text 3">
            <a:extLst>
              <a:ext uri="{FF2B5EF4-FFF2-40B4-BE49-F238E27FC236}">
                <a16:creationId xmlns:a16="http://schemas.microsoft.com/office/drawing/2014/main" id="{89A33F71-CC6E-4D85-B51B-AF2FB4EC6CFD}"/>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462337697"/>
      </p:ext>
    </p:extLst>
  </p:cSld>
  <p:clrMapOvr>
    <a:masterClrMapping/>
  </p:clrMapOvr>
</p:sld>
</file>

<file path=ppt/theme/theme1.xml><?xml version="1.0" encoding="utf-8"?>
<a:theme xmlns:a="http://schemas.openxmlformats.org/drawingml/2006/main" name="Office-tema">
  <a:themeElements>
    <a:clrScheme name="Region Kalmar län">
      <a:dk1>
        <a:sysClr val="windowText" lastClr="000000"/>
      </a:dk1>
      <a:lt1>
        <a:sysClr val="window" lastClr="FFFFFF"/>
      </a:lt1>
      <a:dk2>
        <a:srgbClr val="757070"/>
      </a:dk2>
      <a:lt2>
        <a:srgbClr val="E7E6E6"/>
      </a:lt2>
      <a:accent1>
        <a:srgbClr val="FFCD00"/>
      </a:accent1>
      <a:accent2>
        <a:srgbClr val="DB0D15"/>
      </a:accent2>
      <a:accent3>
        <a:srgbClr val="B6ADA5"/>
      </a:accent3>
      <a:accent4>
        <a:srgbClr val="000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8A24378-3847-4504-9AC8-75210D6EE2C6}" vid="{B95858A7-A334-4826-8877-DE7814140C93}"/>
    </a:ext>
  </a:extLst>
</a:theme>
</file>

<file path=docProps/app.xml><?xml version="1.0" encoding="utf-8"?>
<Properties xmlns="http://schemas.openxmlformats.org/officeDocument/2006/extended-properties" xmlns:vt="http://schemas.openxmlformats.org/officeDocument/2006/docPropsVTypes">
  <Template>PPT_mall_RegionKalmarlän</Template>
  <TotalTime>113</TotalTime>
  <Words>923</Words>
  <Application>Microsoft Office PowerPoint</Application>
  <PresentationFormat>Bredbild</PresentationFormat>
  <Paragraphs>55</Paragraphs>
  <Slides>10</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10</vt:i4>
      </vt:variant>
    </vt:vector>
  </HeadingPairs>
  <TitlesOfParts>
    <vt:vector size="13" baseType="lpstr">
      <vt:lpstr>Arial</vt:lpstr>
      <vt:lpstr>Times New Roman</vt:lpstr>
      <vt:lpstr>Office-tema</vt:lpstr>
      <vt:lpstr>PowerPoint-presentation</vt:lpstr>
      <vt:lpstr>Uppdrag 2023</vt:lpstr>
      <vt:lpstr>Primärvårdens digitala erbjudande till invånarna ska stärkas 22/08 (uppskjutet från 2022) – Redovisas mars 2023. Beslutas 18 april.</vt:lpstr>
      <vt:lpstr>Redovisa behov av nya arbetssätt och aktiviteter avseende personer med samsjuklighet (utifrån Samsjuklighetsutredningen Från delar till helhet) 23/07 – Redovisas augusti 2023. </vt:lpstr>
      <vt:lpstr>Samsjuklighetutredningens förslag – överskådligt I (Utdrag ur presentation om samsjuklighetsutredningen från delar till helhet)</vt:lpstr>
      <vt:lpstr>Samsjuklighetutredningens förslag – överskådligt II (Utdrag ur presentation om samsjuklighetsutredningen från delar till helhet)</vt:lpstr>
      <vt:lpstr>Undersök hur nya arbetssätt inom ramen för uppdraget ”omställning och förnyelse av hälso- och sjukvården” ska redovisas till HSB och RS 23/05 - Redovisas september 2023. </vt:lpstr>
      <vt:lpstr>Privata vårdgivare och centralförrådet Redovisas juni 2023.</vt:lpstr>
      <vt:lpstr>Provtagningsläget 2023</vt:lpstr>
      <vt:lpstr>PowerPoint-presentation</vt:lpstr>
    </vt:vector>
  </TitlesOfParts>
  <Company>Region Kalmar 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Andreas Delphin</dc:creator>
  <cp:lastModifiedBy>Andreas Delphin</cp:lastModifiedBy>
  <cp:revision>47</cp:revision>
  <dcterms:created xsi:type="dcterms:W3CDTF">2023-01-17T09:18:42Z</dcterms:created>
  <dcterms:modified xsi:type="dcterms:W3CDTF">2023-02-15T13:06:03Z</dcterms:modified>
</cp:coreProperties>
</file>