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100" r:id="rId3"/>
    <p:sldId id="2134805921" r:id="rId4"/>
    <p:sldId id="2134805925" r:id="rId5"/>
    <p:sldId id="676" r:id="rId6"/>
    <p:sldId id="2134805896" r:id="rId7"/>
    <p:sldId id="2134805923" r:id="rId8"/>
    <p:sldId id="2079" r:id="rId9"/>
    <p:sldId id="2134805930" r:id="rId10"/>
    <p:sldId id="2134805928" r:id="rId1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0"/>
    <a:srgbClr val="DB0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82788" autoAdjust="0"/>
  </p:normalViewPr>
  <p:slideViewPr>
    <p:cSldViewPr snapToGrid="0">
      <p:cViewPr varScale="1">
        <p:scale>
          <a:sx n="94" d="100"/>
          <a:sy n="94" d="100"/>
        </p:scale>
        <p:origin x="1266" y="90"/>
      </p:cViewPr>
      <p:guideLst/>
    </p:cSldViewPr>
  </p:slideViewPr>
  <p:notesTextViewPr>
    <p:cViewPr>
      <p:scale>
        <a:sx n="1" d="1"/>
        <a:sy n="1" d="1"/>
      </p:scale>
      <p:origin x="0" y="0"/>
    </p:cViewPr>
  </p:notesTextViewPr>
  <p:sorterViewPr>
    <p:cViewPr varScale="1">
      <p:scale>
        <a:sx n="100" d="100"/>
        <a:sy n="100" d="100"/>
      </p:scale>
      <p:origin x="0" y="-7566"/>
    </p:cViewPr>
  </p:sorterViewPr>
  <p:notesViewPr>
    <p:cSldViewPr snapToGrid="0">
      <p:cViewPr varScale="1">
        <p:scale>
          <a:sx n="67" d="100"/>
          <a:sy n="67" d="100"/>
        </p:scale>
        <p:origin x="81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A392BB-7FDE-4269-8A22-A9AF02335006}" type="datetimeFigureOut">
              <a:rPr lang="sv-SE" smtClean="0"/>
              <a:t>2023-02-16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0D3E45-FFEB-4D8E-A6DB-882C1EADBB26}" type="slidenum">
              <a:rPr lang="sv-SE" smtClean="0"/>
              <a:t>‹#›</a:t>
            </a:fld>
            <a:endParaRPr lang="sv-SE"/>
          </a:p>
        </p:txBody>
      </p:sp>
    </p:spTree>
    <p:extLst>
      <p:ext uri="{BB962C8B-B14F-4D97-AF65-F5344CB8AC3E}">
        <p14:creationId xmlns:p14="http://schemas.microsoft.com/office/powerpoint/2010/main" val="92129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Anledningen till att vi arbetar med </a:t>
            </a:r>
            <a:r>
              <a:rPr lang="sv-SE" dirty="0" err="1"/>
              <a:t>våldsfrågan</a:t>
            </a:r>
            <a:r>
              <a:rPr lang="sv-SE" dirty="0"/>
              <a:t> är den starka kopplingen mellan våld och ohälsa. Ska patienten få rätt vård, och för att utnyttja vårdens resurser effektivt, behöver patienter erbjudas rätt behandling som ibland kan vara att ta sig ur, eller få behandling för tidigare våldsutsatthet. Forskning visar att våldsutsatta sökt vård flera gånger utan att personal har förstått vilka erfarenheter som ligger bakom. Det handlar om att hitta orsak till patientens ohälsa och inte avgränsa sig till dennes symtom.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en grupp som är vårdsökande och de riskerar att bollas runt om vi inte identifierar det som kan vara grunden till symtomen, våldsutsatthet, fysisk eller psykisk.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 smärtkliniken Västervik.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Möter du kvinnor i ditt jobb så möter du våldsutsatta kvinnor, samma sak gällande barn.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Patientgruppen söker inom alla medicinska specialiteter. Kunskap behövs överallt.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I socialstyrelsens vägledning </a:t>
            </a:r>
            <a:r>
              <a:rPr lang="sv-SE" sz="1200" b="0" dirty="0"/>
              <a:t>för att öka förutsättningarna för att upptäcka våldsutsatthet står följande: Våldsutsatta kvinnor är överrepresenterade inom psykiatrisk vård och att det är god klinisk praxis att ställa rutinfrågor om våld. Det finns inte så mycket svensk forskning gällande koppling mellan våld och missbruk. Allt tyder på stor utsatthet hos kvinnor i missbruk och beroende, tidigare eller pågående våld. En studie visar t.ex. att 92 % av gruppen utsatts för fysiskt eller sexuellt våld eller hot om våld i vuxen ålder. De har också en överrepresentation för tidigare övergrepp som kan förklara, eller öka förståelsen för, deras nuvarande mående och missbruksproblematik.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Ni kommer alla att ha patienter som har symptom som kommer av att de har utsatts för våld. Ni behöver bli den person som frågar efter våld.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Få berättar spontant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Studier har visat att kvinnor mycket sällan berättar spontant att de har utsatts för våld. </a:t>
            </a:r>
          </a:p>
          <a:p>
            <a:r>
              <a:rPr lang="sv-SE" sz="1200" kern="1200" dirty="0">
                <a:solidFill>
                  <a:schemeClr val="tx1"/>
                </a:solidFill>
                <a:effectLst/>
                <a:latin typeface="+mn-lt"/>
                <a:ea typeface="+mn-ea"/>
                <a:cs typeface="+mn-cs"/>
              </a:rPr>
              <a:t>De allra flesta har sällan något emot att få frågor om detta. </a:t>
            </a:r>
          </a:p>
          <a:p>
            <a:endParaRPr lang="sv-SE" sz="1200" dirty="0"/>
          </a:p>
          <a:p>
            <a:r>
              <a:rPr lang="sv-SE" sz="1200" b="1" kern="1200" dirty="0">
                <a:solidFill>
                  <a:schemeClr val="tx1"/>
                </a:solidFill>
                <a:effectLst/>
                <a:latin typeface="+mn-lt"/>
                <a:ea typeface="+mn-ea"/>
                <a:cs typeface="+mn-cs"/>
              </a:rPr>
              <a:t>Personal inom hälso- och sjukvården har en nyckelroll när det gäller att upptäcka våldsutsatthet. </a:t>
            </a:r>
          </a:p>
          <a:p>
            <a:r>
              <a:rPr lang="sv-SE" sz="1200" b="1" kern="1200" dirty="0">
                <a:solidFill>
                  <a:schemeClr val="tx1"/>
                </a:solidFill>
                <a:effectLst/>
                <a:latin typeface="+mn-lt"/>
                <a:ea typeface="+mn-ea"/>
                <a:cs typeface="+mn-cs"/>
              </a:rPr>
              <a:t>Många, framför allt, kvinnor söker vård för akuta skador eller kroniska besvär orsakade av våld. Men -  om de inte får en direkt fråga kanske de väljer att inte berätta om sina erfarenheter.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 att vårdgivaren ska kunna erbjuda en god vård enligt hälso- och sjukvårdslagen är det därför nödvändigt att undersöka om våld är orsaken till sjukdom och ohälsa.</a:t>
            </a:r>
          </a:p>
          <a:p>
            <a:endParaRPr lang="sv-S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endParaRPr lang="sv-SE" dirty="0"/>
          </a:p>
        </p:txBody>
      </p:sp>
      <p:sp>
        <p:nvSpPr>
          <p:cNvPr id="4" name="Platshållare för bildnummer 3"/>
          <p:cNvSpPr>
            <a:spLocks noGrp="1"/>
          </p:cNvSpPr>
          <p:nvPr>
            <p:ph type="sldNum" sz="quarter" idx="5"/>
          </p:nvPr>
        </p:nvSpPr>
        <p:spPr/>
        <p:txBody>
          <a:bodyPr/>
          <a:lstStyle/>
          <a:p>
            <a:fld id="{E40D3E45-FFEB-4D8E-A6DB-882C1EADBB26}" type="slidenum">
              <a:rPr lang="sv-SE" smtClean="0"/>
              <a:t>1</a:t>
            </a:fld>
            <a:endParaRPr lang="sv-SE"/>
          </a:p>
        </p:txBody>
      </p:sp>
    </p:spTree>
    <p:extLst>
      <p:ext uri="{BB962C8B-B14F-4D97-AF65-F5344CB8AC3E}">
        <p14:creationId xmlns:p14="http://schemas.microsoft.com/office/powerpoint/2010/main" val="269905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Clr>
                <a:schemeClr val="accent6">
                  <a:lumMod val="50000"/>
                </a:schemeClr>
              </a:buClr>
              <a:buFont typeface="Arial" panose="020B0604020202020204" pitchFamily="34" charset="0"/>
              <a:buChar cha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Fysiskt våld </a:t>
            </a:r>
            <a:r>
              <a:rPr lang="sv-SE" dirty="0"/>
              <a:t>(exempelvis örfilar, dra i håret, knuffa, hålla fast, sparkar, slag mot kroppen, stryptag, könsstympning med mera)</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Psykiskt våld </a:t>
            </a:r>
            <a:r>
              <a:rPr lang="sv-SE" dirty="0"/>
              <a:t>(hot, kontroll, kränkande och nedsättande ord). Att isoleras och att inte få träffa vem man vill. Här ingår även latent våld och att konstant leva under hot om våld/risk för nytt våld samt att bli gift mot sin vilja.</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Materiellt våld </a:t>
            </a:r>
            <a:r>
              <a:rPr lang="sv-SE" dirty="0"/>
              <a:t>(förstöra inredning, klippa sönder kläder, dagböcker, foton, mobiltelefon, glasögon, tandproteser etc.)</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Ekonomiskt våld </a:t>
            </a:r>
            <a:r>
              <a:rPr lang="sv-SE" dirty="0"/>
              <a:t>(tvingas skriva under handlingar, får ej förfoga över egen ekonomi)</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Sexuellt våld </a:t>
            </a:r>
            <a:r>
              <a:rPr lang="sv-SE" dirty="0"/>
              <a:t>(påtvingade sexuella handlingar, våldtäkt)</a:t>
            </a:r>
            <a:br>
              <a:rPr lang="sv-SE" dirty="0"/>
            </a:b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Försummelse</a:t>
            </a:r>
            <a:r>
              <a:rPr lang="sv-SE" b="1" dirty="0"/>
              <a:t> </a:t>
            </a:r>
            <a:r>
              <a:rPr lang="sv-SE" dirty="0"/>
              <a:t>(gäller främst äldre och personer med funktionsnedsättning och handlar om att medvetet ge felaktig medicinering, bristande hygien, lämna utan tillsyn med mera).</a:t>
            </a:r>
          </a:p>
        </p:txBody>
      </p:sp>
      <p:sp>
        <p:nvSpPr>
          <p:cNvPr id="4" name="Platshållare för bildnummer 3"/>
          <p:cNvSpPr>
            <a:spLocks noGrp="1"/>
          </p:cNvSpPr>
          <p:nvPr>
            <p:ph type="sldNum" sz="quarter" idx="5"/>
          </p:nvPr>
        </p:nvSpPr>
        <p:spPr/>
        <p:txBody>
          <a:bodyPr/>
          <a:lstStyle/>
          <a:p>
            <a:fld id="{5CB07A60-E934-4701-9A4B-732A47C65197}" type="slidenum">
              <a:rPr lang="sv-SE" smtClean="0"/>
              <a:t>2</a:t>
            </a:fld>
            <a:endParaRPr lang="sv-SE"/>
          </a:p>
        </p:txBody>
      </p:sp>
    </p:spTree>
    <p:extLst>
      <p:ext uri="{BB962C8B-B14F-4D97-AF65-F5344CB8AC3E}">
        <p14:creationId xmlns:p14="http://schemas.microsoft.com/office/powerpoint/2010/main" val="405806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En del söker vård många gånger och kan upplevas som överkänsliga eller gnälliga. Utsattheten sätter sig som symtom. </a:t>
            </a:r>
            <a:r>
              <a:rPr lang="sv-SE" altLang="sv-SE" sz="1200" dirty="0"/>
              <a:t>Många söker vård för symtom och ohälsa som de själva inte kopplar till våldet.</a:t>
            </a:r>
            <a:endParaRPr lang="sv-SE" b="0" dirty="0"/>
          </a:p>
          <a:p>
            <a:r>
              <a:rPr lang="sv-SE" b="0" dirty="0"/>
              <a:t>Normaliseringsprocessen medför att det är svårt som utsatt att se sambandet mellan våldet och ohälsan. </a:t>
            </a:r>
          </a:p>
          <a:p>
            <a:endParaRPr lang="sv-SE" b="0" dirty="0"/>
          </a:p>
          <a:p>
            <a:r>
              <a:rPr lang="sv-SE" b="0" dirty="0"/>
              <a:t>Varför vill Greta inte åka hem? Ställ fråga om hur hon har det, om hon är orolig över något gällande att komma hem. </a:t>
            </a:r>
          </a:p>
          <a:p>
            <a:r>
              <a:rPr lang="sv-SE" sz="1200" b="0" kern="1200" dirty="0">
                <a:solidFill>
                  <a:schemeClr val="tx1"/>
                </a:solidFill>
                <a:effectLst/>
                <a:latin typeface="+mn-lt"/>
                <a:ea typeface="+mn-ea"/>
                <a:cs typeface="+mn-cs"/>
              </a:rPr>
              <a:t>Partner/anhörig är överbeskyddande, kontrollerande eller vägrar lämna sin partner/närstående ensam</a:t>
            </a:r>
          </a:p>
          <a:p>
            <a:r>
              <a:rPr lang="sv-SE" sz="1200" dirty="0"/>
              <a:t>Depression är dubbelt så vanligt bland kvinnor och män som varit utsatta för allvarligt psykiskt våld </a:t>
            </a:r>
            <a:r>
              <a:rPr lang="sv-SE" sz="800" dirty="0"/>
              <a:t>(Referens: NCK, 2014 Våld och hälsa)</a:t>
            </a:r>
            <a:endParaRPr lang="sv-SE" sz="1200" dirty="0"/>
          </a:p>
          <a:p>
            <a:r>
              <a:rPr lang="sv-SE" sz="1200" dirty="0"/>
              <a:t>Självskadebeteende, ångest, självmordsförsök, riskbruk och psykosomatiska symptom, har visats vara vanligare hos personer som har varit utsatta för allvarligt sexuellt eller fysiskt våld. </a:t>
            </a:r>
          </a:p>
          <a:p>
            <a:r>
              <a:rPr lang="sv-SE" sz="1200" dirty="0"/>
              <a:t>Studier påvisar att psykiatripatienter har en mycket hög andel av relationsvåld i sin livshistoria. Dessa personer upplever oftare än andra, depressioner och många lider av post traumatisk stress</a:t>
            </a:r>
            <a:r>
              <a:rPr lang="sv-SE" sz="800" dirty="0"/>
              <a:t> (G. Dillon et.al, 2013, International Journal </a:t>
            </a:r>
            <a:r>
              <a:rPr lang="sv-SE" sz="800" dirty="0" err="1"/>
              <a:t>of</a:t>
            </a:r>
            <a:r>
              <a:rPr lang="sv-SE" sz="800" dirty="0"/>
              <a:t> </a:t>
            </a:r>
            <a:r>
              <a:rPr lang="sv-SE" sz="800" dirty="0" err="1"/>
              <a:t>Family</a:t>
            </a:r>
            <a:r>
              <a:rPr lang="sv-SE" sz="800" dirty="0"/>
              <a:t> Medicine </a:t>
            </a:r>
            <a:r>
              <a:rPr lang="sv-SE" sz="800" dirty="0" err="1"/>
              <a:t>Article</a:t>
            </a:r>
            <a:r>
              <a:rPr lang="sv-SE" sz="800" dirty="0"/>
              <a:t> ID 313309)</a:t>
            </a:r>
          </a:p>
          <a:p>
            <a:endParaRPr lang="sv-SE" dirty="0"/>
          </a:p>
        </p:txBody>
      </p:sp>
      <p:sp>
        <p:nvSpPr>
          <p:cNvPr id="4" name="Platshållare för bildnummer 3"/>
          <p:cNvSpPr>
            <a:spLocks noGrp="1"/>
          </p:cNvSpPr>
          <p:nvPr>
            <p:ph type="sldNum" sz="quarter" idx="5"/>
          </p:nvPr>
        </p:nvSpPr>
        <p:spPr/>
        <p:txBody>
          <a:bodyPr/>
          <a:lstStyle/>
          <a:p>
            <a:fld id="{5CB07A60-E934-4701-9A4B-732A47C65197}" type="slidenum">
              <a:rPr lang="sv-SE" smtClean="0"/>
              <a:t>5</a:t>
            </a:fld>
            <a:endParaRPr lang="sv-SE"/>
          </a:p>
        </p:txBody>
      </p:sp>
    </p:spTree>
    <p:extLst>
      <p:ext uri="{BB962C8B-B14F-4D97-AF65-F5344CB8AC3E}">
        <p14:creationId xmlns:p14="http://schemas.microsoft.com/office/powerpoint/2010/main" val="103634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För att du som vårdgivare ska kunna upptäcka våld behöver du rätt glasögon.  </a:t>
            </a:r>
          </a:p>
          <a:p>
            <a:r>
              <a:rPr lang="sv-SE" sz="1200" b="1" i="0" u="none" strike="noStrike" kern="1200" baseline="0" dirty="0">
                <a:solidFill>
                  <a:schemeClr val="tx1"/>
                </a:solidFill>
                <a:latin typeface="+mn-lt"/>
                <a:ea typeface="+mn-ea"/>
                <a:cs typeface="+mn-cs"/>
              </a:rPr>
              <a:t>Berättar inte självmant, kanske svarar nej första gången. Fråga flera gånger.</a:t>
            </a:r>
          </a:p>
          <a:p>
            <a:r>
              <a:rPr lang="sv-SE" sz="1200" b="1" i="0" u="none" strike="noStrike" kern="1200" baseline="0" dirty="0">
                <a:solidFill>
                  <a:schemeClr val="tx1"/>
                </a:solidFill>
                <a:latin typeface="+mn-lt"/>
                <a:ea typeface="+mn-ea"/>
                <a:cs typeface="+mn-cs"/>
              </a:rPr>
              <a:t>Den som frågar fler – identifierar fler. </a:t>
            </a:r>
          </a:p>
          <a:p>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Socialstyrelsen dödsfallsutredningar av barn och vuxna som har avlidit med anledning av brott. </a:t>
            </a:r>
            <a:r>
              <a:rPr lang="sv-SE" sz="1200" b="0" i="0" u="none" strike="noStrike" kern="1200" baseline="0" dirty="0">
                <a:solidFill>
                  <a:schemeClr val="tx1"/>
                </a:solidFill>
                <a:latin typeface="+mn-lt"/>
                <a:ea typeface="+mn-ea"/>
                <a:cs typeface="+mn-cs"/>
              </a:rPr>
              <a:t>Utredningarna visar att våldet inte upptäcktes av de involverade samhällsaktörerna, och blev oftast inte känt om inte den våldsutsatta på eget initiativ berättade om sin utsatthet. </a:t>
            </a:r>
            <a:r>
              <a:rPr lang="sv-SE" sz="1200" b="1" i="0" u="none" strike="noStrike" kern="1200" baseline="0" dirty="0">
                <a:solidFill>
                  <a:schemeClr val="tx1"/>
                </a:solidFill>
                <a:latin typeface="+mn-lt"/>
                <a:ea typeface="+mn-ea"/>
                <a:cs typeface="+mn-cs"/>
              </a:rPr>
              <a:t>Frågor om våld ställs inte alltid i det praktiska arbetet vare sig inom hälso- och sjukvården eller inom socialtjänsten, trots de föreskrifter och allmänna råd, vägledningar och utbildningsmaterial som har tagits fram och spridits till professionen via konferenser, möten och utbildningsinsatser under de senaste åren</a:t>
            </a:r>
            <a:r>
              <a:rPr lang="sv-SE" sz="1200" b="0" i="0" u="none" strike="noStrike" kern="1200" baseline="0" dirty="0">
                <a:solidFill>
                  <a:schemeClr val="tx1"/>
                </a:solidFill>
                <a:latin typeface="+mn-lt"/>
                <a:ea typeface="+mn-ea"/>
                <a:cs typeface="+mn-cs"/>
              </a:rPr>
              <a:t>. Dödsfallsutredningarna visade att inte heller Försäkringskassan, Arbetsförmedlingen eller Migrationsverket hade frågat något av de brottsoffer de hade haft kontakt med om erfarenhet av våld. De har därför, som statliga myndigheter, ålagts att rutinmässigt fråga om våld. </a:t>
            </a:r>
            <a:endParaRPr lang="sv-SE" dirty="0"/>
          </a:p>
          <a:p>
            <a:endParaRPr lang="sv-SE" dirty="0"/>
          </a:p>
        </p:txBody>
      </p:sp>
      <p:sp>
        <p:nvSpPr>
          <p:cNvPr id="4" name="Platshållare för bildnummer 3"/>
          <p:cNvSpPr>
            <a:spLocks noGrp="1"/>
          </p:cNvSpPr>
          <p:nvPr>
            <p:ph type="sldNum" sz="quarter" idx="5"/>
          </p:nvPr>
        </p:nvSpPr>
        <p:spPr/>
        <p:txBody>
          <a:bodyPr/>
          <a:lstStyle/>
          <a:p>
            <a:fld id="{5CB07A60-E934-4701-9A4B-732A47C65197}" type="slidenum">
              <a:rPr lang="sv-SE" smtClean="0"/>
              <a:t>6</a:t>
            </a:fld>
            <a:endParaRPr lang="sv-SE"/>
          </a:p>
        </p:txBody>
      </p:sp>
    </p:spTree>
    <p:extLst>
      <p:ext uri="{BB962C8B-B14F-4D97-AF65-F5344CB8AC3E}">
        <p14:creationId xmlns:p14="http://schemas.microsoft.com/office/powerpoint/2010/main" val="40721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9702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6" name="Platshållare för text 8">
            <a:extLst>
              <a:ext uri="{FF2B5EF4-FFF2-40B4-BE49-F238E27FC236}">
                <a16:creationId xmlns:a16="http://schemas.microsoft.com/office/drawing/2014/main" id="{E4990DEF-B8AA-49A6-8D03-6D3B9291E512}"/>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0083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2166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573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0" indent="0">
              <a:lnSpc>
                <a:spcPct val="100000"/>
              </a:lnSpc>
              <a:buFontTx/>
              <a:buNone/>
              <a:defRPr sz="1800">
                <a:latin typeface="Arial" panose="020B0604020202020204" pitchFamily="34" charset="0"/>
                <a:cs typeface="Arial" panose="020B0604020202020204" pitchFamily="34" charset="0"/>
              </a:defRPr>
            </a:lvl1pPr>
            <a:lvl2pPr marL="457200" indent="0">
              <a:lnSpc>
                <a:spcPct val="100000"/>
              </a:lnSpc>
              <a:buFontTx/>
              <a:buNone/>
              <a:defRPr sz="1600">
                <a:latin typeface="Arial" panose="020B0604020202020204" pitchFamily="34" charset="0"/>
                <a:cs typeface="Arial" panose="020B0604020202020204" pitchFamily="34" charset="0"/>
              </a:defRPr>
            </a:lvl2pPr>
            <a:lvl3pPr marL="914400" indent="0">
              <a:lnSpc>
                <a:spcPct val="100000"/>
              </a:lnSpc>
              <a:buFontTx/>
              <a:buNone/>
              <a:defRPr sz="1400">
                <a:latin typeface="Arial" panose="020B0604020202020204" pitchFamily="34" charset="0"/>
                <a:cs typeface="Arial" panose="020B0604020202020204" pitchFamily="34" charset="0"/>
              </a:defRPr>
            </a:lvl3pPr>
            <a:lvl4pPr marL="1371600" indent="0">
              <a:lnSpc>
                <a:spcPct val="100000"/>
              </a:lnSpc>
              <a:buFontTx/>
              <a:buNone/>
              <a:defRPr sz="1200">
                <a:latin typeface="Arial" panose="020B0604020202020204" pitchFamily="34" charset="0"/>
                <a:cs typeface="Arial" panose="020B0604020202020204" pitchFamily="34" charset="0"/>
              </a:defRPr>
            </a:lvl4pPr>
            <a:lvl5pPr marL="1828800" indent="0">
              <a:lnSpc>
                <a:spcPct val="100000"/>
              </a:lnSpc>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8" name="Platshållare för text 8">
            <a:extLst>
              <a:ext uri="{FF2B5EF4-FFF2-40B4-BE49-F238E27FC236}">
                <a16:creationId xmlns:a16="http://schemas.microsoft.com/office/drawing/2014/main" id="{23365A08-A021-49CA-9229-23403CDB4B87}"/>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88653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
        <p:nvSpPr>
          <p:cNvPr id="6" name="Platshållare för text 8">
            <a:extLst>
              <a:ext uri="{FF2B5EF4-FFF2-40B4-BE49-F238E27FC236}">
                <a16:creationId xmlns:a16="http://schemas.microsoft.com/office/drawing/2014/main" id="{B3F58145-C7E7-4CD0-B68A-C3A5BA02C89C}"/>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423719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690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a:prstGeom prst="rect">
            <a:avLst/>
          </a:prstGeom>
        </p:spPr>
        <p:txBody>
          <a:bodyPr/>
          <a:lstStyle>
            <a:lvl1pPr>
              <a:defRPr/>
            </a:lvl1pPr>
          </a:lstStyle>
          <a:p>
            <a:r>
              <a:rPr lang="sv-SE"/>
              <a:t>Klicka här för att ändra format</a:t>
            </a:r>
            <a:endParaRPr lang="en-US" dirty="0"/>
          </a:p>
        </p:txBody>
      </p:sp>
      <p:sp>
        <p:nvSpPr>
          <p:cNvPr id="3" name="Date Placeholder 2"/>
          <p:cNvSpPr>
            <a:spLocks noGrp="1"/>
          </p:cNvSpPr>
          <p:nvPr>
            <p:ph type="dt" sz="half" idx="10"/>
          </p:nvPr>
        </p:nvSpPr>
        <p:spPr>
          <a:xfrm>
            <a:off x="10653104" y="6391838"/>
            <a:ext cx="990599" cy="304799"/>
          </a:xfrm>
          <a:prstGeom prst="rect">
            <a:avLst/>
          </a:prstGeom>
        </p:spPr>
        <p:txBody>
          <a:bodyPr/>
          <a:lstStyle/>
          <a:p>
            <a:fld id="{7AA18ACC-A947-437B-A130-35BD54FDF1E9}" type="datetimeFigureOut">
              <a:rPr lang="en-US" dirty="0"/>
              <a:t>2/16/2023</a:t>
            </a:fld>
            <a:endParaRPr lang="en-US" dirty="0"/>
          </a:p>
        </p:txBody>
      </p:sp>
      <p:sp>
        <p:nvSpPr>
          <p:cNvPr id="4" name="Footer Placeholder 3"/>
          <p:cNvSpPr>
            <a:spLocks noGrp="1"/>
          </p:cNvSpPr>
          <p:nvPr>
            <p:ph type="ftr" sz="quarter" idx="11"/>
          </p:nvPr>
        </p:nvSpPr>
        <p:spPr>
          <a:xfrm>
            <a:off x="561110" y="6391838"/>
            <a:ext cx="3859795" cy="304801"/>
          </a:xfrm>
          <a:prstGeom prst="rect">
            <a:avLst/>
          </a:prstGeom>
        </p:spPr>
        <p:txBody>
          <a:bodyPr/>
          <a:lstStyle/>
          <a:p>
            <a:r>
              <a:rPr lang="en-US" dirty="0"/>
              <a:t>
              </a:t>
            </a:r>
          </a:p>
        </p:txBody>
      </p:sp>
      <p:sp>
        <p:nvSpPr>
          <p:cNvPr id="5" name="Slide Number Placeholder 4"/>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472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197764"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  |</a:t>
            </a:r>
          </a:p>
        </p:txBody>
      </p:sp>
    </p:spTree>
    <p:extLst>
      <p:ext uri="{BB962C8B-B14F-4D97-AF65-F5344CB8AC3E}">
        <p14:creationId xmlns:p14="http://schemas.microsoft.com/office/powerpoint/2010/main" val="398219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1" r:id="rId6"/>
    <p:sldLayoutId id="2147483655" r:id="rId7"/>
    <p:sldLayoutId id="214748365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3">
            <a:extLst>
              <a:ext uri="{FF2B5EF4-FFF2-40B4-BE49-F238E27FC236}">
                <a16:creationId xmlns:a16="http://schemas.microsoft.com/office/drawing/2014/main" id="{7C8D61F4-E00F-4884-9D43-0CF394555E5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18" b="8218"/>
          <a:stretch>
            <a:fillRect/>
          </a:stretch>
        </p:blipFill>
        <p:spPr>
          <a:xfrm>
            <a:off x="187326" y="162113"/>
            <a:ext cx="11822785" cy="5418298"/>
          </a:xfrm>
        </p:spPr>
      </p:pic>
      <p:sp>
        <p:nvSpPr>
          <p:cNvPr id="4" name="Platshållare för text 3">
            <a:extLst>
              <a:ext uri="{FF2B5EF4-FFF2-40B4-BE49-F238E27FC236}">
                <a16:creationId xmlns:a16="http://schemas.microsoft.com/office/drawing/2014/main" id="{E6DA4644-5D73-4851-B8A5-D89E45A23999}"/>
              </a:ext>
            </a:extLst>
          </p:cNvPr>
          <p:cNvSpPr>
            <a:spLocks noGrp="1"/>
          </p:cNvSpPr>
          <p:nvPr>
            <p:ph type="body" sz="quarter" idx="11"/>
          </p:nvPr>
        </p:nvSpPr>
        <p:spPr/>
        <p:txBody>
          <a:bodyPr/>
          <a:lstStyle/>
          <a:p>
            <a:r>
              <a:rPr lang="sv-SE" dirty="0"/>
              <a:t>Våga fråga! – Utbildning i våld i nära relationer</a:t>
            </a:r>
          </a:p>
        </p:txBody>
      </p:sp>
      <p:sp>
        <p:nvSpPr>
          <p:cNvPr id="6" name="Rubrik 1">
            <a:extLst>
              <a:ext uri="{FF2B5EF4-FFF2-40B4-BE49-F238E27FC236}">
                <a16:creationId xmlns:a16="http://schemas.microsoft.com/office/drawing/2014/main" id="{F2579FCF-59DA-484F-8A65-DF3D9C875EA3}"/>
              </a:ext>
            </a:extLst>
          </p:cNvPr>
          <p:cNvSpPr txBox="1">
            <a:spLocks/>
          </p:cNvSpPr>
          <p:nvPr/>
        </p:nvSpPr>
        <p:spPr>
          <a:xfrm>
            <a:off x="187326" y="2097741"/>
            <a:ext cx="11822785" cy="2073206"/>
          </a:xfrm>
          <a:prstGeom prst="rect">
            <a:avLst/>
          </a:prstGeom>
        </p:spPr>
        <p:txBody>
          <a:bodyPr anchor="t">
            <a:normAutofit fontScale="70000" lnSpcReduction="20000"/>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algn="ctr"/>
            <a:endParaRPr lang="sv-SE" sz="3200" dirty="0">
              <a:solidFill>
                <a:schemeClr val="bg1"/>
              </a:solidFill>
            </a:endParaRPr>
          </a:p>
          <a:p>
            <a:pPr algn="ctr"/>
            <a:endParaRPr lang="sv-SE" sz="3200" dirty="0">
              <a:solidFill>
                <a:schemeClr val="bg1"/>
              </a:solidFill>
            </a:endParaRPr>
          </a:p>
          <a:p>
            <a:pPr algn="ctr"/>
            <a:r>
              <a:rPr lang="sv-SE" sz="3200" dirty="0">
                <a:solidFill>
                  <a:schemeClr val="bg1"/>
                </a:solidFill>
              </a:rPr>
              <a:t>Socialstyrelsens nya förskrift om våld i nära relation</a:t>
            </a:r>
          </a:p>
          <a:p>
            <a:pPr algn="ctr"/>
            <a:endParaRPr lang="sv-SE" sz="3200" dirty="0">
              <a:solidFill>
                <a:schemeClr val="bg1"/>
              </a:solidFill>
            </a:endParaRPr>
          </a:p>
          <a:p>
            <a:pPr algn="ctr"/>
            <a:r>
              <a:rPr lang="sv-SE" sz="3200" dirty="0">
                <a:solidFill>
                  <a:schemeClr val="bg1"/>
                </a:solidFill>
              </a:rPr>
              <a:t>Hälso- och sjukvårdens ansvar</a:t>
            </a:r>
            <a:br>
              <a:rPr lang="sv-SE" sz="3200" dirty="0">
                <a:solidFill>
                  <a:schemeClr val="bg1"/>
                </a:solidFill>
              </a:rPr>
            </a:br>
            <a:endParaRPr lang="sv-SE" sz="3200" dirty="0">
              <a:solidFill>
                <a:schemeClr val="bg1"/>
              </a:solidFill>
            </a:endParaRPr>
          </a:p>
          <a:p>
            <a:pPr algn="ctr"/>
            <a:r>
              <a:rPr lang="sv-SE" dirty="0">
                <a:solidFill>
                  <a:schemeClr val="bg1"/>
                </a:solidFill>
              </a:rPr>
              <a:t> </a:t>
            </a:r>
          </a:p>
          <a:p>
            <a:pPr algn="ctr"/>
            <a:r>
              <a:rPr lang="sv-SE" dirty="0">
                <a:solidFill>
                  <a:schemeClr val="bg1"/>
                </a:solidFill>
              </a:rPr>
              <a:t> </a:t>
            </a:r>
          </a:p>
        </p:txBody>
      </p:sp>
    </p:spTree>
    <p:extLst>
      <p:ext uri="{BB962C8B-B14F-4D97-AF65-F5344CB8AC3E}">
        <p14:creationId xmlns:p14="http://schemas.microsoft.com/office/powerpoint/2010/main" val="267231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695544-39BE-4075-73F0-4F7A23ADC18F}"/>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7" name="Platshållare för text 6">
            <a:extLst>
              <a:ext uri="{FF2B5EF4-FFF2-40B4-BE49-F238E27FC236}">
                <a16:creationId xmlns:a16="http://schemas.microsoft.com/office/drawing/2014/main" id="{FA9123B9-119B-955B-7CBB-08AB7C248974}"/>
              </a:ext>
            </a:extLst>
          </p:cNvPr>
          <p:cNvSpPr>
            <a:spLocks noGrp="1"/>
          </p:cNvSpPr>
          <p:nvPr>
            <p:ph type="body" sz="quarter" idx="10"/>
          </p:nvPr>
        </p:nvSpPr>
        <p:spPr/>
        <p:txBody>
          <a:bodyPr/>
          <a:lstStyle/>
          <a:p>
            <a:r>
              <a:rPr lang="sv-SE" i="1" dirty="0"/>
              <a:t>Allmänna råd</a:t>
            </a:r>
          </a:p>
          <a:p>
            <a:r>
              <a:rPr lang="sv-SE" dirty="0"/>
              <a:t>Vårdgivaren bör se till att personalen i verksamheten har kunskap om våld och andra övergrepp av eller mot närstående för att kunna ge god vård samt har förmåga att omsätta kunskapen i det praktiska arbetet. </a:t>
            </a:r>
          </a:p>
        </p:txBody>
      </p:sp>
      <p:sp>
        <p:nvSpPr>
          <p:cNvPr id="8" name="Platshållare för text 7">
            <a:extLst>
              <a:ext uri="{FF2B5EF4-FFF2-40B4-BE49-F238E27FC236}">
                <a16:creationId xmlns:a16="http://schemas.microsoft.com/office/drawing/2014/main" id="{AD35251B-2085-385B-007C-0F499CDCDD22}"/>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98623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5483" y="516468"/>
            <a:ext cx="8761413" cy="706964"/>
          </a:xfrm>
        </p:spPr>
        <p:txBody>
          <a:bodyPr/>
          <a:lstStyle/>
          <a:p>
            <a:r>
              <a:rPr lang="sv-SE" dirty="0">
                <a:solidFill>
                  <a:srgbClr val="DB0D15"/>
                </a:solidFill>
              </a:rPr>
              <a:t>Definition av våld</a:t>
            </a:r>
          </a:p>
        </p:txBody>
      </p:sp>
      <p:sp>
        <p:nvSpPr>
          <p:cNvPr id="3" name="Rektangel 2"/>
          <p:cNvSpPr/>
          <p:nvPr/>
        </p:nvSpPr>
        <p:spPr>
          <a:xfrm>
            <a:off x="1045483" y="1421295"/>
            <a:ext cx="11236411" cy="3693319"/>
          </a:xfrm>
          <a:prstGeom prst="rect">
            <a:avLst/>
          </a:prstGeom>
        </p:spPr>
        <p:txBody>
          <a:bodyPr wrap="square">
            <a:spAutoFit/>
          </a:bodyPr>
          <a:lstStyle/>
          <a:p>
            <a:pPr marL="285750" indent="-285750">
              <a:buClr>
                <a:schemeClr val="accent6">
                  <a:lumMod val="50000"/>
                </a:schemeClr>
              </a:buClr>
              <a:buFont typeface="Arial" panose="020B0604020202020204" pitchFamily="34" charset="0"/>
              <a:buChar cha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Fysiskt våld </a:t>
            </a:r>
          </a:p>
          <a:p>
            <a:pPr>
              <a:buClr>
                <a:schemeClr val="accent6">
                  <a:lumMod val="50000"/>
                </a:schemeClr>
              </a:buCl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Psykiskt våld (inkl. kontroll, begränsning av umgänge, latent våld, hotfulla blickar osv.)</a:t>
            </a:r>
          </a:p>
          <a:p>
            <a:pPr>
              <a:buClr>
                <a:schemeClr val="accent6">
                  <a:lumMod val="50000"/>
                </a:schemeClr>
              </a:buCl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Materiellt våld </a:t>
            </a:r>
          </a:p>
          <a:p>
            <a:pPr>
              <a:buClr>
                <a:schemeClr val="accent6">
                  <a:lumMod val="50000"/>
                </a:schemeClr>
              </a:buClr>
            </a:pPr>
            <a:endParaRPr lang="sv-SE" b="1" dirty="0">
              <a:effectLst>
                <a:outerShdw blurRad="38100" dist="38100" dir="2700000" algn="tl">
                  <a:srgbClr val="000000">
                    <a:alpha val="43137"/>
                  </a:srgbClr>
                </a:outerShdw>
              </a:effectLst>
            </a:endParaRPr>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Ekonomiskt våld </a:t>
            </a:r>
            <a:endParaRPr lang="sv-SE" dirty="0">
              <a:effectLst>
                <a:outerShdw blurRad="38100" dist="38100" dir="2700000" algn="tl">
                  <a:srgbClr val="000000">
                    <a:alpha val="43137"/>
                  </a:srgbClr>
                </a:outerShdw>
              </a:effectLst>
            </a:endParaRPr>
          </a:p>
          <a:p>
            <a:pPr>
              <a:buClr>
                <a:schemeClr val="accent6">
                  <a:lumMod val="50000"/>
                </a:schemeClr>
              </a:buClr>
            </a:pPr>
            <a:r>
              <a:rPr lang="sv-SE" dirty="0">
                <a:effectLst>
                  <a:outerShdw blurRad="38100" dist="38100" dir="2700000" algn="tl">
                    <a:srgbClr val="000000">
                      <a:alpha val="43137"/>
                    </a:srgbClr>
                  </a:outerShdw>
                </a:effectLst>
              </a:rPr>
              <a:t> </a:t>
            </a: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Sexuellt våld</a:t>
            </a:r>
            <a:r>
              <a:rPr lang="sv-SE" dirty="0">
                <a:effectLst>
                  <a:outerShdw blurRad="38100" dist="38100" dir="2700000" algn="tl">
                    <a:srgbClr val="000000">
                      <a:alpha val="43137"/>
                    </a:srgbClr>
                  </a:outerShdw>
                </a:effectLst>
              </a:rPr>
              <a:t> </a:t>
            </a:r>
          </a:p>
          <a:p>
            <a:pPr>
              <a:buClr>
                <a:schemeClr val="accent6">
                  <a:lumMod val="50000"/>
                </a:schemeClr>
              </a:buClr>
            </a:pPr>
            <a:endParaRPr lang="sv-SE" dirty="0"/>
          </a:p>
          <a:p>
            <a:pPr marL="285750" indent="-285750">
              <a:buClr>
                <a:schemeClr val="accent6">
                  <a:lumMod val="50000"/>
                </a:schemeClr>
              </a:buClr>
              <a:buFont typeface="Arial" panose="020B0604020202020204" pitchFamily="34" charset="0"/>
              <a:buChar char="•"/>
            </a:pPr>
            <a:r>
              <a:rPr lang="sv-SE" b="1" dirty="0">
                <a:effectLst>
                  <a:outerShdw blurRad="38100" dist="38100" dir="2700000" algn="tl">
                    <a:srgbClr val="000000">
                      <a:alpha val="43137"/>
                    </a:srgbClr>
                  </a:outerShdw>
                </a:effectLst>
              </a:rPr>
              <a:t>Försummelse </a:t>
            </a:r>
          </a:p>
          <a:p>
            <a:pPr>
              <a:buClr>
                <a:schemeClr val="accent6">
                  <a:lumMod val="50000"/>
                </a:schemeClr>
              </a:buClr>
            </a:pPr>
            <a:endParaRPr lang="sv-SE" b="1" dirty="0">
              <a:effectLst>
                <a:outerShdw blurRad="38100" dist="38100" dir="2700000" algn="tl">
                  <a:srgbClr val="000000">
                    <a:alpha val="43137"/>
                  </a:srgbClr>
                </a:outerShdw>
              </a:effectLst>
            </a:endParaRPr>
          </a:p>
        </p:txBody>
      </p:sp>
      <p:pic>
        <p:nvPicPr>
          <p:cNvPr id="9" name="Bildobjekt 8"/>
          <p:cNvPicPr>
            <a:picLocks noChangeAspect="1"/>
          </p:cNvPicPr>
          <p:nvPr/>
        </p:nvPicPr>
        <p:blipFill>
          <a:blip r:embed="rId3"/>
          <a:stretch>
            <a:fillRect/>
          </a:stretch>
        </p:blipFill>
        <p:spPr>
          <a:xfrm>
            <a:off x="1392922" y="6358392"/>
            <a:ext cx="6718374" cy="292633"/>
          </a:xfrm>
          <a:prstGeom prst="rect">
            <a:avLst/>
          </a:prstGeom>
        </p:spPr>
      </p:pic>
      <p:pic>
        <p:nvPicPr>
          <p:cNvPr id="4" name="Bildobjekt 3">
            <a:extLst>
              <a:ext uri="{FF2B5EF4-FFF2-40B4-BE49-F238E27FC236}">
                <a16:creationId xmlns:a16="http://schemas.microsoft.com/office/drawing/2014/main" id="{CCDF9146-E0B2-4081-9236-ACF3EC50DC22}"/>
              </a:ext>
            </a:extLst>
          </p:cNvPr>
          <p:cNvPicPr>
            <a:picLocks noChangeAspect="1"/>
          </p:cNvPicPr>
          <p:nvPr/>
        </p:nvPicPr>
        <p:blipFill>
          <a:blip r:embed="rId4"/>
          <a:stretch>
            <a:fillRect/>
          </a:stretch>
        </p:blipFill>
        <p:spPr>
          <a:xfrm>
            <a:off x="4978400" y="2763520"/>
            <a:ext cx="5140960" cy="3887505"/>
          </a:xfrm>
          <a:prstGeom prst="rect">
            <a:avLst/>
          </a:prstGeom>
          <a:noFill/>
        </p:spPr>
      </p:pic>
    </p:spTree>
    <p:extLst>
      <p:ext uri="{BB962C8B-B14F-4D97-AF65-F5344CB8AC3E}">
        <p14:creationId xmlns:p14="http://schemas.microsoft.com/office/powerpoint/2010/main" val="12138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D3A4A7-FC49-368C-714C-C4385FF760B8}"/>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B6DB36BB-EE8D-7901-180A-7ACC25A1C40D}"/>
              </a:ext>
            </a:extLst>
          </p:cNvPr>
          <p:cNvSpPr>
            <a:spLocks noGrp="1"/>
          </p:cNvSpPr>
          <p:nvPr>
            <p:ph type="body" sz="quarter" idx="10"/>
          </p:nvPr>
        </p:nvSpPr>
        <p:spPr/>
        <p:txBody>
          <a:bodyPr/>
          <a:lstStyle/>
          <a:p>
            <a:r>
              <a:rPr lang="sv-SE" b="1" dirty="0"/>
              <a:t>7 kap. Hälso- och sjukvårdens ansvar</a:t>
            </a:r>
          </a:p>
          <a:p>
            <a:r>
              <a:rPr lang="sv-SE" dirty="0"/>
              <a:t>2 § Vårdgivaren </a:t>
            </a:r>
            <a:r>
              <a:rPr lang="sv-SE" dirty="0">
                <a:highlight>
                  <a:srgbClr val="FFFF00"/>
                </a:highlight>
              </a:rPr>
              <a:t>ska fastställa rutiner </a:t>
            </a:r>
            <a:r>
              <a:rPr lang="sv-SE" dirty="0"/>
              <a:t>för när och hur personalen i dess verksamheter ska ställa frågor om våld för att kunna upptäcka våldsutsatta och barn som bevittnat våld som behöver vård. </a:t>
            </a:r>
          </a:p>
        </p:txBody>
      </p:sp>
      <p:sp>
        <p:nvSpPr>
          <p:cNvPr id="6" name="Platshållare för text 5">
            <a:extLst>
              <a:ext uri="{FF2B5EF4-FFF2-40B4-BE49-F238E27FC236}">
                <a16:creationId xmlns:a16="http://schemas.microsoft.com/office/drawing/2014/main" id="{A34E777C-46B4-2E21-35D7-B58779DA4719}"/>
              </a:ext>
            </a:extLst>
          </p:cNvPr>
          <p:cNvSpPr>
            <a:spLocks noGrp="1"/>
          </p:cNvSpPr>
          <p:nvPr>
            <p:ph type="body" sz="quarter" idx="11"/>
          </p:nvPr>
        </p:nvSpPr>
        <p:spPr/>
        <p:txBody>
          <a:bodyPr/>
          <a:lstStyle/>
          <a:p>
            <a:endParaRPr lang="sv-SE"/>
          </a:p>
        </p:txBody>
      </p:sp>
      <p:sp>
        <p:nvSpPr>
          <p:cNvPr id="7" name="Rektangel: rundade hörn 6">
            <a:extLst>
              <a:ext uri="{FF2B5EF4-FFF2-40B4-BE49-F238E27FC236}">
                <a16:creationId xmlns:a16="http://schemas.microsoft.com/office/drawing/2014/main" id="{6C7AD4CC-D403-DE76-72E2-88512EF1A367}"/>
              </a:ext>
            </a:extLst>
          </p:cNvPr>
          <p:cNvSpPr/>
          <p:nvPr/>
        </p:nvSpPr>
        <p:spPr>
          <a:xfrm>
            <a:off x="3058160" y="4389120"/>
            <a:ext cx="31292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Vem är vårdgivaren?</a:t>
            </a:r>
          </a:p>
        </p:txBody>
      </p:sp>
      <p:sp>
        <p:nvSpPr>
          <p:cNvPr id="2" name="Rektangel: rundade hörn 1">
            <a:extLst>
              <a:ext uri="{FF2B5EF4-FFF2-40B4-BE49-F238E27FC236}">
                <a16:creationId xmlns:a16="http://schemas.microsoft.com/office/drawing/2014/main" id="{74862C08-3F06-FB89-5A88-619398F201E5}"/>
              </a:ext>
            </a:extLst>
          </p:cNvPr>
          <p:cNvSpPr/>
          <p:nvPr/>
        </p:nvSpPr>
        <p:spPr>
          <a:xfrm>
            <a:off x="7186107" y="4065613"/>
            <a:ext cx="4012603" cy="1237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Mall för att upprätta lokal rutin på vårdgivarwebben</a:t>
            </a:r>
          </a:p>
          <a:p>
            <a:pPr algn="ctr"/>
            <a:r>
              <a:rPr lang="sv-SE" dirty="0">
                <a:solidFill>
                  <a:schemeClr val="tx1"/>
                </a:solidFill>
              </a:rPr>
              <a:t>(Vårdgivare Kalmar län)</a:t>
            </a:r>
          </a:p>
        </p:txBody>
      </p:sp>
      <p:sp>
        <p:nvSpPr>
          <p:cNvPr id="3" name="Pil: nedåt 2">
            <a:extLst>
              <a:ext uri="{FF2B5EF4-FFF2-40B4-BE49-F238E27FC236}">
                <a16:creationId xmlns:a16="http://schemas.microsoft.com/office/drawing/2014/main" id="{1083B190-3EA6-269B-A9F3-B51F4311FFC6}"/>
              </a:ext>
            </a:extLst>
          </p:cNvPr>
          <p:cNvSpPr/>
          <p:nvPr/>
        </p:nvSpPr>
        <p:spPr>
          <a:xfrm>
            <a:off x="8869108" y="2775289"/>
            <a:ext cx="646600" cy="11627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0998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D3A4A7-FC49-368C-714C-C4385FF760B8}"/>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B6DB36BB-EE8D-7901-180A-7ACC25A1C40D}"/>
              </a:ext>
            </a:extLst>
          </p:cNvPr>
          <p:cNvSpPr>
            <a:spLocks noGrp="1"/>
          </p:cNvSpPr>
          <p:nvPr>
            <p:ph type="body" sz="quarter" idx="10"/>
          </p:nvPr>
        </p:nvSpPr>
        <p:spPr/>
        <p:txBody>
          <a:bodyPr/>
          <a:lstStyle/>
          <a:p>
            <a:r>
              <a:rPr lang="sv-SE" dirty="0"/>
              <a:t>Åtgärder för våldsutsatta vuxna </a:t>
            </a:r>
          </a:p>
          <a:p>
            <a:endParaRPr lang="sv-SE" dirty="0"/>
          </a:p>
          <a:p>
            <a:r>
              <a:rPr lang="sv-SE" dirty="0"/>
              <a:t>10 § Om en vuxen </a:t>
            </a:r>
            <a:r>
              <a:rPr lang="sv-SE" dirty="0">
                <a:highlight>
                  <a:srgbClr val="FFFF00"/>
                </a:highlight>
              </a:rPr>
              <a:t>visar symtom eller tecken som väcker misstanke </a:t>
            </a:r>
            <a:r>
              <a:rPr lang="sv-SE" dirty="0"/>
              <a:t>om att personen är våldsutsatt, ska vårdgivaren se till att </a:t>
            </a:r>
            <a:r>
              <a:rPr lang="sv-SE" dirty="0">
                <a:highlight>
                  <a:srgbClr val="FFFF00"/>
                </a:highlight>
              </a:rPr>
              <a:t>hälso- och sjukvårdpersonalen frågar </a:t>
            </a:r>
            <a:r>
              <a:rPr lang="sv-SE" dirty="0"/>
              <a:t>den vuxna i enrum om orsaken till symtomen eller tecknen.</a:t>
            </a:r>
          </a:p>
          <a:p>
            <a:endParaRPr lang="sv-SE" dirty="0"/>
          </a:p>
          <a:p>
            <a:r>
              <a:rPr lang="sv-SE" dirty="0"/>
              <a:t>I lokal rutin anger ni ”när, vilka patienter, hur och vilken personal ska fråga”</a:t>
            </a:r>
          </a:p>
        </p:txBody>
      </p:sp>
      <p:sp>
        <p:nvSpPr>
          <p:cNvPr id="6" name="Platshållare för text 5">
            <a:extLst>
              <a:ext uri="{FF2B5EF4-FFF2-40B4-BE49-F238E27FC236}">
                <a16:creationId xmlns:a16="http://schemas.microsoft.com/office/drawing/2014/main" id="{A34E777C-46B4-2E21-35D7-B58779DA4719}"/>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6006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90C9530-F901-4E98-9E7D-C5F46DE8E6A0}"/>
              </a:ext>
            </a:extLst>
          </p:cNvPr>
          <p:cNvSpPr>
            <a:spLocks noGrp="1"/>
          </p:cNvSpPr>
          <p:nvPr>
            <p:ph type="ctrTitle"/>
          </p:nvPr>
        </p:nvSpPr>
        <p:spPr/>
        <p:txBody>
          <a:bodyPr/>
          <a:lstStyle/>
          <a:p>
            <a:r>
              <a:rPr lang="sv-SE" dirty="0"/>
              <a:t>Tecken och symtom som bör föranleda frågor om våldsutsatthet </a:t>
            </a:r>
          </a:p>
        </p:txBody>
      </p:sp>
      <p:sp>
        <p:nvSpPr>
          <p:cNvPr id="7" name="Platshållare för text 6">
            <a:extLst>
              <a:ext uri="{FF2B5EF4-FFF2-40B4-BE49-F238E27FC236}">
                <a16:creationId xmlns:a16="http://schemas.microsoft.com/office/drawing/2014/main" id="{26852069-3230-4F19-A7E0-9C69C6224CC3}"/>
              </a:ext>
            </a:extLst>
          </p:cNvPr>
          <p:cNvSpPr>
            <a:spLocks noGrp="1"/>
          </p:cNvSpPr>
          <p:nvPr>
            <p:ph type="body" sz="quarter" idx="10"/>
          </p:nvPr>
        </p:nvSpPr>
        <p:spPr>
          <a:xfrm>
            <a:off x="792481" y="1239520"/>
            <a:ext cx="9378314" cy="4409440"/>
          </a:xfrm>
        </p:spPr>
        <p:txBody>
          <a:bodyPr/>
          <a:lstStyle/>
          <a:p>
            <a:pPr marL="285750" indent="-285750">
              <a:buFont typeface="Arial" panose="020B0604020202020204" pitchFamily="34" charset="0"/>
              <a:buChar char="•"/>
            </a:pPr>
            <a:r>
              <a:rPr lang="sv-SE" dirty="0"/>
              <a:t>Värk och smärta</a:t>
            </a:r>
          </a:p>
          <a:p>
            <a:pPr marL="285750" indent="-285750">
              <a:buFont typeface="Arial" panose="020B0604020202020204" pitchFamily="34" charset="0"/>
              <a:buChar char="•"/>
            </a:pPr>
            <a:r>
              <a:rPr lang="sv-SE" dirty="0"/>
              <a:t>Problem med mage </a:t>
            </a:r>
          </a:p>
          <a:p>
            <a:pPr marL="285750" indent="-285750">
              <a:buFont typeface="Arial" panose="020B0604020202020204" pitchFamily="34" charset="0"/>
              <a:buChar char="•"/>
            </a:pPr>
            <a:r>
              <a:rPr lang="sv-SE" dirty="0"/>
              <a:t>Sömnsvårigheter</a:t>
            </a:r>
          </a:p>
          <a:p>
            <a:pPr marL="285750" indent="-285750">
              <a:buFont typeface="Arial" panose="020B0604020202020204" pitchFamily="34" charset="0"/>
              <a:buChar char="•"/>
            </a:pPr>
            <a:r>
              <a:rPr lang="sv-SE" dirty="0"/>
              <a:t>Psykiska åkommor / oro / ångest / depression / självskada / suicidtankar</a:t>
            </a:r>
          </a:p>
          <a:p>
            <a:pPr marL="285750" indent="-285750">
              <a:buFont typeface="Arial" panose="020B0604020202020204" pitchFamily="34" charset="0"/>
              <a:buChar char="•"/>
            </a:pPr>
            <a:r>
              <a:rPr lang="sv-SE" dirty="0"/>
              <a:t>Riskbruk / missbruk</a:t>
            </a:r>
          </a:p>
          <a:p>
            <a:pPr marL="285750" indent="-285750">
              <a:buFont typeface="Arial" panose="020B0604020202020204" pitchFamily="34" charset="0"/>
              <a:buChar char="•"/>
            </a:pPr>
            <a:r>
              <a:rPr lang="sv-SE" dirty="0"/>
              <a:t>Söker vård upprepade gånger för diffusa åkommor / oklar skadebild</a:t>
            </a:r>
          </a:p>
          <a:p>
            <a:pPr marL="285750" indent="-285750">
              <a:buFont typeface="Arial" panose="020B0604020202020204" pitchFamily="34" charset="0"/>
              <a:buChar char="•"/>
            </a:pPr>
            <a:r>
              <a:rPr lang="sv-SE" dirty="0"/>
              <a:t>Stark rädsla/reaktion vid viss typ av undersökning</a:t>
            </a:r>
          </a:p>
          <a:p>
            <a:pPr marL="285750" indent="-285750">
              <a:buFont typeface="Arial" panose="020B0604020202020204" pitchFamily="34" charset="0"/>
              <a:buChar char="•"/>
            </a:pPr>
            <a:r>
              <a:rPr lang="sv-SE" dirty="0"/>
              <a:t>Fysiska skador </a:t>
            </a:r>
          </a:p>
          <a:p>
            <a:pPr marL="285750" indent="-285750">
              <a:buFont typeface="Arial" panose="020B0604020202020204" pitchFamily="34" charset="0"/>
              <a:buChar char="•"/>
            </a:pPr>
            <a:r>
              <a:rPr lang="sv-SE" dirty="0"/>
              <a:t>Ologiska förklaringar till hur skador uppkommit</a:t>
            </a:r>
          </a:p>
          <a:p>
            <a:endParaRPr lang="sv-SE" dirty="0"/>
          </a:p>
        </p:txBody>
      </p:sp>
      <p:sp>
        <p:nvSpPr>
          <p:cNvPr id="8" name="Platshållare för text 7">
            <a:extLst>
              <a:ext uri="{FF2B5EF4-FFF2-40B4-BE49-F238E27FC236}">
                <a16:creationId xmlns:a16="http://schemas.microsoft.com/office/drawing/2014/main" id="{BB1BC26B-945B-459A-B5BB-EB1171D7F2A6}"/>
              </a:ext>
            </a:extLst>
          </p:cNvPr>
          <p:cNvSpPr>
            <a:spLocks noGrp="1"/>
          </p:cNvSpPr>
          <p:nvPr>
            <p:ph type="body" sz="quarter" idx="11"/>
          </p:nvPr>
        </p:nvSpPr>
        <p:spPr/>
        <p:txBody>
          <a:bodyPr/>
          <a:lstStyle/>
          <a:p>
            <a:r>
              <a:rPr lang="sv-SE" dirty="0"/>
              <a:t>Våga fråga! – Utbildning i våld i nära relationer</a:t>
            </a:r>
          </a:p>
        </p:txBody>
      </p:sp>
      <p:sp>
        <p:nvSpPr>
          <p:cNvPr id="3" name="Rektangel: rundade hörn 2">
            <a:extLst>
              <a:ext uri="{FF2B5EF4-FFF2-40B4-BE49-F238E27FC236}">
                <a16:creationId xmlns:a16="http://schemas.microsoft.com/office/drawing/2014/main" id="{60B98E66-DDF2-9BFC-281E-D39341F01014}"/>
              </a:ext>
            </a:extLst>
          </p:cNvPr>
          <p:cNvSpPr/>
          <p:nvPr/>
        </p:nvSpPr>
        <p:spPr>
          <a:xfrm>
            <a:off x="9255759" y="843280"/>
            <a:ext cx="2559023" cy="1656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Tidigare erfarenheter av våld</a:t>
            </a:r>
          </a:p>
          <a:p>
            <a:pPr algn="ctr"/>
            <a:r>
              <a:rPr lang="sv-SE" dirty="0">
                <a:solidFill>
                  <a:schemeClr val="tx1"/>
                </a:solidFill>
              </a:rPr>
              <a:t>påverkar också hälsan. </a:t>
            </a:r>
          </a:p>
          <a:p>
            <a:pPr algn="ctr"/>
            <a:endParaRPr lang="sv-SE" dirty="0">
              <a:solidFill>
                <a:schemeClr val="tx1"/>
              </a:solidFill>
            </a:endParaRPr>
          </a:p>
        </p:txBody>
      </p:sp>
    </p:spTree>
    <p:extLst>
      <p:ext uri="{BB962C8B-B14F-4D97-AF65-F5344CB8AC3E}">
        <p14:creationId xmlns:p14="http://schemas.microsoft.com/office/powerpoint/2010/main" val="27600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a:extLst>
              <a:ext uri="{FF2B5EF4-FFF2-40B4-BE49-F238E27FC236}">
                <a16:creationId xmlns:a16="http://schemas.microsoft.com/office/drawing/2014/main" id="{44FBFF8D-9129-4CAD-BAF9-610B82D8F8F7}"/>
              </a:ext>
            </a:extLst>
          </p:cNvPr>
          <p:cNvSpPr>
            <a:spLocks noGrp="1"/>
          </p:cNvSpPr>
          <p:nvPr>
            <p:ph type="title"/>
          </p:nvPr>
        </p:nvSpPr>
        <p:spPr>
          <a:xfrm>
            <a:off x="377960" y="371182"/>
            <a:ext cx="10975839" cy="639472"/>
          </a:xfrm>
        </p:spPr>
        <p:txBody>
          <a:bodyPr/>
          <a:lstStyle/>
          <a:p>
            <a:endParaRPr lang="en-US" dirty="0"/>
          </a:p>
        </p:txBody>
      </p:sp>
      <p:pic>
        <p:nvPicPr>
          <p:cNvPr id="2050" name="Picture 2">
            <a:extLst>
              <a:ext uri="{FF2B5EF4-FFF2-40B4-BE49-F238E27FC236}">
                <a16:creationId xmlns:a16="http://schemas.microsoft.com/office/drawing/2014/main" id="{2BAAB50C-02F3-4DA1-A03F-2DD30A7E2C3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144827" y="2117552"/>
            <a:ext cx="4424128" cy="1885063"/>
          </a:xfrm>
          <a:prstGeom prst="rect">
            <a:avLst/>
          </a:prstGeom>
          <a:solidFill>
            <a:srgbClr val="FFFFFF"/>
          </a:solidFill>
        </p:spPr>
      </p:pic>
      <p:sp>
        <p:nvSpPr>
          <p:cNvPr id="2053" name="Content Placeholder 3">
            <a:extLst>
              <a:ext uri="{FF2B5EF4-FFF2-40B4-BE49-F238E27FC236}">
                <a16:creationId xmlns:a16="http://schemas.microsoft.com/office/drawing/2014/main" id="{21D51F4D-7228-46CE-80B0-EC062F662C5F}"/>
              </a:ext>
            </a:extLst>
          </p:cNvPr>
          <p:cNvSpPr>
            <a:spLocks noGrp="1"/>
          </p:cNvSpPr>
          <p:nvPr>
            <p:ph sz="half" idx="10"/>
          </p:nvPr>
        </p:nvSpPr>
        <p:spPr>
          <a:xfrm>
            <a:off x="6196536" y="1459684"/>
            <a:ext cx="5020104" cy="3087149"/>
          </a:xfrm>
        </p:spPr>
        <p:txBody>
          <a:bodyPr/>
          <a:lstStyle/>
          <a:p>
            <a:r>
              <a:rPr lang="sv-SE" sz="2400" dirty="0"/>
              <a:t>För att personer med erfarenhet av våld ska få </a:t>
            </a:r>
            <a:r>
              <a:rPr lang="sv-SE" sz="2400" u="sng" dirty="0"/>
              <a:t>adekvat</a:t>
            </a:r>
            <a:r>
              <a:rPr lang="sv-SE" sz="2400" dirty="0"/>
              <a:t> vård, stöd och hjälp behöver </a:t>
            </a:r>
            <a:r>
              <a:rPr lang="sv-SE" sz="2400" u="sng" dirty="0"/>
              <a:t>våldet upptäckas</a:t>
            </a:r>
            <a:r>
              <a:rPr lang="sv-SE" sz="2400" dirty="0"/>
              <a:t>. </a:t>
            </a:r>
          </a:p>
          <a:p>
            <a:endParaRPr lang="sv-SE" sz="2400" dirty="0"/>
          </a:p>
          <a:p>
            <a:r>
              <a:rPr lang="en-US" sz="2400" dirty="0" err="1"/>
              <a:t>Ovanligt</a:t>
            </a:r>
            <a:r>
              <a:rPr lang="en-US" sz="2400" dirty="0"/>
              <a:t> </a:t>
            </a:r>
            <a:r>
              <a:rPr lang="en-US" sz="2400" dirty="0" err="1"/>
              <a:t>att</a:t>
            </a:r>
            <a:r>
              <a:rPr lang="en-US" sz="2400" dirty="0"/>
              <a:t> patient </a:t>
            </a:r>
            <a:r>
              <a:rPr lang="en-US" sz="2400" dirty="0" err="1"/>
              <a:t>självmant</a:t>
            </a:r>
            <a:r>
              <a:rPr lang="en-US" sz="2400" dirty="0"/>
              <a:t> </a:t>
            </a:r>
            <a:r>
              <a:rPr lang="en-US" sz="2400" dirty="0" err="1"/>
              <a:t>berättar</a:t>
            </a:r>
            <a:r>
              <a:rPr lang="en-US" sz="2400" dirty="0"/>
              <a:t> om </a:t>
            </a:r>
            <a:r>
              <a:rPr lang="en-US" sz="2400" dirty="0" err="1"/>
              <a:t>erfarenheter</a:t>
            </a:r>
            <a:r>
              <a:rPr lang="en-US" sz="2400" dirty="0"/>
              <a:t> av </a:t>
            </a:r>
            <a:r>
              <a:rPr lang="en-US" sz="2400" dirty="0" err="1"/>
              <a:t>våld</a:t>
            </a:r>
            <a:r>
              <a:rPr lang="en-US" sz="2400" dirty="0"/>
              <a:t> – vi </a:t>
            </a:r>
            <a:r>
              <a:rPr lang="en-US" sz="2400" dirty="0" err="1"/>
              <a:t>behöver</a:t>
            </a:r>
            <a:r>
              <a:rPr lang="en-US" sz="2400" dirty="0"/>
              <a:t> </a:t>
            </a:r>
            <a:r>
              <a:rPr lang="en-US" sz="2400" dirty="0" err="1"/>
              <a:t>fråga</a:t>
            </a:r>
            <a:r>
              <a:rPr lang="en-US" sz="2400" dirty="0"/>
              <a:t>. </a:t>
            </a:r>
          </a:p>
          <a:p>
            <a:endParaRPr lang="en-US" dirty="0"/>
          </a:p>
        </p:txBody>
      </p:sp>
      <p:sp>
        <p:nvSpPr>
          <p:cNvPr id="2054" name="Text Placeholder 4">
            <a:extLst>
              <a:ext uri="{FF2B5EF4-FFF2-40B4-BE49-F238E27FC236}">
                <a16:creationId xmlns:a16="http://schemas.microsoft.com/office/drawing/2014/main" id="{C050ECB9-6F0F-4075-A969-23D668B1D987}"/>
              </a:ext>
            </a:extLst>
          </p:cNvPr>
          <p:cNvSpPr>
            <a:spLocks noGrp="1"/>
          </p:cNvSpPr>
          <p:nvPr>
            <p:ph type="body" sz="quarter" idx="11"/>
          </p:nvPr>
        </p:nvSpPr>
        <p:spPr>
          <a:xfrm>
            <a:off x="1410537" y="6371498"/>
            <a:ext cx="6713034" cy="276893"/>
          </a:xfrm>
        </p:spPr>
        <p:txBody>
          <a:bodyPr/>
          <a:lstStyle/>
          <a:p>
            <a:r>
              <a:rPr lang="sv-SE" dirty="0"/>
              <a:t>Våga fråga! – Utbildning i våld i nära relationer</a:t>
            </a:r>
          </a:p>
        </p:txBody>
      </p:sp>
      <p:sp>
        <p:nvSpPr>
          <p:cNvPr id="2" name="Ellips 1">
            <a:extLst>
              <a:ext uri="{FF2B5EF4-FFF2-40B4-BE49-F238E27FC236}">
                <a16:creationId xmlns:a16="http://schemas.microsoft.com/office/drawing/2014/main" id="{3A3567C4-338A-4EFB-92E0-4588EB2374B4}"/>
              </a:ext>
            </a:extLst>
          </p:cNvPr>
          <p:cNvSpPr/>
          <p:nvPr/>
        </p:nvSpPr>
        <p:spPr>
          <a:xfrm>
            <a:off x="3059225" y="5008880"/>
            <a:ext cx="5872480" cy="1247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Den </a:t>
            </a:r>
            <a:r>
              <a:rPr lang="en-US" sz="1800" dirty="0" err="1">
                <a:solidFill>
                  <a:schemeClr val="tx1"/>
                </a:solidFill>
              </a:rPr>
              <a:t>som</a:t>
            </a:r>
            <a:r>
              <a:rPr lang="en-US" sz="1800" dirty="0">
                <a:solidFill>
                  <a:schemeClr val="tx1"/>
                </a:solidFill>
              </a:rPr>
              <a:t> </a:t>
            </a:r>
            <a:r>
              <a:rPr lang="en-US" sz="1800" dirty="0" err="1">
                <a:solidFill>
                  <a:schemeClr val="tx1"/>
                </a:solidFill>
              </a:rPr>
              <a:t>frågar</a:t>
            </a:r>
            <a:r>
              <a:rPr lang="en-US" sz="1800" dirty="0">
                <a:solidFill>
                  <a:schemeClr val="tx1"/>
                </a:solidFill>
              </a:rPr>
              <a:t> </a:t>
            </a:r>
            <a:r>
              <a:rPr lang="en-US" sz="1800" dirty="0" err="1">
                <a:solidFill>
                  <a:schemeClr val="tx1"/>
                </a:solidFill>
              </a:rPr>
              <a:t>fler</a:t>
            </a:r>
            <a:r>
              <a:rPr lang="en-US" sz="1800" dirty="0">
                <a:solidFill>
                  <a:schemeClr val="tx1"/>
                </a:solidFill>
              </a:rPr>
              <a:t> </a:t>
            </a:r>
            <a:r>
              <a:rPr lang="en-US" sz="1800" dirty="0">
                <a:solidFill>
                  <a:schemeClr val="tx1"/>
                </a:solidFill>
                <a:sym typeface="Wingdings" panose="05000000000000000000" pitchFamily="2" charset="2"/>
              </a:rPr>
              <a:t> </a:t>
            </a:r>
            <a:r>
              <a:rPr lang="en-US" sz="1800" dirty="0" err="1">
                <a:solidFill>
                  <a:schemeClr val="tx1"/>
                </a:solidFill>
                <a:sym typeface="Wingdings" panose="05000000000000000000" pitchFamily="2" charset="2"/>
              </a:rPr>
              <a:t>identifierar</a:t>
            </a:r>
            <a:r>
              <a:rPr lang="en-US" sz="1800" dirty="0">
                <a:solidFill>
                  <a:schemeClr val="tx1"/>
                </a:solidFill>
                <a:sym typeface="Wingdings" panose="05000000000000000000" pitchFamily="2" charset="2"/>
              </a:rPr>
              <a:t> </a:t>
            </a:r>
            <a:r>
              <a:rPr lang="en-US" sz="1800" dirty="0" err="1">
                <a:solidFill>
                  <a:schemeClr val="tx1"/>
                </a:solidFill>
                <a:sym typeface="Wingdings" panose="05000000000000000000" pitchFamily="2" charset="2"/>
              </a:rPr>
              <a:t>fler</a:t>
            </a:r>
            <a:endParaRPr lang="en-US" sz="1800" dirty="0">
              <a:solidFill>
                <a:schemeClr val="tx1"/>
              </a:solidFill>
            </a:endParaRPr>
          </a:p>
        </p:txBody>
      </p:sp>
    </p:spTree>
    <p:extLst>
      <p:ext uri="{BB962C8B-B14F-4D97-AF65-F5344CB8AC3E}">
        <p14:creationId xmlns:p14="http://schemas.microsoft.com/office/powerpoint/2010/main" val="362297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D3A4A7-FC49-368C-714C-C4385FF760B8}"/>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B6DB36BB-EE8D-7901-180A-7ACC25A1C40D}"/>
              </a:ext>
            </a:extLst>
          </p:cNvPr>
          <p:cNvSpPr>
            <a:spLocks noGrp="1"/>
          </p:cNvSpPr>
          <p:nvPr>
            <p:ph type="body" sz="quarter" idx="10"/>
          </p:nvPr>
        </p:nvSpPr>
        <p:spPr/>
        <p:txBody>
          <a:bodyPr/>
          <a:lstStyle/>
          <a:p>
            <a:r>
              <a:rPr lang="sv-SE" b="1" dirty="0"/>
              <a:t>7 kap. Hälso- och sjukvårdens ansvar</a:t>
            </a:r>
          </a:p>
          <a:p>
            <a:r>
              <a:rPr lang="sv-SE" dirty="0"/>
              <a:t>4 § Vårdgivaren ska fastställa rutiner för hur </a:t>
            </a:r>
            <a:r>
              <a:rPr lang="sv-SE" dirty="0">
                <a:highlight>
                  <a:srgbClr val="FFFF00"/>
                </a:highlight>
              </a:rPr>
              <a:t>barns behov av information, råd och stöd </a:t>
            </a:r>
            <a:r>
              <a:rPr lang="sv-SE" dirty="0"/>
              <a:t>ska beaktas.</a:t>
            </a:r>
          </a:p>
          <a:p>
            <a:r>
              <a:rPr lang="sv-SE" sz="1400" dirty="0"/>
              <a:t>5 kap. 7 § första stycket 4 hälso- och sjukvårdslagen (2017:30) och </a:t>
            </a:r>
          </a:p>
          <a:p>
            <a:r>
              <a:rPr lang="sv-SE" sz="1400" dirty="0"/>
              <a:t>6 kap. 5 § andra stycket 4 patientsäkerhetslagen (2010:659)</a:t>
            </a:r>
          </a:p>
          <a:p>
            <a:endParaRPr lang="sv-SE" dirty="0"/>
          </a:p>
          <a:p>
            <a:r>
              <a:rPr lang="sv-SE" dirty="0"/>
              <a:t>(Rutin finns på Vårdgivare Kalmar län – sök ”barn som anhörig”)</a:t>
            </a:r>
          </a:p>
        </p:txBody>
      </p:sp>
      <p:sp>
        <p:nvSpPr>
          <p:cNvPr id="6" name="Platshållare för text 5">
            <a:extLst>
              <a:ext uri="{FF2B5EF4-FFF2-40B4-BE49-F238E27FC236}">
                <a16:creationId xmlns:a16="http://schemas.microsoft.com/office/drawing/2014/main" id="{A34E777C-46B4-2E21-35D7-B58779DA4719}"/>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8963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C187EFE-3A7E-4FD0-B060-D7995978B8A4}"/>
              </a:ext>
            </a:extLst>
          </p:cNvPr>
          <p:cNvSpPr>
            <a:spLocks noGrp="1"/>
          </p:cNvSpPr>
          <p:nvPr>
            <p:ph type="ctrTitle"/>
          </p:nvPr>
        </p:nvSpPr>
        <p:spPr/>
        <p:txBody>
          <a:bodyPr>
            <a:normAutofit fontScale="90000"/>
          </a:bodyPr>
          <a:lstStyle/>
          <a:p>
            <a:r>
              <a:rPr lang="sv-SE" dirty="0"/>
              <a:t>Barns rätt till information (barn som anhörig) </a:t>
            </a:r>
            <a:br>
              <a:rPr lang="sv-SE" dirty="0"/>
            </a:br>
            <a:br>
              <a:rPr lang="sv-SE" dirty="0"/>
            </a:br>
            <a:r>
              <a:rPr lang="sv-SE" dirty="0"/>
              <a:t>5 kap. 7 § HSL (hälso- och sjukvårdslagen), 6 kap. 5 § PSL (patientsäkerhetslagen)</a:t>
            </a:r>
          </a:p>
        </p:txBody>
      </p:sp>
      <p:sp>
        <p:nvSpPr>
          <p:cNvPr id="5" name="Platshållare för text 4">
            <a:extLst>
              <a:ext uri="{FF2B5EF4-FFF2-40B4-BE49-F238E27FC236}">
                <a16:creationId xmlns:a16="http://schemas.microsoft.com/office/drawing/2014/main" id="{8A83F795-2377-418F-8708-9ACD80EF91DB}"/>
              </a:ext>
            </a:extLst>
          </p:cNvPr>
          <p:cNvSpPr>
            <a:spLocks noGrp="1"/>
          </p:cNvSpPr>
          <p:nvPr>
            <p:ph type="body" sz="quarter" idx="10"/>
          </p:nvPr>
        </p:nvSpPr>
        <p:spPr>
          <a:xfrm>
            <a:off x="1787448" y="1950720"/>
            <a:ext cx="8402637" cy="3169920"/>
          </a:xfrm>
        </p:spPr>
        <p:txBody>
          <a:bodyPr/>
          <a:lstStyle/>
          <a:p>
            <a:r>
              <a:rPr lang="sv-SE" dirty="0"/>
              <a:t>Barns behov av information, råd och stöd ska särskilt beaktas t.ex. när en förälder</a:t>
            </a:r>
          </a:p>
          <a:p>
            <a:pPr marL="285750" indent="-285750">
              <a:buFont typeface="Wingdings" panose="05000000000000000000" pitchFamily="2" charset="2"/>
              <a:buChar char="ü"/>
            </a:pPr>
            <a:r>
              <a:rPr lang="sv-SE" dirty="0"/>
              <a:t>har en psykisk störning eller en psykisk funktionsnedsättning</a:t>
            </a:r>
          </a:p>
          <a:p>
            <a:pPr marL="285750" indent="-285750">
              <a:buFont typeface="Wingdings" panose="05000000000000000000" pitchFamily="2" charset="2"/>
              <a:buChar char="ü"/>
            </a:pPr>
            <a:r>
              <a:rPr lang="sv-SE" dirty="0"/>
              <a:t>har en allvarlig fysisk sjukdom eller skada</a:t>
            </a:r>
          </a:p>
          <a:p>
            <a:pPr marL="285750" indent="-285750">
              <a:buFont typeface="Wingdings" panose="05000000000000000000" pitchFamily="2" charset="2"/>
              <a:buChar char="ü"/>
            </a:pPr>
            <a:r>
              <a:rPr lang="sv-SE" dirty="0"/>
              <a:t>har ett missbruk av alkohol eller annat beroendeframkallande medel</a:t>
            </a:r>
          </a:p>
          <a:p>
            <a:pPr marL="285750" indent="-285750">
              <a:buFont typeface="Wingdings" panose="05000000000000000000" pitchFamily="2" charset="2"/>
              <a:buChar char="ü"/>
            </a:pPr>
            <a:r>
              <a:rPr lang="sv-SE" dirty="0">
                <a:highlight>
                  <a:srgbClr val="FFFF00"/>
                </a:highlight>
              </a:rPr>
              <a:t>utsätter eller har utsatt barnet eller en närstående till barnet för våld eller andra övergrepp</a:t>
            </a:r>
          </a:p>
          <a:p>
            <a:pPr marL="285750" indent="-285750">
              <a:buFont typeface="Wingdings" panose="05000000000000000000" pitchFamily="2" charset="2"/>
              <a:buChar char="ü"/>
            </a:pPr>
            <a:r>
              <a:rPr lang="sv-SE" dirty="0"/>
              <a:t>plötsligt eller oväntat dör</a:t>
            </a:r>
          </a:p>
          <a:p>
            <a:endParaRPr lang="sv-SE" dirty="0">
              <a:highlight>
                <a:srgbClr val="FFFF00"/>
              </a:highlight>
            </a:endParaRPr>
          </a:p>
          <a:p>
            <a:endParaRPr lang="sv-SE" dirty="0">
              <a:highlight>
                <a:srgbClr val="FFFF00"/>
              </a:highlight>
            </a:endParaRPr>
          </a:p>
          <a:p>
            <a:endParaRPr lang="sv-SE" dirty="0"/>
          </a:p>
        </p:txBody>
      </p:sp>
      <p:sp>
        <p:nvSpPr>
          <p:cNvPr id="6" name="Platshållare för text 5">
            <a:extLst>
              <a:ext uri="{FF2B5EF4-FFF2-40B4-BE49-F238E27FC236}">
                <a16:creationId xmlns:a16="http://schemas.microsoft.com/office/drawing/2014/main" id="{C9A2E369-DAF4-4025-B5F4-3FD3FFA903CE}"/>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4378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7A57E3B-A8B6-BCE8-0F93-2AA2618DA8AE}"/>
              </a:ext>
            </a:extLst>
          </p:cNvPr>
          <p:cNvSpPr>
            <a:spLocks noGrp="1"/>
          </p:cNvSpPr>
          <p:nvPr>
            <p:ph type="ctrTitle"/>
          </p:nvPr>
        </p:nvSpPr>
        <p:spPr/>
        <p:txBody>
          <a:bodyPr/>
          <a:lstStyle/>
          <a:p>
            <a:r>
              <a:rPr lang="sv-SE" dirty="0"/>
              <a:t>Socialstyrelsens föreskrifter och allmänna råd om våld i nära relationer </a:t>
            </a:r>
            <a:br>
              <a:rPr lang="sv-SE" dirty="0"/>
            </a:br>
            <a:r>
              <a:rPr lang="sv-SE" dirty="0"/>
              <a:t>HSLF-FS 2022:39</a:t>
            </a:r>
          </a:p>
        </p:txBody>
      </p:sp>
      <p:sp>
        <p:nvSpPr>
          <p:cNvPr id="5" name="Platshållare för text 4">
            <a:extLst>
              <a:ext uri="{FF2B5EF4-FFF2-40B4-BE49-F238E27FC236}">
                <a16:creationId xmlns:a16="http://schemas.microsoft.com/office/drawing/2014/main" id="{975609DA-5171-82E7-D11F-0220E881EC22}"/>
              </a:ext>
            </a:extLst>
          </p:cNvPr>
          <p:cNvSpPr>
            <a:spLocks noGrp="1"/>
          </p:cNvSpPr>
          <p:nvPr>
            <p:ph type="body" sz="quarter" idx="10"/>
          </p:nvPr>
        </p:nvSpPr>
        <p:spPr>
          <a:xfrm>
            <a:off x="968188" y="1631850"/>
            <a:ext cx="9886277" cy="3779246"/>
          </a:xfrm>
        </p:spPr>
        <p:txBody>
          <a:bodyPr/>
          <a:lstStyle/>
          <a:p>
            <a:r>
              <a:rPr lang="sv-SE" b="1" dirty="0"/>
              <a:t>Övrigt i föreskriften om hälso- och sjukvårdens ansvar: Se ”vårdgivare Kalmar län” </a:t>
            </a:r>
            <a:r>
              <a:rPr lang="sv-SE" b="1" dirty="0">
                <a:sym typeface="Wingdings" panose="05000000000000000000" pitchFamily="2" charset="2"/>
              </a:rPr>
              <a:t> </a:t>
            </a:r>
            <a:r>
              <a:rPr lang="sv-SE" b="1" dirty="0"/>
              <a:t>våld i nära relationer</a:t>
            </a:r>
          </a:p>
          <a:p>
            <a:endParaRPr lang="sv-SE" b="1" dirty="0"/>
          </a:p>
          <a:p>
            <a:pPr marL="285750" indent="-285750">
              <a:buFont typeface="Wingdings" panose="05000000000000000000" pitchFamily="2" charset="2"/>
              <a:buChar char="ü"/>
            </a:pPr>
            <a:r>
              <a:rPr lang="sv-SE" dirty="0"/>
              <a:t>Åtgärder för våldsutsatta vuxna </a:t>
            </a:r>
          </a:p>
          <a:p>
            <a:pPr marL="285750" indent="-285750">
              <a:buFont typeface="Wingdings" panose="05000000000000000000" pitchFamily="2" charset="2"/>
              <a:buChar char="ü"/>
            </a:pPr>
            <a:r>
              <a:rPr lang="sv-SE" dirty="0"/>
              <a:t>Åtgärder för våldsutsatta barn och barn som bevittnat våld</a:t>
            </a:r>
          </a:p>
          <a:p>
            <a:pPr marL="285750" indent="-285750">
              <a:buFont typeface="Wingdings" panose="05000000000000000000" pitchFamily="2" charset="2"/>
              <a:buChar char="ü"/>
            </a:pPr>
            <a:r>
              <a:rPr lang="sv-SE" dirty="0"/>
              <a:t>Skyldigheten att </a:t>
            </a:r>
            <a:r>
              <a:rPr lang="sv-SE" dirty="0" err="1"/>
              <a:t>orosanmäla</a:t>
            </a:r>
            <a:r>
              <a:rPr lang="sv-SE" dirty="0"/>
              <a:t> till socialtjänst vid misstanke om att ett barn far illa</a:t>
            </a:r>
          </a:p>
          <a:p>
            <a:pPr marL="285750" indent="-285750">
              <a:buFont typeface="Wingdings" panose="05000000000000000000" pitchFamily="2" charset="2"/>
              <a:buChar char="ü"/>
            </a:pPr>
            <a:r>
              <a:rPr lang="sv-SE" dirty="0"/>
              <a:t>Samverkan mellan vårdgivare och med externa aktörer</a:t>
            </a:r>
          </a:p>
          <a:p>
            <a:pPr marL="285750" indent="-285750">
              <a:buFont typeface="Wingdings" panose="05000000000000000000" pitchFamily="2" charset="2"/>
              <a:buChar char="ü"/>
            </a:pPr>
            <a:r>
              <a:rPr lang="sv-SE" dirty="0"/>
              <a:t>SIP vid behov av insatser från både hälso- och sjukvård och från socialtjänst </a:t>
            </a:r>
          </a:p>
          <a:p>
            <a:pPr marL="285750" indent="-285750">
              <a:buFont typeface="Wingdings" panose="05000000000000000000" pitchFamily="2" charset="2"/>
              <a:buChar char="ü"/>
            </a:pPr>
            <a:r>
              <a:rPr lang="sv-SE" dirty="0"/>
              <a:t>Säkerställa att det är möjligt att föra journal om en patient har skyddade personuppgifter</a:t>
            </a:r>
          </a:p>
          <a:p>
            <a:pPr marL="285750" indent="-285750">
              <a:buFont typeface="Wingdings" panose="05000000000000000000" pitchFamily="2" charset="2"/>
              <a:buChar char="ü"/>
            </a:pPr>
            <a:r>
              <a:rPr lang="sv-SE" dirty="0"/>
              <a:t>m.m.</a:t>
            </a:r>
          </a:p>
        </p:txBody>
      </p:sp>
      <p:sp>
        <p:nvSpPr>
          <p:cNvPr id="6" name="Platshållare för text 5">
            <a:extLst>
              <a:ext uri="{FF2B5EF4-FFF2-40B4-BE49-F238E27FC236}">
                <a16:creationId xmlns:a16="http://schemas.microsoft.com/office/drawing/2014/main" id="{C7826314-5877-6EF5-D9AC-3B85ED3873C9}"/>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9544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Region Kalmar län">
      <a:dk1>
        <a:sysClr val="windowText" lastClr="000000"/>
      </a:dk1>
      <a:lt1>
        <a:sysClr val="window" lastClr="FFFFFF"/>
      </a:lt1>
      <a:dk2>
        <a:srgbClr val="757070"/>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A24378-3847-4504-9AC8-75210D6EE2C6}" vid="{B95858A7-A334-4826-8877-DE7814140C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PPT_mall_RegionKalmarlän</Template>
  <TotalTime>15012</TotalTime>
  <Words>1572</Words>
  <Application>Microsoft Office PowerPoint</Application>
  <PresentationFormat>Bredbild</PresentationFormat>
  <Paragraphs>123</Paragraphs>
  <Slides>10</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Wingdings</vt:lpstr>
      <vt:lpstr>Office-tema</vt:lpstr>
      <vt:lpstr>PowerPoint-presentation</vt:lpstr>
      <vt:lpstr>Definition av våld</vt:lpstr>
      <vt:lpstr>Socialstyrelsens föreskrifter och allmänna råd om våld i nära relationer  HSLF-FS 2022:39</vt:lpstr>
      <vt:lpstr>Socialstyrelsens föreskrifter och allmänna råd om våld i nära relationer  HSLF-FS 2022:39</vt:lpstr>
      <vt:lpstr>Tecken och symtom som bör föranleda frågor om våldsutsatthet </vt:lpstr>
      <vt:lpstr>PowerPoint-presentation</vt:lpstr>
      <vt:lpstr>Socialstyrelsens föreskrifter och allmänna råd om våld i nära relationer  HSLF-FS 2022:39</vt:lpstr>
      <vt:lpstr>Barns rätt till information (barn som anhörig)   5 kap. 7 § HSL (hälso- och sjukvårdslagen), 6 kap. 5 § PSL (patientsäkerhetslagen)</vt:lpstr>
      <vt:lpstr>Socialstyrelsens föreskrifter och allmänna råd om våld i nära relationer  HSLF-FS 2022:39</vt:lpstr>
      <vt:lpstr>Socialstyrelsens föreskrifter och allmänna råd om våld i nära relationer  HSLF-FS 2022:39</vt:lpstr>
    </vt:vector>
  </TitlesOfParts>
  <Company>Landstinget i Kalmar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maria.lindqvist1@regionkalmar.se</dc:creator>
  <cp:lastModifiedBy>Maria Lindqvist</cp:lastModifiedBy>
  <cp:revision>235</cp:revision>
  <cp:lastPrinted>2023-02-01T16:59:39Z</cp:lastPrinted>
  <dcterms:created xsi:type="dcterms:W3CDTF">2021-04-21T08:53:13Z</dcterms:created>
  <dcterms:modified xsi:type="dcterms:W3CDTF">2023-02-16T13:26:57Z</dcterms:modified>
</cp:coreProperties>
</file>