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24"/>
  </p:notesMasterIdLst>
  <p:sldIdLst>
    <p:sldId id="274" r:id="rId4"/>
    <p:sldId id="275" r:id="rId5"/>
    <p:sldId id="364" r:id="rId6"/>
    <p:sldId id="605" r:id="rId7"/>
    <p:sldId id="463" r:id="rId8"/>
    <p:sldId id="597" r:id="rId9"/>
    <p:sldId id="489" r:id="rId10"/>
    <p:sldId id="491" r:id="rId11"/>
    <p:sldId id="293" r:id="rId12"/>
    <p:sldId id="612" r:id="rId13"/>
    <p:sldId id="613" r:id="rId14"/>
    <p:sldId id="618" r:id="rId15"/>
    <p:sldId id="614" r:id="rId16"/>
    <p:sldId id="609" r:id="rId17"/>
    <p:sldId id="617" r:id="rId18"/>
    <p:sldId id="615" r:id="rId19"/>
    <p:sldId id="616" r:id="rId20"/>
    <p:sldId id="316" r:id="rId21"/>
    <p:sldId id="490" r:id="rId22"/>
    <p:sldId id="258" r:id="rId2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AC6E91-A7DF-4EDC-A8ED-819329A9CC2D}" type="datetimeFigureOut">
              <a:rPr lang="sv-SE" smtClean="0"/>
              <a:t>2023-02-20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1F2637-A9A1-46E5-BCE9-50D1DBB6EEC1}" type="slidenum">
              <a:rPr lang="sv-SE" smtClean="0"/>
              <a:t>‹#›</a:t>
            </a:fld>
            <a:endParaRPr lang="sv-SE"/>
          </a:p>
        </p:txBody>
      </p:sp>
    </p:spTree>
    <p:extLst>
      <p:ext uri="{BB962C8B-B14F-4D97-AF65-F5344CB8AC3E}">
        <p14:creationId xmlns:p14="http://schemas.microsoft.com/office/powerpoint/2010/main" val="134414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Regionplanen 2023 ingår att se över hälsovalsuppdraget utifrån ett nära-vård perspektiv. Det tillsattes då en grupp för detta som består av 2 stycken som arbetar med beställd vård till vardags. 2 </a:t>
            </a:r>
            <a:r>
              <a:rPr lang="sv-SE" dirty="0" err="1"/>
              <a:t>st</a:t>
            </a:r>
            <a:r>
              <a:rPr lang="sv-SE" dirty="0"/>
              <a:t> som ingår i den grupp som arbetar med Nära Vård samt en forskare för att säkerställa att vi får med oss och tar hjälp av den forskning som finns på området. Vi arbetar nära de grupperingar som till vardags arbetar med beställd vård och nära vård för att fånga upp deras erfarenheter och kunskap. Båda de här grupperna har stor kännedom om hur det ser ut i vårt län och var de stora utmaningarna ligger. Hösten och vintern har bestått i att inventera och </a:t>
            </a:r>
            <a:r>
              <a:rPr lang="sv-SE" dirty="0" err="1"/>
              <a:t>brainstorma</a:t>
            </a:r>
            <a:r>
              <a:rPr lang="sv-SE" dirty="0"/>
              <a:t> tillsammans med kompetenser inom olika områden och verksamheter.</a:t>
            </a:r>
          </a:p>
          <a:p>
            <a:endParaRPr lang="sv-SE" dirty="0"/>
          </a:p>
          <a:p>
            <a:r>
              <a:rPr lang="sv-SE" dirty="0"/>
              <a:t>Det nya uppdraget är tänkt att ta avstamp utifrån målbilden i Nära Vård med fokus på olika patientflöden och att jämlik vård kan innebära att göra olika. </a:t>
            </a:r>
          </a:p>
          <a:p>
            <a:endParaRPr lang="sv-SE" dirty="0"/>
          </a:p>
          <a:p>
            <a:pPr algn="just">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Vården ska enligt hälso- och sjukvårdslagen bidra till god hälsa och ge vård på lika villkor. Personer med större behov av vård ska prioriteras framför dem med mindre behov. Samtidigt ska det finnas en rimlig relation mellan kostnader och effekt av behandlingen. Hälso- och sjukvården ska arbeta för att förebygga ohälsa.</a:t>
            </a:r>
          </a:p>
          <a:p>
            <a:pPr algn="just">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Leading Healthcare har delat upp patienter i fyra olika patientgrupper:</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Hälso- och sjukvårdslagen 3 kap</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Leading Health Care (2016)</a:t>
            </a:r>
          </a:p>
          <a:p>
            <a:endParaRPr lang="sv-SE" dirty="0"/>
          </a:p>
        </p:txBody>
      </p:sp>
      <p:sp>
        <p:nvSpPr>
          <p:cNvPr id="4" name="Platshållare för bildnummer 3"/>
          <p:cNvSpPr>
            <a:spLocks noGrp="1"/>
          </p:cNvSpPr>
          <p:nvPr>
            <p:ph type="sldNum" sz="quarter" idx="5"/>
          </p:nvPr>
        </p:nvSpPr>
        <p:spPr/>
        <p:txBody>
          <a:bodyPr/>
          <a:lstStyle/>
          <a:p>
            <a:fld id="{8CC9BE90-31FA-4A34-9F38-044061709D18}" type="slidenum">
              <a:rPr lang="sv-SE" smtClean="0"/>
              <a:t>1</a:t>
            </a:fld>
            <a:endParaRPr lang="sv-SE"/>
          </a:p>
        </p:txBody>
      </p:sp>
    </p:spTree>
    <p:extLst>
      <p:ext uri="{BB962C8B-B14F-4D97-AF65-F5344CB8AC3E}">
        <p14:creationId xmlns:p14="http://schemas.microsoft.com/office/powerpoint/2010/main" val="311072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CC9BE90-31FA-4A34-9F38-044061709D18}" type="slidenum">
              <a:rPr lang="sv-SE" smtClean="0"/>
              <a:t>2</a:t>
            </a:fld>
            <a:endParaRPr lang="sv-SE"/>
          </a:p>
        </p:txBody>
      </p:sp>
    </p:spTree>
    <p:extLst>
      <p:ext uri="{BB962C8B-B14F-4D97-AF65-F5344CB8AC3E}">
        <p14:creationId xmlns:p14="http://schemas.microsoft.com/office/powerpoint/2010/main" val="199535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A7802-9255-4163-9677-96BEB209979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73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1A7802-9255-4163-9677-96BEB209979C}" type="slidenum">
              <a:rPr lang="sv-SE" smtClean="0"/>
              <a:t>10</a:t>
            </a:fld>
            <a:endParaRPr lang="sv-SE"/>
          </a:p>
        </p:txBody>
      </p:sp>
    </p:spTree>
    <p:extLst>
      <p:ext uri="{BB962C8B-B14F-4D97-AF65-F5344CB8AC3E}">
        <p14:creationId xmlns:p14="http://schemas.microsoft.com/office/powerpoint/2010/main" val="296756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Utbildningsläkare under kompetens, blir egen bilaga</a:t>
            </a:r>
          </a:p>
        </p:txBody>
      </p:sp>
      <p:sp>
        <p:nvSpPr>
          <p:cNvPr id="4" name="Platshållare för bildnummer 3"/>
          <p:cNvSpPr>
            <a:spLocks noGrp="1"/>
          </p:cNvSpPr>
          <p:nvPr>
            <p:ph type="sldNum" sz="quarter" idx="5"/>
          </p:nvPr>
        </p:nvSpPr>
        <p:spPr/>
        <p:txBody>
          <a:bodyPr/>
          <a:lstStyle/>
          <a:p>
            <a:fld id="{B41A7802-9255-4163-9677-96BEB209979C}" type="slidenum">
              <a:rPr lang="sv-SE" smtClean="0"/>
              <a:t>11</a:t>
            </a:fld>
            <a:endParaRPr lang="sv-SE"/>
          </a:p>
        </p:txBody>
      </p:sp>
    </p:spTree>
    <p:extLst>
      <p:ext uri="{BB962C8B-B14F-4D97-AF65-F5344CB8AC3E}">
        <p14:creationId xmlns:p14="http://schemas.microsoft.com/office/powerpoint/2010/main" val="179926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Utbildningsläkare under kompetens, blir egen bilaga</a:t>
            </a:r>
          </a:p>
        </p:txBody>
      </p:sp>
      <p:sp>
        <p:nvSpPr>
          <p:cNvPr id="4" name="Platshållare för bildnummer 3"/>
          <p:cNvSpPr>
            <a:spLocks noGrp="1"/>
          </p:cNvSpPr>
          <p:nvPr>
            <p:ph type="sldNum" sz="quarter" idx="5"/>
          </p:nvPr>
        </p:nvSpPr>
        <p:spPr/>
        <p:txBody>
          <a:bodyPr/>
          <a:lstStyle/>
          <a:p>
            <a:fld id="{B41A7802-9255-4163-9677-96BEB209979C}" type="slidenum">
              <a:rPr lang="sv-SE" smtClean="0"/>
              <a:t>12</a:t>
            </a:fld>
            <a:endParaRPr lang="sv-SE"/>
          </a:p>
        </p:txBody>
      </p:sp>
    </p:spTree>
    <p:extLst>
      <p:ext uri="{BB962C8B-B14F-4D97-AF65-F5344CB8AC3E}">
        <p14:creationId xmlns:p14="http://schemas.microsoft.com/office/powerpoint/2010/main" val="17974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1A7802-9255-4163-9677-96BEB209979C}" type="slidenum">
              <a:rPr lang="sv-SE" smtClean="0"/>
              <a:t>13</a:t>
            </a:fld>
            <a:endParaRPr lang="sv-SE"/>
          </a:p>
        </p:txBody>
      </p:sp>
    </p:spTree>
    <p:extLst>
      <p:ext uri="{BB962C8B-B14F-4D97-AF65-F5344CB8AC3E}">
        <p14:creationId xmlns:p14="http://schemas.microsoft.com/office/powerpoint/2010/main" val="201401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7AE6A7-9752-4BA5-8CD8-6AE2C5ADDD0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925C05D-B381-4BC8-BBB1-C7EF01A23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4192723-624F-403F-9747-604B98DB5356}"/>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AA331583-B8B5-458D-9E06-65DE010759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C665C7-108C-4A32-81C7-FB1517ECCFF9}"/>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43607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46E806-D7B3-431B-9940-FDCF3194900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32F67DC-D978-41B9-982C-CF6D51074C5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D8DE51-633D-49BA-B41B-BC8C09AAA2BD}"/>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736C02E0-4570-4564-8113-BA6766DD73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6BC799-9AAA-419D-9708-B196468D4613}"/>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128387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4716256-8C47-4818-B518-BDEEFD1BFD2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9C81BA-9B8F-4161-A432-577F42B2973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A21BCF-942B-4FED-A4A4-3B748F910884}"/>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44BEEFD0-7032-4E3D-BAF2-0A60EF321F4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7CECDE-53FC-4578-BF06-2CEDF24805C0}"/>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24348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5" name="Text Placeholder 2"/>
          <p:cNvSpPr>
            <a:spLocks noGrp="1"/>
          </p:cNvSpPr>
          <p:nvPr>
            <p:ph idx="1"/>
          </p:nvPr>
        </p:nvSpPr>
        <p:spPr>
          <a:xfrm>
            <a:off x="609600" y="1855440"/>
            <a:ext cx="10972800" cy="435123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0258055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51912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11036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72510"/>
            <a:ext cx="10363200" cy="1470025"/>
          </a:xfrm>
        </p:spPr>
        <p:txBody>
          <a:bodyPr anchor="b" anchorCtr="0"/>
          <a:lstStyle/>
          <a:p>
            <a:r>
              <a:rPr lang="en-US"/>
              <a:t>Click to edit Master title style</a:t>
            </a:r>
          </a:p>
        </p:txBody>
      </p:sp>
      <p:sp>
        <p:nvSpPr>
          <p:cNvPr id="3" name="Subtitle 2"/>
          <p:cNvSpPr>
            <a:spLocks noGrp="1"/>
          </p:cNvSpPr>
          <p:nvPr>
            <p:ph type="subTitle" idx="1"/>
          </p:nvPr>
        </p:nvSpPr>
        <p:spPr>
          <a:xfrm>
            <a:off x="1828800" y="3439805"/>
            <a:ext cx="8534400" cy="1752600"/>
          </a:xfrm>
        </p:spPr>
        <p:txBody>
          <a:bodyPr>
            <a:normAutofit/>
          </a:bodyPr>
          <a:lstStyle>
            <a:lvl1pPr marL="0" indent="0" algn="ctr">
              <a:buNone/>
              <a:defRPr sz="2400" b="0" i="0" cap="all" spc="0">
                <a:solidFill>
                  <a:schemeClr val="accent1"/>
                </a:solidFill>
                <a:latin typeface="Futura LHC Bold"/>
                <a:cs typeface="Futura LHC 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4" name="Picture 3" descr="LHC_LOGO_R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7931" y="6183788"/>
            <a:ext cx="2616139" cy="278451"/>
          </a:xfrm>
          <a:prstGeom prst="rect">
            <a:avLst/>
          </a:prstGeom>
        </p:spPr>
      </p:pic>
    </p:spTree>
    <p:extLst>
      <p:ext uri="{BB962C8B-B14F-4D97-AF65-F5344CB8AC3E}">
        <p14:creationId xmlns:p14="http://schemas.microsoft.com/office/powerpoint/2010/main" val="26705827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914400" y="1872510"/>
            <a:ext cx="10363200" cy="1470025"/>
          </a:xfrm>
        </p:spPr>
        <p:txBody>
          <a:bodyPr anchor="b" anchorCtr="0"/>
          <a:lstStyle>
            <a:lvl1pPr>
              <a:defRPr>
                <a:solidFill>
                  <a:schemeClr val="bg1"/>
                </a:solidFill>
              </a:defRPr>
            </a:lvl1pPr>
          </a:lstStyle>
          <a:p>
            <a:r>
              <a:rPr lang="en-US"/>
              <a:t>Click to edit Master title style</a:t>
            </a:r>
          </a:p>
        </p:txBody>
      </p:sp>
      <p:sp>
        <p:nvSpPr>
          <p:cNvPr id="6" name="Subtitle 2"/>
          <p:cNvSpPr>
            <a:spLocks noGrp="1"/>
          </p:cNvSpPr>
          <p:nvPr>
            <p:ph type="subTitle" idx="1"/>
          </p:nvPr>
        </p:nvSpPr>
        <p:spPr>
          <a:xfrm>
            <a:off x="1828800" y="3439805"/>
            <a:ext cx="8534400" cy="1752600"/>
          </a:xfrm>
        </p:spPr>
        <p:txBody>
          <a:bodyPr>
            <a:normAutofit/>
          </a:bodyPr>
          <a:lstStyle>
            <a:lvl1pPr marL="0" indent="0" algn="ctr">
              <a:buNone/>
              <a:defRPr sz="2400" b="0" i="0" cap="all" spc="0">
                <a:solidFill>
                  <a:schemeClr val="accent3"/>
                </a:solidFill>
                <a:latin typeface="Futura LHC Bold"/>
                <a:cs typeface="Futura LHC 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7931" y="6183789"/>
            <a:ext cx="2616139" cy="278449"/>
          </a:xfrm>
          <a:prstGeom prst="rect">
            <a:avLst/>
          </a:prstGeom>
        </p:spPr>
      </p:pic>
    </p:spTree>
    <p:extLst>
      <p:ext uri="{BB962C8B-B14F-4D97-AF65-F5344CB8AC3E}">
        <p14:creationId xmlns:p14="http://schemas.microsoft.com/office/powerpoint/2010/main" val="25178615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_Black">
    <p:bg>
      <p:bgPr>
        <a:solidFill>
          <a:schemeClr val="accent1"/>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701692" y="688679"/>
            <a:ext cx="8788616" cy="5480643"/>
          </a:xfrm>
        </p:spPr>
        <p:txBody>
          <a:bodyPr anchor="ctr" anchorCtr="0">
            <a:normAutofit/>
          </a:bodyPr>
          <a:lstStyle>
            <a:lvl1pPr marL="0" indent="0" algn="ctr">
              <a:buNone/>
              <a:defRPr sz="3733" b="0" i="0">
                <a:solidFill>
                  <a:srgbClr val="FFFFFF"/>
                </a:solidFill>
                <a:latin typeface="+mn-lt"/>
                <a:cs typeface="Futura LHC Bold"/>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6801" y="5881635"/>
            <a:ext cx="650079" cy="650079"/>
          </a:xfrm>
          <a:prstGeom prst="rect">
            <a:avLst/>
          </a:prstGeom>
        </p:spPr>
      </p:pic>
    </p:spTree>
    <p:extLst>
      <p:ext uri="{BB962C8B-B14F-4D97-AF65-F5344CB8AC3E}">
        <p14:creationId xmlns:p14="http://schemas.microsoft.com/office/powerpoint/2010/main" val="6054186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300"/>
                        <p:tgtEl>
                          <p:spTgt spid="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Quote_Black">
    <p:bg>
      <p:bgPr>
        <a:solidFill>
          <a:schemeClr val="accent1"/>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701692" y="688679"/>
            <a:ext cx="8788616" cy="5480643"/>
          </a:xfrm>
        </p:spPr>
        <p:txBody>
          <a:bodyPr anchor="ctr" anchorCtr="0">
            <a:normAutofit/>
          </a:bodyPr>
          <a:lstStyle>
            <a:lvl1pPr marL="0" indent="0" algn="ctr">
              <a:buNone/>
              <a:defRPr sz="3733" b="0" i="0">
                <a:solidFill>
                  <a:srgbClr val="FFFFFF"/>
                </a:solidFill>
                <a:latin typeface="+mn-lt"/>
                <a:cs typeface="Futura LHC Bold"/>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2" name="Picture 1" descr="from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70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6801" y="5881635"/>
            <a:ext cx="650079" cy="650079"/>
          </a:xfrm>
          <a:prstGeom prst="rect">
            <a:avLst/>
          </a:prstGeom>
        </p:spPr>
      </p:pic>
    </p:spTree>
    <p:extLst>
      <p:ext uri="{BB962C8B-B14F-4D97-AF65-F5344CB8AC3E}">
        <p14:creationId xmlns:p14="http://schemas.microsoft.com/office/powerpoint/2010/main" val="8380502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300"/>
                        <p:tgtEl>
                          <p:spTgt spid="5"/>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Quote_Black">
    <p:bg>
      <p:bgPr>
        <a:solidFill>
          <a:schemeClr val="accent5"/>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701692" y="688679"/>
            <a:ext cx="8788616" cy="5480643"/>
          </a:xfrm>
        </p:spPr>
        <p:txBody>
          <a:bodyPr anchor="ctr" anchorCtr="0">
            <a:normAutofit/>
          </a:bodyPr>
          <a:lstStyle>
            <a:lvl1pPr marL="0" indent="0" algn="ctr">
              <a:buNone/>
              <a:defRPr sz="3733" b="0" i="0">
                <a:solidFill>
                  <a:srgbClr val="FFFFFF"/>
                </a:solidFill>
                <a:latin typeface="+mn-lt"/>
                <a:cs typeface="Futura LHC Bold"/>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70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6801" y="5881635"/>
            <a:ext cx="650079" cy="650079"/>
          </a:xfrm>
          <a:prstGeom prst="rect">
            <a:avLst/>
          </a:prstGeom>
        </p:spPr>
      </p:pic>
    </p:spTree>
    <p:extLst>
      <p:ext uri="{BB962C8B-B14F-4D97-AF65-F5344CB8AC3E}">
        <p14:creationId xmlns:p14="http://schemas.microsoft.com/office/powerpoint/2010/main" val="1578620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3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D4027-2CAC-4E22-B90C-8B3966F63B7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53A4E6D-D0B7-47EF-B4E5-C65A5C8A4C3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D58F57B-ED7E-4429-B81F-25E0F10361E9}"/>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8AD1BBF3-A56E-4165-8AF0-3E62CCDE33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D9BBAA-A651-4AD4-B3B0-D66634A9492B}"/>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2247645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12" y="2879145"/>
            <a:ext cx="8526776" cy="907544"/>
          </a:xfrm>
          <a:prstGeom prst="rect">
            <a:avLst/>
          </a:prstGeom>
        </p:spPr>
      </p:pic>
      <p:sp>
        <p:nvSpPr>
          <p:cNvPr id="4" name="TextBox 3"/>
          <p:cNvSpPr txBox="1"/>
          <p:nvPr userDrawn="1"/>
        </p:nvSpPr>
        <p:spPr>
          <a:xfrm>
            <a:off x="1747160" y="6222230"/>
            <a:ext cx="8697680" cy="338554"/>
          </a:xfrm>
          <a:prstGeom prst="rect">
            <a:avLst/>
          </a:prstGeom>
          <a:noFill/>
        </p:spPr>
        <p:txBody>
          <a:bodyPr wrap="square" rtlCol="0">
            <a:spAutoFit/>
          </a:bodyPr>
          <a:lstStyle/>
          <a:p>
            <a:pPr algn="ctr"/>
            <a:r>
              <a:rPr lang="sv-SE" sz="1600" cap="all" spc="133" dirty="0" err="1">
                <a:solidFill>
                  <a:schemeClr val="bg1"/>
                </a:solidFill>
                <a:latin typeface="+mj-lt"/>
              </a:rPr>
              <a:t>Leadinghealtcare.se</a:t>
            </a:r>
            <a:r>
              <a:rPr lang="sv-SE" sz="1600" cap="all" spc="133" dirty="0">
                <a:solidFill>
                  <a:schemeClr val="bg1"/>
                </a:solidFill>
                <a:latin typeface="+mj-lt"/>
              </a:rPr>
              <a:t> •</a:t>
            </a:r>
            <a:r>
              <a:rPr lang="sv-SE" sz="1600" cap="all" spc="133" baseline="0" dirty="0">
                <a:solidFill>
                  <a:schemeClr val="bg1"/>
                </a:solidFill>
                <a:latin typeface="+mj-lt"/>
              </a:rPr>
              <a:t> </a:t>
            </a:r>
            <a:r>
              <a:rPr lang="sv-SE" sz="1600" cap="all" spc="133" baseline="0" dirty="0" err="1">
                <a:solidFill>
                  <a:schemeClr val="bg1"/>
                </a:solidFill>
                <a:latin typeface="+mj-lt"/>
              </a:rPr>
              <a:t>info@leadinghealthcare.se</a:t>
            </a:r>
            <a:endParaRPr lang="sv-SE" sz="1600" cap="all" spc="133" dirty="0">
              <a:solidFill>
                <a:schemeClr val="bg1"/>
              </a:solidFill>
              <a:latin typeface="+mj-lt"/>
            </a:endParaRPr>
          </a:p>
        </p:txBody>
      </p:sp>
    </p:spTree>
    <p:extLst>
      <p:ext uri="{BB962C8B-B14F-4D97-AF65-F5344CB8AC3E}">
        <p14:creationId xmlns:p14="http://schemas.microsoft.com/office/powerpoint/2010/main" val="2368580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_re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12" y="2879145"/>
            <a:ext cx="8526776" cy="907544"/>
          </a:xfrm>
          <a:prstGeom prst="rect">
            <a:avLst/>
          </a:prstGeom>
        </p:spPr>
      </p:pic>
      <p:sp>
        <p:nvSpPr>
          <p:cNvPr id="3" name="TextBox 2"/>
          <p:cNvSpPr txBox="1"/>
          <p:nvPr userDrawn="1"/>
        </p:nvSpPr>
        <p:spPr>
          <a:xfrm>
            <a:off x="1747160" y="6222230"/>
            <a:ext cx="8697680" cy="338554"/>
          </a:xfrm>
          <a:prstGeom prst="rect">
            <a:avLst/>
          </a:prstGeom>
          <a:noFill/>
        </p:spPr>
        <p:txBody>
          <a:bodyPr wrap="square" rtlCol="0">
            <a:spAutoFit/>
          </a:bodyPr>
          <a:lstStyle/>
          <a:p>
            <a:pPr algn="ctr"/>
            <a:r>
              <a:rPr lang="sv-SE" sz="1600" cap="all" spc="133" dirty="0" err="1">
                <a:solidFill>
                  <a:schemeClr val="bg1"/>
                </a:solidFill>
                <a:latin typeface="+mj-lt"/>
              </a:rPr>
              <a:t>LeadinghealtHcare.se</a:t>
            </a:r>
            <a:r>
              <a:rPr lang="sv-SE" sz="1600" cap="all" spc="133" dirty="0">
                <a:solidFill>
                  <a:schemeClr val="bg1"/>
                </a:solidFill>
                <a:latin typeface="+mj-lt"/>
              </a:rPr>
              <a:t> •</a:t>
            </a:r>
            <a:r>
              <a:rPr lang="sv-SE" sz="1600" cap="all" spc="133" baseline="0" dirty="0">
                <a:solidFill>
                  <a:schemeClr val="bg1"/>
                </a:solidFill>
                <a:latin typeface="+mj-lt"/>
              </a:rPr>
              <a:t> </a:t>
            </a:r>
            <a:r>
              <a:rPr lang="sv-SE" sz="1600" cap="all" spc="133" baseline="0" dirty="0" err="1">
                <a:solidFill>
                  <a:schemeClr val="bg1"/>
                </a:solidFill>
                <a:latin typeface="+mj-lt"/>
              </a:rPr>
              <a:t>info@leadinghealthcare.se</a:t>
            </a:r>
            <a:endParaRPr lang="sv-SE" sz="1600" cap="all" spc="133" dirty="0">
              <a:solidFill>
                <a:schemeClr val="bg1"/>
              </a:solidFill>
              <a:latin typeface="+mj-lt"/>
            </a:endParaRPr>
          </a:p>
        </p:txBody>
      </p:sp>
    </p:spTree>
    <p:extLst>
      <p:ext uri="{BB962C8B-B14F-4D97-AF65-F5344CB8AC3E}">
        <p14:creationId xmlns:p14="http://schemas.microsoft.com/office/powerpoint/2010/main" val="18295517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7931" y="325038"/>
            <a:ext cx="2616139" cy="278449"/>
          </a:xfrm>
          <a:prstGeom prst="rect">
            <a:avLst/>
          </a:prstGeom>
        </p:spPr>
      </p:pic>
      <p:sp>
        <p:nvSpPr>
          <p:cNvPr id="8" name="Text Placeholder 7"/>
          <p:cNvSpPr>
            <a:spLocks noGrp="1"/>
          </p:cNvSpPr>
          <p:nvPr>
            <p:ph type="body" sz="quarter" idx="10" hasCustomPrompt="1"/>
          </p:nvPr>
        </p:nvSpPr>
        <p:spPr>
          <a:xfrm>
            <a:off x="3092451" y="1551497"/>
            <a:ext cx="6026149" cy="3418417"/>
          </a:xfrm>
        </p:spPr>
        <p:txBody>
          <a:bodyPr anchor="ctr" anchorCtr="0"/>
          <a:lstStyle>
            <a:lvl1pPr marL="0" indent="0" algn="ctr">
              <a:spcBef>
                <a:spcPts val="0"/>
              </a:spcBef>
              <a:spcAft>
                <a:spcPts val="800"/>
              </a:spcAft>
              <a:buNone/>
              <a:defRPr sz="3733">
                <a:solidFill>
                  <a:srgbClr val="FFFFFF"/>
                </a:solidFill>
              </a:defRPr>
            </a:lvl1pPr>
            <a:lvl2pPr marL="0" indent="0" algn="ctr">
              <a:spcBef>
                <a:spcPts val="0"/>
              </a:spcBef>
              <a:spcAft>
                <a:spcPts val="2133"/>
              </a:spcAft>
              <a:buNone/>
              <a:defRPr sz="1600" cap="all" spc="133" baseline="0">
                <a:solidFill>
                  <a:schemeClr val="accent3"/>
                </a:solidFill>
                <a:latin typeface="+mj-lt"/>
              </a:defRPr>
            </a:lvl2pPr>
            <a:lvl3pPr marL="0" indent="0" algn="ctr">
              <a:spcBef>
                <a:spcPts val="0"/>
              </a:spcBef>
              <a:buNone/>
              <a:defRPr sz="2133">
                <a:solidFill>
                  <a:srgbClr val="FFFFFF"/>
                </a:solidFill>
              </a:defRPr>
            </a:lvl3pPr>
            <a:lvl4pPr marL="1828754" indent="0" algn="ctr">
              <a:buNone/>
              <a:defRPr>
                <a:solidFill>
                  <a:srgbClr val="FFFFFF"/>
                </a:solidFill>
              </a:defRPr>
            </a:lvl4pPr>
            <a:lvl5pPr marL="2438339" indent="0" algn="ctr">
              <a:buNone/>
              <a:defRPr>
                <a:solidFill>
                  <a:srgbClr val="FFFFFF"/>
                </a:solidFill>
              </a:defRPr>
            </a:lvl5pPr>
          </a:lstStyle>
          <a:p>
            <a:pPr lvl="0"/>
            <a:r>
              <a:rPr lang="sv-SE" dirty="0"/>
              <a:t>Namn</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6" name="TextBox 5">
            <a:extLst>
              <a:ext uri="{FF2B5EF4-FFF2-40B4-BE49-F238E27FC236}">
                <a16:creationId xmlns:a16="http://schemas.microsoft.com/office/drawing/2014/main" id="{1340F625-3F2B-AD40-9717-470FE523EDDE}"/>
              </a:ext>
            </a:extLst>
          </p:cNvPr>
          <p:cNvSpPr txBox="1"/>
          <p:nvPr userDrawn="1"/>
        </p:nvSpPr>
        <p:spPr>
          <a:xfrm>
            <a:off x="1747160" y="6222230"/>
            <a:ext cx="8697680" cy="338554"/>
          </a:xfrm>
          <a:prstGeom prst="rect">
            <a:avLst/>
          </a:prstGeom>
          <a:noFill/>
        </p:spPr>
        <p:txBody>
          <a:bodyPr wrap="square" rtlCol="0">
            <a:spAutoFit/>
          </a:bodyPr>
          <a:lstStyle/>
          <a:p>
            <a:pPr algn="ctr"/>
            <a:r>
              <a:rPr lang="sv-SE" sz="1600" cap="all" spc="133" dirty="0" err="1">
                <a:solidFill>
                  <a:schemeClr val="bg1"/>
                </a:solidFill>
                <a:latin typeface="+mj-lt"/>
              </a:rPr>
              <a:t>Leadinghealtcare.se</a:t>
            </a:r>
            <a:r>
              <a:rPr lang="sv-SE" sz="1600" cap="all" spc="133" dirty="0">
                <a:solidFill>
                  <a:schemeClr val="bg1"/>
                </a:solidFill>
                <a:latin typeface="+mj-lt"/>
              </a:rPr>
              <a:t> •</a:t>
            </a:r>
            <a:r>
              <a:rPr lang="sv-SE" sz="1600" cap="all" spc="133" baseline="0" dirty="0">
                <a:solidFill>
                  <a:schemeClr val="bg1"/>
                </a:solidFill>
                <a:latin typeface="+mj-lt"/>
              </a:rPr>
              <a:t> </a:t>
            </a:r>
            <a:r>
              <a:rPr lang="sv-SE" sz="1600" cap="all" spc="133" baseline="0" dirty="0" err="1">
                <a:solidFill>
                  <a:schemeClr val="bg1"/>
                </a:solidFill>
                <a:latin typeface="+mj-lt"/>
              </a:rPr>
              <a:t>info@leadinghealthcare.se</a:t>
            </a:r>
            <a:endParaRPr lang="sv-SE" sz="1600" cap="all" spc="133" dirty="0">
              <a:solidFill>
                <a:schemeClr val="bg1"/>
              </a:solidFill>
              <a:latin typeface="+mj-lt"/>
            </a:endParaRPr>
          </a:p>
        </p:txBody>
      </p:sp>
    </p:spTree>
    <p:extLst>
      <p:ext uri="{BB962C8B-B14F-4D97-AF65-F5344CB8AC3E}">
        <p14:creationId xmlns:p14="http://schemas.microsoft.com/office/powerpoint/2010/main" val="16191684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5" name="Text Placeholder 2"/>
          <p:cNvSpPr>
            <a:spLocks noGrp="1"/>
          </p:cNvSpPr>
          <p:nvPr>
            <p:ph idx="1"/>
          </p:nvPr>
        </p:nvSpPr>
        <p:spPr>
          <a:xfrm>
            <a:off x="609600" y="1855440"/>
            <a:ext cx="10972800" cy="435123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3846541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5" name="Text Placeholder 2"/>
          <p:cNvSpPr>
            <a:spLocks noGrp="1"/>
          </p:cNvSpPr>
          <p:nvPr>
            <p:ph idx="1"/>
          </p:nvPr>
        </p:nvSpPr>
        <p:spPr>
          <a:xfrm>
            <a:off x="609600" y="1855440"/>
            <a:ext cx="10972800" cy="435123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40162576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5" name="Text Placeholder 2"/>
          <p:cNvSpPr>
            <a:spLocks noGrp="1"/>
          </p:cNvSpPr>
          <p:nvPr>
            <p:ph idx="1"/>
          </p:nvPr>
        </p:nvSpPr>
        <p:spPr>
          <a:xfrm>
            <a:off x="609600" y="1855440"/>
            <a:ext cx="10972800" cy="435123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8980997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A9E7B99-7C3F-4BC3-B7B8-7E1F8C620B24}" type="datetime1">
              <a:rPr lang="en-US" smtClean="0"/>
              <a:pPr/>
              <a:t>2/20/2023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2788663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2023-02-20</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21664195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endParaRPr lang="sv-SE" noProof="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2023-02-20</a:t>
            </a:fld>
            <a:endParaRPr lang="sv-SE" noProof="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28068701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2/20/2023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86670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F832B-F90A-4CCA-891C-784854D04A7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1A53F54-1E64-454B-9BCA-E71FE7559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EEFC45-8F4E-42B8-B093-7F7FF64F7554}"/>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45DC4812-8A3A-449F-ACF6-12B7E1F6D4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6D1F77-6287-41ED-8094-556B06C272CC}"/>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1668035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2/20/2023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616206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noProof="0"/>
              <a:t>Click to edit Master title style</a:t>
            </a:r>
            <a:endParaRPr lang="sv-SE" noProof="0"/>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2023-02-20</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eaLnBrk="1" latinLnBrk="0" hangingPunct="1"/>
            <a:fld id="{2C6B1FF6-39B9-40F5-8B67-33C6354A3D4F}" type="slidenum">
              <a:rPr kumimoji="0" lang="sv-SE" noProof="0" smtClean="0"/>
              <a:pPr eaLnBrk="1" latinLnBrk="0" hangingPunct="1"/>
              <a:t>‹#›</a:t>
            </a:fld>
            <a:endParaRPr kumimoji="0" lang="sv-SE" noProof="0">
              <a:solidFill>
                <a:schemeClr val="accent3">
                  <a:shade val="75000"/>
                </a:schemeClr>
              </a:solidFill>
            </a:endParaRPr>
          </a:p>
        </p:txBody>
      </p:sp>
    </p:spTree>
    <p:extLst>
      <p:ext uri="{BB962C8B-B14F-4D97-AF65-F5344CB8AC3E}">
        <p14:creationId xmlns:p14="http://schemas.microsoft.com/office/powerpoint/2010/main" val="638202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noProof="0"/>
              <a:t>Click to edit Master title style</a:t>
            </a:r>
            <a:endParaRPr lang="sv-SE" noProof="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noProof="0"/>
              <a:t>Drag picture to placeholder or click icon to add</a:t>
            </a:r>
            <a:endParaRPr lang="sv-SE"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sv-SE" noProof="0" smtClean="0"/>
              <a:t>2023-02-20</a:t>
            </a:fld>
            <a:endParaRPr lang="sv-SE" noProof="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sv-SE" noProof="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sv-SE" noProof="0" smtClean="0"/>
              <a:t>‹#›</a:t>
            </a:fld>
            <a:endParaRPr lang="sv-SE" noProof="0"/>
          </a:p>
        </p:txBody>
      </p:sp>
    </p:spTree>
    <p:extLst>
      <p:ext uri="{BB962C8B-B14F-4D97-AF65-F5344CB8AC3E}">
        <p14:creationId xmlns:p14="http://schemas.microsoft.com/office/powerpoint/2010/main" val="29151214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2/20/2023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675881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C2560D-EC28-3B41-86E8-18F1CE0113B4}" type="datetimeFigureOut">
              <a:rPr lang="en-US" smtClean="0"/>
              <a:t>2/20/2023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67052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609601" y="6143656"/>
            <a:ext cx="1866875" cy="365125"/>
          </a:xfrm>
          <a:prstGeom prst="rect">
            <a:avLst/>
          </a:prstGeom>
        </p:spPr>
        <p:txBody>
          <a:bodyPr/>
          <a:lstStyle/>
          <a:p>
            <a:pPr marL="0" marR="0" lvl="0" indent="0" algn="l" defTabSz="685431" rtl="0" eaLnBrk="1" fontAlgn="auto" latinLnBrk="0" hangingPunct="1">
              <a:lnSpc>
                <a:spcPct val="100000"/>
              </a:lnSpc>
              <a:spcBef>
                <a:spcPts val="0"/>
              </a:spcBef>
              <a:spcAft>
                <a:spcPts val="0"/>
              </a:spcAft>
              <a:buClrTx/>
              <a:buSzTx/>
              <a:buFontTx/>
              <a:buNone/>
              <a:tabLst/>
              <a:defRPr/>
            </a:pPr>
            <a:fld id="{D1BE7876-5999-4803-9494-E373D9411281}" type="datetimeFigureOut">
              <a:rPr kumimoji="0" lang="sv-SE" sz="1351" b="0" i="0" u="none" strike="noStrike" kern="1200" cap="none" spc="0" normalizeH="0" baseline="0" noProof="0" smtClean="0">
                <a:ln>
                  <a:noFill/>
                </a:ln>
                <a:solidFill>
                  <a:srgbClr val="FFFFFF"/>
                </a:solidFill>
                <a:effectLst/>
                <a:uLnTx/>
                <a:uFillTx/>
                <a:latin typeface="Garvis Pro"/>
                <a:ea typeface="+mn-ea"/>
                <a:cs typeface="+mn-cs"/>
              </a:rPr>
              <a:pPr marL="0" marR="0" lvl="0" indent="0" algn="l" defTabSz="685431" rtl="0" eaLnBrk="1" fontAlgn="auto" latinLnBrk="0" hangingPunct="1">
                <a:lnSpc>
                  <a:spcPct val="100000"/>
                </a:lnSpc>
                <a:spcBef>
                  <a:spcPts val="0"/>
                </a:spcBef>
                <a:spcAft>
                  <a:spcPts val="0"/>
                </a:spcAft>
                <a:buClrTx/>
                <a:buSzTx/>
                <a:buFontTx/>
                <a:buNone/>
                <a:tabLst/>
                <a:defRPr/>
              </a:pPr>
              <a:t>2023-02-20</a:t>
            </a:fld>
            <a:endParaRPr kumimoji="0" lang="sv-SE" sz="1351" b="0" i="0" u="none" strike="noStrike" kern="1200" cap="none" spc="0" normalizeH="0" baseline="0" noProof="0">
              <a:ln>
                <a:noFill/>
              </a:ln>
              <a:solidFill>
                <a:srgbClr val="FFFFFF"/>
              </a:solidFill>
              <a:effectLst/>
              <a:uLnTx/>
              <a:uFillTx/>
              <a:latin typeface="Garvis Pro"/>
              <a:ea typeface="+mn-ea"/>
              <a:cs typeface="+mn-cs"/>
            </a:endParaRPr>
          </a:p>
        </p:txBody>
      </p:sp>
      <p:sp>
        <p:nvSpPr>
          <p:cNvPr id="5" name="Platshållare för sidfot 4"/>
          <p:cNvSpPr>
            <a:spLocks noGrp="1"/>
          </p:cNvSpPr>
          <p:nvPr>
            <p:ph type="ftr" sz="quarter" idx="11"/>
          </p:nvPr>
        </p:nvSpPr>
        <p:spPr>
          <a:xfrm>
            <a:off x="3143229" y="6143656"/>
            <a:ext cx="2857520" cy="365125"/>
          </a:xfrm>
          <a:prstGeom prst="rect">
            <a:avLst/>
          </a:prstGeom>
        </p:spPr>
        <p:txBody>
          <a:bodyPr/>
          <a:lstStyle/>
          <a:p>
            <a:pPr marL="0" marR="0" lvl="0" indent="0" algn="l" defTabSz="685431"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FFFFF"/>
              </a:solidFill>
              <a:effectLst/>
              <a:uLnTx/>
              <a:uFillTx/>
              <a:latin typeface="Garvis Pro"/>
              <a:ea typeface="+mn-ea"/>
              <a:cs typeface="+mn-cs"/>
            </a:endParaRPr>
          </a:p>
        </p:txBody>
      </p:sp>
      <p:sp>
        <p:nvSpPr>
          <p:cNvPr id="6" name="Platshållare för bildnummer 5"/>
          <p:cNvSpPr>
            <a:spLocks noGrp="1"/>
          </p:cNvSpPr>
          <p:nvPr>
            <p:ph type="sldNum" sz="quarter" idx="12"/>
          </p:nvPr>
        </p:nvSpPr>
        <p:spPr>
          <a:xfrm>
            <a:off x="6667505" y="6143656"/>
            <a:ext cx="1809763" cy="365125"/>
          </a:xfrm>
          <a:prstGeom prst="rect">
            <a:avLst/>
          </a:prstGeom>
        </p:spPr>
        <p:txBody>
          <a:bodyPr/>
          <a:lstStyle/>
          <a:p>
            <a:pPr marL="0" marR="0" lvl="0" indent="0" algn="l" defTabSz="685431" rtl="0" eaLnBrk="1" fontAlgn="auto" latinLnBrk="0" hangingPunct="1">
              <a:lnSpc>
                <a:spcPct val="100000"/>
              </a:lnSpc>
              <a:spcBef>
                <a:spcPts val="0"/>
              </a:spcBef>
              <a:spcAft>
                <a:spcPts val="0"/>
              </a:spcAft>
              <a:buClrTx/>
              <a:buSzTx/>
              <a:buFontTx/>
              <a:buNone/>
              <a:tabLst/>
              <a:defRPr/>
            </a:pPr>
            <a:fld id="{744A5D00-1160-406B-8205-4F55E63EE66F}" type="slidenum">
              <a:rPr kumimoji="0" lang="sv-SE" sz="1351" b="0" i="0" u="none" strike="noStrike" kern="1200" cap="none" spc="0" normalizeH="0" baseline="0" noProof="0" smtClean="0">
                <a:ln>
                  <a:noFill/>
                </a:ln>
                <a:solidFill>
                  <a:srgbClr val="FFFFFF"/>
                </a:solidFill>
                <a:effectLst/>
                <a:uLnTx/>
                <a:uFillTx/>
                <a:latin typeface="Garvis Pro"/>
                <a:ea typeface="+mn-ea"/>
                <a:cs typeface="+mn-cs"/>
              </a:rPr>
              <a:pPr marL="0" marR="0" lvl="0" indent="0" algn="l" defTabSz="685431" rtl="0" eaLnBrk="1" fontAlgn="auto" latinLnBrk="0" hangingPunct="1">
                <a:lnSpc>
                  <a:spcPct val="100000"/>
                </a:lnSpc>
                <a:spcBef>
                  <a:spcPts val="0"/>
                </a:spcBef>
                <a:spcAft>
                  <a:spcPts val="0"/>
                </a:spcAft>
                <a:buClrTx/>
                <a:buSzTx/>
                <a:buFontTx/>
                <a:buNone/>
                <a:tabLst/>
                <a:defRPr/>
              </a:pPr>
              <a:t>‹#›</a:t>
            </a:fld>
            <a:endParaRPr kumimoji="0" lang="sv-SE" sz="1351" b="0" i="0" u="none" strike="noStrike" kern="1200" cap="none" spc="0" normalizeH="0" baseline="0" noProof="0">
              <a:ln>
                <a:noFill/>
              </a:ln>
              <a:solidFill>
                <a:srgbClr val="FFFFFF"/>
              </a:solidFill>
              <a:effectLst/>
              <a:uLnTx/>
              <a:uFillTx/>
              <a:latin typeface="Garvis Pro"/>
              <a:ea typeface="+mn-ea"/>
              <a:cs typeface="+mn-cs"/>
            </a:endParaRPr>
          </a:p>
        </p:txBody>
      </p:sp>
    </p:spTree>
    <p:extLst>
      <p:ext uri="{BB962C8B-B14F-4D97-AF65-F5344CB8AC3E}">
        <p14:creationId xmlns:p14="http://schemas.microsoft.com/office/powerpoint/2010/main" val="206779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78158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54704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3383413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362989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45F0EB-7773-4C8C-B5F5-B17072E2AE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03884CF-12E2-40ED-B1E9-EA32057210A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C2BFBB3-9491-4CEC-B665-60574ED22C3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B60520A-9DA6-439E-ABFA-F5E8935EB6A1}"/>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6" name="Platshållare för sidfot 5">
            <a:extLst>
              <a:ext uri="{FF2B5EF4-FFF2-40B4-BE49-F238E27FC236}">
                <a16:creationId xmlns:a16="http://schemas.microsoft.com/office/drawing/2014/main" id="{0FD9FE1F-F757-4B68-9A71-337708ADF4A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A4F8257-A219-4C8F-9184-085AEF636C14}"/>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280204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4888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897966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334854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7380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451BEC-EFBB-4ED6-9D32-50D9EE76880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8533BF2-35AC-49C2-826B-4C5831746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DD3D201-A5B7-4D8C-A000-64F10B0569D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6EA9E8-D4A6-4517-92D8-7DF191576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E7F65FA-C1EE-4489-BF27-C327CBF0922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6BCBDC2-281E-4E24-B04C-1F3C5CD62B19}"/>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8" name="Platshållare för sidfot 7">
            <a:extLst>
              <a:ext uri="{FF2B5EF4-FFF2-40B4-BE49-F238E27FC236}">
                <a16:creationId xmlns:a16="http://schemas.microsoft.com/office/drawing/2014/main" id="{C642D301-D6D1-4F16-88FA-591133D5428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D16C30C-C153-495B-BCA2-132C1D0FE1FB}"/>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213707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AE84E-4993-4147-8512-D5750F80EFB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0F18106-812A-4646-A78D-28DDF88744EA}"/>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4" name="Platshållare för sidfot 3">
            <a:extLst>
              <a:ext uri="{FF2B5EF4-FFF2-40B4-BE49-F238E27FC236}">
                <a16:creationId xmlns:a16="http://schemas.microsoft.com/office/drawing/2014/main" id="{98BBA406-0A2B-4E8F-9FBF-38B8EDEB937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975DD3D-DD65-4306-BDC8-CEF15891B15F}"/>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215172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0BAADC0-087B-42F6-9283-C909D7E63179}"/>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3" name="Platshållare för sidfot 2">
            <a:extLst>
              <a:ext uri="{FF2B5EF4-FFF2-40B4-BE49-F238E27FC236}">
                <a16:creationId xmlns:a16="http://schemas.microsoft.com/office/drawing/2014/main" id="{1F33D347-76ED-4F03-A12C-0A18C1E3DB9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5BD3D1-1A44-4751-B8F2-54D70FCC81E6}"/>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421826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F992D-D2DF-407F-A8F5-860C17443AC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3ECE7C-BD05-455E-8A05-4D65FF904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B52DB64-55FF-4839-BBF7-769E22344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6D943B-3DA5-4DEA-9A60-6D10F87F7BE8}"/>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6" name="Platshållare för sidfot 5">
            <a:extLst>
              <a:ext uri="{FF2B5EF4-FFF2-40B4-BE49-F238E27FC236}">
                <a16:creationId xmlns:a16="http://schemas.microsoft.com/office/drawing/2014/main" id="{3BC41F26-40A6-4DD0-BCD4-672B1E90FE8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A9A14AA-52DE-4E60-8D43-9A018687E887}"/>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122726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42AF7C-96BB-41AC-A9A5-3DA353CC319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402DD4-01D9-4E9B-875A-840B6504E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0D61069-66FE-403F-AF03-8BC8FA79D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E2BDB7-FC9D-4408-9AA1-09FF59A83A25}"/>
              </a:ext>
            </a:extLst>
          </p:cNvPr>
          <p:cNvSpPr>
            <a:spLocks noGrp="1"/>
          </p:cNvSpPr>
          <p:nvPr>
            <p:ph type="dt" sz="half" idx="10"/>
          </p:nvPr>
        </p:nvSpPr>
        <p:spPr/>
        <p:txBody>
          <a:bodyPr/>
          <a:lstStyle/>
          <a:p>
            <a:fld id="{BAA6A83B-2DD5-43DE-885A-6A0CC8615040}" type="datetimeFigureOut">
              <a:rPr lang="sv-SE" smtClean="0"/>
              <a:t>2023-02-20</a:t>
            </a:fld>
            <a:endParaRPr lang="sv-SE"/>
          </a:p>
        </p:txBody>
      </p:sp>
      <p:sp>
        <p:nvSpPr>
          <p:cNvPr id="6" name="Platshållare för sidfot 5">
            <a:extLst>
              <a:ext uri="{FF2B5EF4-FFF2-40B4-BE49-F238E27FC236}">
                <a16:creationId xmlns:a16="http://schemas.microsoft.com/office/drawing/2014/main" id="{97DF7CB4-3FD7-4E0F-BC7D-2F2FC9F94FB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AA7D28D-B0DD-45F6-8A9F-4E690BED3E29}"/>
              </a:ext>
            </a:extLst>
          </p:cNvPr>
          <p:cNvSpPr>
            <a:spLocks noGrp="1"/>
          </p:cNvSpPr>
          <p:nvPr>
            <p:ph type="sldNum" sz="quarter" idx="12"/>
          </p:nvPr>
        </p:nvSpPr>
        <p:spPr/>
        <p:txBody>
          <a:bodyPr/>
          <a:lstStyle/>
          <a:p>
            <a:fld id="{7BD3A0AC-66B2-4270-A2F5-8A8C3C0E187A}" type="slidenum">
              <a:rPr lang="sv-SE" smtClean="0"/>
              <a:t>‹#›</a:t>
            </a:fld>
            <a:endParaRPr lang="sv-SE"/>
          </a:p>
        </p:txBody>
      </p:sp>
    </p:spTree>
    <p:extLst>
      <p:ext uri="{BB962C8B-B14F-4D97-AF65-F5344CB8AC3E}">
        <p14:creationId xmlns:p14="http://schemas.microsoft.com/office/powerpoint/2010/main" val="94926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emf"/><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2AAFF08-57B9-4B5C-86B5-BDC70FBD8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5FB579-37C0-4129-A369-48F354C13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4D45F1-10DD-4E66-A507-BEB10DE49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6A83B-2DD5-43DE-885A-6A0CC8615040}" type="datetimeFigureOut">
              <a:rPr lang="sv-SE" smtClean="0"/>
              <a:t>2023-02-20</a:t>
            </a:fld>
            <a:endParaRPr lang="sv-SE"/>
          </a:p>
        </p:txBody>
      </p:sp>
      <p:sp>
        <p:nvSpPr>
          <p:cNvPr id="5" name="Platshållare för sidfot 4">
            <a:extLst>
              <a:ext uri="{FF2B5EF4-FFF2-40B4-BE49-F238E27FC236}">
                <a16:creationId xmlns:a16="http://schemas.microsoft.com/office/drawing/2014/main" id="{83B6E3F0-28EE-43EA-9F37-20241B5C4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2AF322B-F23E-43CA-9618-C2AD0F732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3A0AC-66B2-4270-A2F5-8A8C3C0E187A}" type="slidenum">
              <a:rPr lang="sv-SE" smtClean="0"/>
              <a:t>‹#›</a:t>
            </a:fld>
            <a:endParaRPr lang="sv-SE"/>
          </a:p>
        </p:txBody>
      </p:sp>
    </p:spTree>
    <p:extLst>
      <p:ext uri="{BB962C8B-B14F-4D97-AF65-F5344CB8AC3E}">
        <p14:creationId xmlns:p14="http://schemas.microsoft.com/office/powerpoint/2010/main" val="901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29877"/>
            <a:ext cx="10972800" cy="1143000"/>
          </a:xfrm>
          <a:prstGeom prst="rect">
            <a:avLst/>
          </a:prstGeom>
        </p:spPr>
        <p:txBody>
          <a:bodyPr vert="horz" lIns="91440" tIns="45720" rIns="91440" bIns="45720" rtlCol="0" anchor="ctr">
            <a:normAutofit/>
          </a:bodyPr>
          <a:lstStyle/>
          <a:p>
            <a:r>
              <a:rPr lang="en-US" noProof="0"/>
              <a:t>Click to edit Master title style</a:t>
            </a:r>
            <a:endParaRPr lang="sv-SE" noProof="0" dirty="0"/>
          </a:p>
        </p:txBody>
      </p:sp>
      <p:sp>
        <p:nvSpPr>
          <p:cNvPr id="3" name="Text Placeholder 2"/>
          <p:cNvSpPr>
            <a:spLocks noGrp="1"/>
          </p:cNvSpPr>
          <p:nvPr>
            <p:ph type="body" idx="1"/>
          </p:nvPr>
        </p:nvSpPr>
        <p:spPr>
          <a:xfrm>
            <a:off x="609600" y="1855440"/>
            <a:ext cx="10972800" cy="435123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dirty="0"/>
          </a:p>
        </p:txBody>
      </p:sp>
      <p:pic>
        <p:nvPicPr>
          <p:cNvPr id="4" name="Picture 3" descr="LHC_EMBLEM_RED.eps"/>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226801" y="5881635"/>
            <a:ext cx="650079" cy="650079"/>
          </a:xfrm>
          <a:prstGeom prst="rect">
            <a:avLst/>
          </a:prstGeom>
        </p:spPr>
      </p:pic>
    </p:spTree>
    <p:extLst>
      <p:ext uri="{BB962C8B-B14F-4D97-AF65-F5344CB8AC3E}">
        <p14:creationId xmlns:p14="http://schemas.microsoft.com/office/powerpoint/2010/main" val="2639595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xStyles>
    <p:titleStyle>
      <a:lvl1pPr algn="ctr" defTabSz="609585" rtl="0" eaLnBrk="1" latinLnBrk="0" hangingPunct="1">
        <a:spcBef>
          <a:spcPct val="0"/>
        </a:spcBef>
        <a:buNone/>
        <a:defRPr sz="4800" b="0" i="0" kern="0" cap="all" spc="0">
          <a:solidFill>
            <a:schemeClr val="tx1"/>
          </a:solidFill>
          <a:latin typeface="+mj-lt"/>
          <a:ea typeface="+mj-ea"/>
          <a:cs typeface="Futura LHC Bold"/>
        </a:defRPr>
      </a:lvl1pPr>
    </p:titleStyle>
    <p:bodyStyle>
      <a:lvl1pPr marL="457189" indent="-457189" algn="l" defTabSz="609585" rtl="0" eaLnBrk="1" latinLnBrk="0" hangingPunct="1">
        <a:spcBef>
          <a:spcPts val="1067"/>
        </a:spcBef>
        <a:buFont typeface="Arial"/>
        <a:buChar char="•"/>
        <a:defRPr sz="3200" b="0" i="0" kern="0" spc="0">
          <a:solidFill>
            <a:schemeClr val="tx1"/>
          </a:solidFill>
          <a:latin typeface="+mn-lt"/>
          <a:ea typeface="+mn-ea"/>
          <a:cs typeface="Garvis Pro"/>
        </a:defRPr>
      </a:lvl1pPr>
      <a:lvl2pPr marL="990575" indent="-380990" algn="l" defTabSz="609585" rtl="0" eaLnBrk="1" latinLnBrk="0" hangingPunct="1">
        <a:spcBef>
          <a:spcPts val="1067"/>
        </a:spcBef>
        <a:buFont typeface="Arial"/>
        <a:buChar char="–"/>
        <a:defRPr sz="2667" b="0" i="0" kern="0" spc="0">
          <a:solidFill>
            <a:schemeClr val="tx1"/>
          </a:solidFill>
          <a:latin typeface="+mn-lt"/>
          <a:ea typeface="+mn-ea"/>
          <a:cs typeface="Garvis Pro"/>
        </a:defRPr>
      </a:lvl2pPr>
      <a:lvl3pPr marL="1523962" indent="-304792" algn="l" defTabSz="609585" rtl="0" eaLnBrk="1" latinLnBrk="0" hangingPunct="1">
        <a:spcBef>
          <a:spcPts val="1067"/>
        </a:spcBef>
        <a:buFont typeface="Arial"/>
        <a:buChar char="•"/>
        <a:defRPr sz="2400" b="0" i="0" kern="0" spc="0">
          <a:solidFill>
            <a:schemeClr val="tx1"/>
          </a:solidFill>
          <a:latin typeface="+mn-lt"/>
          <a:ea typeface="+mn-ea"/>
          <a:cs typeface="Garvis Pro"/>
        </a:defRPr>
      </a:lvl3pPr>
      <a:lvl4pPr marL="2133547" indent="-304792" algn="l" defTabSz="609585" rtl="0" eaLnBrk="1" latinLnBrk="0" hangingPunct="1">
        <a:spcBef>
          <a:spcPts val="1067"/>
        </a:spcBef>
        <a:buFont typeface="Arial"/>
        <a:buChar char="–"/>
        <a:defRPr sz="2133" b="0" i="0" kern="0" spc="0">
          <a:solidFill>
            <a:schemeClr val="tx1"/>
          </a:solidFill>
          <a:latin typeface="+mn-lt"/>
          <a:ea typeface="+mn-ea"/>
          <a:cs typeface="Garvis Pro"/>
        </a:defRPr>
      </a:lvl4pPr>
      <a:lvl5pPr marL="2743131" indent="-304792" algn="l" defTabSz="609585" rtl="0" eaLnBrk="1" latinLnBrk="0" hangingPunct="1">
        <a:spcBef>
          <a:spcPts val="1067"/>
        </a:spcBef>
        <a:buFont typeface="Arial"/>
        <a:buChar char="»"/>
        <a:defRPr sz="2133" b="0" i="0" kern="0" spc="0">
          <a:solidFill>
            <a:schemeClr val="tx1"/>
          </a:solidFill>
          <a:latin typeface="+mn-lt"/>
          <a:ea typeface="+mn-ea"/>
          <a:cs typeface="Garvis Pro"/>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1853603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skr.se/vantetiderivarden/vantetidsstatistik/aktuelltvardgarantilage.46227.html"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kr.se/vantetiderivarden/vantetidsstatistik/aktuelltvardgarantilage.46227.html"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s://skr.se/vantetiderivarden/vantetidsstatistik/aktuelltvardgarantilage.46227.html"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kr.se/vantetiderivarden/vantetidsstatistik/aktuelltvardgarantilage.46227.html"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165D9-4128-4EE1-87EB-5FE4BC981E75}"/>
              </a:ext>
            </a:extLst>
          </p:cNvPr>
          <p:cNvSpPr>
            <a:spLocks noGrp="1"/>
          </p:cNvSpPr>
          <p:nvPr>
            <p:ph type="ctrTitle"/>
          </p:nvPr>
        </p:nvSpPr>
        <p:spPr/>
        <p:txBody>
          <a:bodyPr>
            <a:normAutofit/>
          </a:bodyPr>
          <a:lstStyle/>
          <a:p>
            <a:pPr algn="ctr"/>
            <a:r>
              <a:rPr lang="sv-SE" sz="4000" dirty="0"/>
              <a:t>Hälsoval 2023</a:t>
            </a:r>
          </a:p>
        </p:txBody>
      </p:sp>
      <p:sp>
        <p:nvSpPr>
          <p:cNvPr id="4" name="Platshållare för text 3">
            <a:extLst>
              <a:ext uri="{FF2B5EF4-FFF2-40B4-BE49-F238E27FC236}">
                <a16:creationId xmlns:a16="http://schemas.microsoft.com/office/drawing/2014/main" id="{89A33F71-CC6E-4D85-B51B-AF2FB4EC6CFD}"/>
              </a:ext>
            </a:extLst>
          </p:cNvPr>
          <p:cNvSpPr>
            <a:spLocks noGrp="1"/>
          </p:cNvSpPr>
          <p:nvPr>
            <p:ph type="body" sz="quarter" idx="11"/>
          </p:nvPr>
        </p:nvSpPr>
        <p:spPr/>
        <p:txBody>
          <a:bodyPr/>
          <a:lstStyle/>
          <a:p>
            <a:endParaRPr lang="sv-SE" dirty="0"/>
          </a:p>
        </p:txBody>
      </p:sp>
      <p:pic>
        <p:nvPicPr>
          <p:cNvPr id="5" name="Bildobjekt 4">
            <a:extLst>
              <a:ext uri="{FF2B5EF4-FFF2-40B4-BE49-F238E27FC236}">
                <a16:creationId xmlns:a16="http://schemas.microsoft.com/office/drawing/2014/main" id="{46DAD874-5F5B-6CC6-78C2-736FD34F2322}"/>
              </a:ext>
            </a:extLst>
          </p:cNvPr>
          <p:cNvPicPr>
            <a:picLocks noChangeAspect="1"/>
          </p:cNvPicPr>
          <p:nvPr/>
        </p:nvPicPr>
        <p:blipFill>
          <a:blip r:embed="rId3"/>
          <a:stretch>
            <a:fillRect/>
          </a:stretch>
        </p:blipFill>
        <p:spPr>
          <a:xfrm>
            <a:off x="2496215" y="1690688"/>
            <a:ext cx="6770688" cy="3227387"/>
          </a:xfrm>
          <a:prstGeom prst="rect">
            <a:avLst/>
          </a:prstGeom>
        </p:spPr>
      </p:pic>
    </p:spTree>
    <p:extLst>
      <p:ext uri="{BB962C8B-B14F-4D97-AF65-F5344CB8AC3E}">
        <p14:creationId xmlns:p14="http://schemas.microsoft.com/office/powerpoint/2010/main" val="140441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E501E-D55D-4B67-AA86-D503DC35FE12}"/>
              </a:ext>
            </a:extLst>
          </p:cNvPr>
          <p:cNvSpPr>
            <a:spLocks noGrp="1"/>
          </p:cNvSpPr>
          <p:nvPr>
            <p:ph type="title"/>
          </p:nvPr>
        </p:nvSpPr>
        <p:spPr/>
        <p:txBody>
          <a:bodyPr/>
          <a:lstStyle/>
          <a:p>
            <a:r>
              <a:rPr lang="sv-SE" dirty="0"/>
              <a:t>TÄNKTA AVSNITT I UPPDRAGET</a:t>
            </a:r>
          </a:p>
        </p:txBody>
      </p:sp>
      <p:sp>
        <p:nvSpPr>
          <p:cNvPr id="5" name="Platshållare för text 4">
            <a:extLst>
              <a:ext uri="{FF2B5EF4-FFF2-40B4-BE49-F238E27FC236}">
                <a16:creationId xmlns:a16="http://schemas.microsoft.com/office/drawing/2014/main" id="{5DCE2DD2-5209-4CBF-91D2-6B31EA7F0189}"/>
              </a:ext>
            </a:extLst>
          </p:cNvPr>
          <p:cNvSpPr>
            <a:spLocks noGrp="1"/>
          </p:cNvSpPr>
          <p:nvPr>
            <p:ph type="body" sz="quarter" idx="11"/>
          </p:nvPr>
        </p:nvSpPr>
        <p:spPr/>
        <p:txBody>
          <a:bodyPr/>
          <a:lstStyle/>
          <a:p>
            <a:r>
              <a:rPr lang="sv-SE" dirty="0"/>
              <a:t>Källa: </a:t>
            </a:r>
            <a:r>
              <a:rPr lang="sv-SE" dirty="0">
                <a:hlinkClick r:id="rId3"/>
              </a:rPr>
              <a:t>Väntetid i vården</a:t>
            </a:r>
            <a:r>
              <a:rPr lang="sv-SE" dirty="0"/>
              <a:t>, SKR</a:t>
            </a:r>
          </a:p>
        </p:txBody>
      </p:sp>
      <p:sp>
        <p:nvSpPr>
          <p:cNvPr id="3" name="Rektangel 2">
            <a:extLst>
              <a:ext uri="{FF2B5EF4-FFF2-40B4-BE49-F238E27FC236}">
                <a16:creationId xmlns:a16="http://schemas.microsoft.com/office/drawing/2014/main" id="{CB80CB7B-D4DC-1756-85E8-0617D447F64B}"/>
              </a:ext>
            </a:extLst>
          </p:cNvPr>
          <p:cNvSpPr/>
          <p:nvPr/>
        </p:nvSpPr>
        <p:spPr>
          <a:xfrm>
            <a:off x="454698" y="896230"/>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INLEDNING</a:t>
            </a:r>
          </a:p>
        </p:txBody>
      </p:sp>
      <p:sp>
        <p:nvSpPr>
          <p:cNvPr id="14" name="textruta 13">
            <a:extLst>
              <a:ext uri="{FF2B5EF4-FFF2-40B4-BE49-F238E27FC236}">
                <a16:creationId xmlns:a16="http://schemas.microsoft.com/office/drawing/2014/main" id="{22DF5A8F-451F-5789-591C-570132F908DF}"/>
              </a:ext>
            </a:extLst>
          </p:cNvPr>
          <p:cNvSpPr txBox="1"/>
          <p:nvPr/>
        </p:nvSpPr>
        <p:spPr>
          <a:xfrm>
            <a:off x="5192890" y="1018783"/>
            <a:ext cx="6621150" cy="3869306"/>
          </a:xfrm>
          <a:prstGeom prst="rect">
            <a:avLst/>
          </a:prstGeom>
          <a:noFill/>
        </p:spPr>
        <p:txBody>
          <a:bodyPr wrap="square" rtlCol="0">
            <a:spAutoFit/>
          </a:bodyPr>
          <a:lstStyle/>
          <a:p>
            <a:pPr marL="285750" indent="-285750">
              <a:buFont typeface="Arial" panose="020B0604020202020204" pitchFamily="34" charset="0"/>
              <a:buChar char="•"/>
            </a:pPr>
            <a:r>
              <a:rPr lang="sv-SE" sz="2000" dirty="0"/>
              <a:t>Personcentrering</a:t>
            </a:r>
          </a:p>
          <a:p>
            <a:pPr marL="285750" indent="-285750">
              <a:buFont typeface="Arial" panose="020B0604020202020204" pitchFamily="34" charset="0"/>
              <a:buChar char="•"/>
            </a:pPr>
            <a:r>
              <a:rPr lang="sv-SE" sz="2000" dirty="0"/>
              <a:t>Hälsofrämjande arbete</a:t>
            </a:r>
          </a:p>
          <a:p>
            <a:pPr marL="285750" indent="-285750">
              <a:buFont typeface="Arial" panose="020B0604020202020204" pitchFamily="34" charset="0"/>
              <a:buChar char="•"/>
            </a:pPr>
            <a:r>
              <a:rPr lang="sv-SE" sz="2000" dirty="0"/>
              <a:t>Samverkan</a:t>
            </a:r>
          </a:p>
          <a:p>
            <a:pPr marL="285750" indent="-285750" algn="l">
              <a:buFont typeface="Arial" panose="020B0604020202020204" pitchFamily="34" charset="0"/>
              <a:buChar char="•"/>
            </a:pPr>
            <a:r>
              <a:rPr lang="sv-SE" sz="2000" dirty="0"/>
              <a:t>HSL 3kap1§: </a:t>
            </a:r>
            <a:r>
              <a:rPr lang="sv-SE" sz="2000" b="0" i="0" dirty="0">
                <a:solidFill>
                  <a:srgbClr val="000000"/>
                </a:solidFill>
                <a:effectLst/>
                <a:latin typeface="Arial" panose="020B0604020202020204" pitchFamily="34" charset="0"/>
              </a:rPr>
              <a:t>Målet med hälso- och sjukvården är en god hälsa och en vård på lika villkor för hela befolkningen. Vården ska ges med respekt för alla människors lika värde och för den enskilda människans värdighet. </a:t>
            </a:r>
            <a:r>
              <a:rPr lang="sv-SE" sz="2000" b="1" i="0" dirty="0">
                <a:solidFill>
                  <a:srgbClr val="000000"/>
                </a:solidFill>
                <a:effectLst/>
                <a:latin typeface="Arial" panose="020B0604020202020204" pitchFamily="34" charset="0"/>
              </a:rPr>
              <a:t>Den som har det största behovet av hälso- och sjukvård ska ges företräde till vården.</a:t>
            </a:r>
          </a:p>
          <a:p>
            <a:pPr marL="285750" indent="-285750">
              <a:buFont typeface="Arial" panose="020B0604020202020204" pitchFamily="34" charset="0"/>
              <a:buChar char="•"/>
            </a:pPr>
            <a:r>
              <a:rPr lang="sv-SE" sz="2000" dirty="0"/>
              <a:t>Primärvården som Navet</a:t>
            </a:r>
          </a:p>
          <a:p>
            <a:pPr marL="285750" indent="-285750">
              <a:buFont typeface="Arial" panose="020B0604020202020204" pitchFamily="34" charset="0"/>
              <a:buChar char="•"/>
            </a:pPr>
            <a:r>
              <a:rPr lang="sv-SE" sz="2000" dirty="0"/>
              <a:t>Patienter med olika behov - Komplexa grupper </a:t>
            </a:r>
          </a:p>
        </p:txBody>
      </p:sp>
      <p:pic>
        <p:nvPicPr>
          <p:cNvPr id="16" name="Bildobjekt 15">
            <a:extLst>
              <a:ext uri="{FF2B5EF4-FFF2-40B4-BE49-F238E27FC236}">
                <a16:creationId xmlns:a16="http://schemas.microsoft.com/office/drawing/2014/main" id="{29691D64-0A41-7B5E-E79D-3B6A628A38B0}"/>
              </a:ext>
            </a:extLst>
          </p:cNvPr>
          <p:cNvPicPr>
            <a:picLocks noChangeAspect="1"/>
          </p:cNvPicPr>
          <p:nvPr/>
        </p:nvPicPr>
        <p:blipFill>
          <a:blip r:embed="rId4"/>
          <a:stretch>
            <a:fillRect/>
          </a:stretch>
        </p:blipFill>
        <p:spPr>
          <a:xfrm>
            <a:off x="214875" y="2499959"/>
            <a:ext cx="4792002" cy="2771918"/>
          </a:xfrm>
          <a:prstGeom prst="rect">
            <a:avLst/>
          </a:prstGeom>
        </p:spPr>
      </p:pic>
    </p:spTree>
    <p:extLst>
      <p:ext uri="{BB962C8B-B14F-4D97-AF65-F5344CB8AC3E}">
        <p14:creationId xmlns:p14="http://schemas.microsoft.com/office/powerpoint/2010/main" val="274689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E501E-D55D-4B67-AA86-D503DC35FE12}"/>
              </a:ext>
            </a:extLst>
          </p:cNvPr>
          <p:cNvSpPr>
            <a:spLocks noGrp="1"/>
          </p:cNvSpPr>
          <p:nvPr>
            <p:ph type="title"/>
          </p:nvPr>
        </p:nvSpPr>
        <p:spPr/>
        <p:txBody>
          <a:bodyPr/>
          <a:lstStyle/>
          <a:p>
            <a:r>
              <a:rPr lang="sv-SE" dirty="0"/>
              <a:t>TÄNKTA AVSNITT I UPPDRAGET</a:t>
            </a:r>
          </a:p>
        </p:txBody>
      </p:sp>
      <p:sp>
        <p:nvSpPr>
          <p:cNvPr id="5" name="Platshållare för text 4">
            <a:extLst>
              <a:ext uri="{FF2B5EF4-FFF2-40B4-BE49-F238E27FC236}">
                <a16:creationId xmlns:a16="http://schemas.microsoft.com/office/drawing/2014/main" id="{5DCE2DD2-5209-4CBF-91D2-6B31EA7F0189}"/>
              </a:ext>
            </a:extLst>
          </p:cNvPr>
          <p:cNvSpPr>
            <a:spLocks noGrp="1"/>
          </p:cNvSpPr>
          <p:nvPr>
            <p:ph type="body" sz="quarter" idx="11"/>
          </p:nvPr>
        </p:nvSpPr>
        <p:spPr/>
        <p:txBody>
          <a:bodyPr/>
          <a:lstStyle/>
          <a:p>
            <a:r>
              <a:rPr lang="sv-SE" dirty="0"/>
              <a:t>Källa: </a:t>
            </a:r>
            <a:r>
              <a:rPr lang="sv-SE" dirty="0">
                <a:hlinkClick r:id="rId3"/>
              </a:rPr>
              <a:t>Väntetid i vården</a:t>
            </a:r>
            <a:r>
              <a:rPr lang="sv-SE" dirty="0"/>
              <a:t>, SKR</a:t>
            </a:r>
          </a:p>
        </p:txBody>
      </p:sp>
      <p:sp>
        <p:nvSpPr>
          <p:cNvPr id="3" name="Rektangel 2">
            <a:extLst>
              <a:ext uri="{FF2B5EF4-FFF2-40B4-BE49-F238E27FC236}">
                <a16:creationId xmlns:a16="http://schemas.microsoft.com/office/drawing/2014/main" id="{CB80CB7B-D4DC-1756-85E8-0617D447F64B}"/>
              </a:ext>
            </a:extLst>
          </p:cNvPr>
          <p:cNvSpPr/>
          <p:nvPr/>
        </p:nvSpPr>
        <p:spPr>
          <a:xfrm>
            <a:off x="454698" y="1018782"/>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GRUNDLÄGGANDE FÖRUTSÄTTNINGAR</a:t>
            </a:r>
          </a:p>
        </p:txBody>
      </p:sp>
      <p:sp>
        <p:nvSpPr>
          <p:cNvPr id="14" name="textruta 13">
            <a:extLst>
              <a:ext uri="{FF2B5EF4-FFF2-40B4-BE49-F238E27FC236}">
                <a16:creationId xmlns:a16="http://schemas.microsoft.com/office/drawing/2014/main" id="{22DF5A8F-451F-5789-591C-570132F908DF}"/>
              </a:ext>
            </a:extLst>
          </p:cNvPr>
          <p:cNvSpPr txBox="1"/>
          <p:nvPr/>
        </p:nvSpPr>
        <p:spPr>
          <a:xfrm>
            <a:off x="4843792" y="1018782"/>
            <a:ext cx="6970248" cy="4955203"/>
          </a:xfrm>
          <a:prstGeom prst="rect">
            <a:avLst/>
          </a:prstGeom>
          <a:noFill/>
        </p:spPr>
        <p:txBody>
          <a:bodyPr wrap="square" rtlCol="0">
            <a:spAutoFit/>
          </a:bodyPr>
          <a:lstStyle/>
          <a:p>
            <a:pPr marL="285750" indent="-285750">
              <a:buFont typeface="Arial" panose="020B0604020202020204" pitchFamily="34" charset="0"/>
              <a:buChar char="•"/>
            </a:pPr>
            <a:r>
              <a:rPr lang="sv-SE" sz="2000" dirty="0"/>
              <a:t>Grundplattan som en hälsocentral måste ha</a:t>
            </a:r>
          </a:p>
          <a:p>
            <a:pPr marL="285750" indent="-285750">
              <a:buFont typeface="Arial" panose="020B0604020202020204" pitchFamily="34" charset="0"/>
              <a:buChar char="•"/>
            </a:pPr>
            <a:r>
              <a:rPr lang="sv-SE" sz="2000" dirty="0"/>
              <a:t>Kompetens</a:t>
            </a:r>
          </a:p>
          <a:p>
            <a:pPr marL="285750" indent="-285750">
              <a:buFont typeface="Arial" panose="020B0604020202020204" pitchFamily="34" charset="0"/>
              <a:buChar char="•"/>
            </a:pPr>
            <a:r>
              <a:rPr lang="sv-SE" sz="2000" dirty="0"/>
              <a:t>Tillgänglighet (Lokaler, digitala verktyg, telefon m.m.)</a:t>
            </a:r>
          </a:p>
          <a:p>
            <a:pPr marL="285750" indent="-285750">
              <a:buFont typeface="Arial" panose="020B0604020202020204" pitchFamily="34" charset="0"/>
              <a:buChar char="•"/>
            </a:pPr>
            <a:r>
              <a:rPr lang="sv-SE" sz="2000" dirty="0"/>
              <a:t>Specifika uppdrag och ansvarsområden såsom läkemedelsbehandling, vaccinationer, försäkringsmedicin, BHV, dödsfallsundersökning, utfärdande av intyg, hälsosamtal 40-, 50-,och 60-åringar</a:t>
            </a:r>
          </a:p>
          <a:p>
            <a:pPr marL="285750" indent="-285750">
              <a:buFont typeface="Arial" panose="020B0604020202020204" pitchFamily="34" charset="0"/>
              <a:buChar char="•"/>
            </a:pPr>
            <a:r>
              <a:rPr lang="sv-SE" sz="2000" dirty="0"/>
              <a:t>Skadligt bruk och beroende</a:t>
            </a:r>
          </a:p>
          <a:p>
            <a:pPr marL="285750" indent="-285750">
              <a:buFont typeface="Arial" panose="020B0604020202020204" pitchFamily="34" charset="0"/>
              <a:buChar char="•"/>
            </a:pPr>
            <a:r>
              <a:rPr lang="sv-SE" sz="2000" dirty="0"/>
              <a:t>Administration såsom journalföring och patientavgifter.</a:t>
            </a:r>
          </a:p>
          <a:p>
            <a:pPr marL="285750" indent="-285750">
              <a:buFont typeface="Arial" panose="020B0604020202020204" pitchFamily="34" charset="0"/>
              <a:buChar char="•"/>
            </a:pPr>
            <a:r>
              <a:rPr lang="sv-SE" sz="2000" dirty="0"/>
              <a:t>Utrustning och varuförsörjning – egen bilaga</a:t>
            </a:r>
          </a:p>
          <a:p>
            <a:pPr marL="285750" indent="-285750">
              <a:buFont typeface="Arial" panose="020B0604020202020204" pitchFamily="34" charset="0"/>
              <a:buChar char="•"/>
            </a:pPr>
            <a:r>
              <a:rPr lang="sv-SE" sz="2000" dirty="0"/>
              <a:t>Vårdkvalitet – uppföljning, tillitsbaserat förhållningssätt, FoU, utvecklingsarbeten, patientnämnden, brukarmedverkan</a:t>
            </a:r>
          </a:p>
          <a:p>
            <a:pPr marL="285750" indent="-285750">
              <a:buFont typeface="Arial" panose="020B0604020202020204" pitchFamily="34" charset="0"/>
              <a:buChar char="•"/>
            </a:pPr>
            <a:r>
              <a:rPr lang="sv-SE" sz="2000" dirty="0"/>
              <a:t>Avtal – egen bilaga</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9081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E501E-D55D-4B67-AA86-D503DC35FE12}"/>
              </a:ext>
            </a:extLst>
          </p:cNvPr>
          <p:cNvSpPr>
            <a:spLocks noGrp="1"/>
          </p:cNvSpPr>
          <p:nvPr>
            <p:ph type="title"/>
          </p:nvPr>
        </p:nvSpPr>
        <p:spPr/>
        <p:txBody>
          <a:bodyPr/>
          <a:lstStyle/>
          <a:p>
            <a:r>
              <a:rPr lang="sv-SE" dirty="0"/>
              <a:t>Vissa nya/förändrade detaljer - förslag</a:t>
            </a:r>
          </a:p>
        </p:txBody>
      </p:sp>
      <p:sp>
        <p:nvSpPr>
          <p:cNvPr id="5" name="Platshållare för text 4">
            <a:extLst>
              <a:ext uri="{FF2B5EF4-FFF2-40B4-BE49-F238E27FC236}">
                <a16:creationId xmlns:a16="http://schemas.microsoft.com/office/drawing/2014/main" id="{5DCE2DD2-5209-4CBF-91D2-6B31EA7F0189}"/>
              </a:ext>
            </a:extLst>
          </p:cNvPr>
          <p:cNvSpPr>
            <a:spLocks noGrp="1"/>
          </p:cNvSpPr>
          <p:nvPr>
            <p:ph type="body" sz="quarter" idx="11"/>
          </p:nvPr>
        </p:nvSpPr>
        <p:spPr/>
        <p:txBody>
          <a:bodyPr/>
          <a:lstStyle/>
          <a:p>
            <a:r>
              <a:rPr lang="sv-SE" dirty="0"/>
              <a:t>Källa: </a:t>
            </a:r>
            <a:r>
              <a:rPr lang="sv-SE" dirty="0">
                <a:hlinkClick r:id="rId3"/>
              </a:rPr>
              <a:t>Väntetid i vården</a:t>
            </a:r>
            <a:r>
              <a:rPr lang="sv-SE" dirty="0"/>
              <a:t>, SKR</a:t>
            </a:r>
          </a:p>
        </p:txBody>
      </p:sp>
      <p:sp>
        <p:nvSpPr>
          <p:cNvPr id="14" name="textruta 13">
            <a:extLst>
              <a:ext uri="{FF2B5EF4-FFF2-40B4-BE49-F238E27FC236}">
                <a16:creationId xmlns:a16="http://schemas.microsoft.com/office/drawing/2014/main" id="{22DF5A8F-451F-5789-591C-570132F908DF}"/>
              </a:ext>
            </a:extLst>
          </p:cNvPr>
          <p:cNvSpPr txBox="1"/>
          <p:nvPr/>
        </p:nvSpPr>
        <p:spPr>
          <a:xfrm>
            <a:off x="744718" y="1197891"/>
            <a:ext cx="11069322" cy="2643801"/>
          </a:xfrm>
          <a:prstGeom prst="rect">
            <a:avLst/>
          </a:prstGeom>
          <a:noFill/>
        </p:spPr>
        <p:txBody>
          <a:bodyPr wrap="square" rtlCol="0">
            <a:spAutoFit/>
          </a:bodyPr>
          <a:lstStyle/>
          <a:p>
            <a:pPr marL="342900" lvl="0" indent="-342900">
              <a:lnSpc>
                <a:spcPct val="105000"/>
              </a:lnSpc>
              <a:buFont typeface="Symbol" panose="05050102010706020507" pitchFamily="18" charset="2"/>
              <a:buChar char=""/>
            </a:pPr>
            <a:r>
              <a:rPr lang="sv-SE" sz="1800" dirty="0">
                <a:effectLst/>
                <a:latin typeface="Calibri Light" panose="020F0302020204030204" pitchFamily="34" charset="0"/>
                <a:ea typeface="Times New Roman" panose="02020603050405020304" pitchFamily="18" charset="0"/>
              </a:rPr>
              <a:t>Kompetenser</a:t>
            </a:r>
          </a:p>
          <a:p>
            <a:pPr marL="342900" lvl="0" indent="-342900">
              <a:lnSpc>
                <a:spcPct val="105000"/>
              </a:lnSpc>
              <a:buFont typeface="Symbol" panose="05050102010706020507" pitchFamily="18" charset="2"/>
              <a:buChar char=""/>
            </a:pPr>
            <a:r>
              <a:rPr lang="sv-SE" sz="1800" dirty="0">
                <a:effectLst/>
                <a:latin typeface="Calibri Light" panose="020F0302020204030204" pitchFamily="34" charset="0"/>
                <a:ea typeface="Times New Roman" panose="02020603050405020304" pitchFamily="18" charset="0"/>
              </a:rPr>
              <a:t>Det bör finnas ett direktnummer utan knappval för patienter med behov  </a:t>
            </a:r>
            <a:endParaRPr lang="sv-SE"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sv-SE" sz="1800" dirty="0">
                <a:effectLst/>
                <a:latin typeface="Calibri Light" panose="020F0302020204030204" pitchFamily="34" charset="0"/>
                <a:ea typeface="Times New Roman" panose="02020603050405020304" pitchFamily="18" charset="0"/>
              </a:rPr>
              <a:t>Jouruppdraget </a:t>
            </a:r>
          </a:p>
          <a:p>
            <a:pPr marL="342900" lvl="0" indent="-342900">
              <a:spcAft>
                <a:spcPts val="600"/>
              </a:spcAft>
              <a:buFont typeface="Symbol" panose="05050102010706020507" pitchFamily="18" charset="2"/>
              <a:buChar char=""/>
            </a:pPr>
            <a:r>
              <a:rPr lang="sv-SE" dirty="0">
                <a:latin typeface="Calibri Light" panose="020F0302020204030204" pitchFamily="34" charset="0"/>
                <a:ea typeface="Times New Roman" panose="02020603050405020304" pitchFamily="18" charset="0"/>
              </a:rPr>
              <a:t>F</a:t>
            </a:r>
            <a:r>
              <a:rPr lang="sv-SE" sz="1800" dirty="0">
                <a:effectLst/>
                <a:latin typeface="Calibri Light" panose="020F0302020204030204" pitchFamily="34" charset="0"/>
                <a:ea typeface="Times New Roman" panose="02020603050405020304" pitchFamily="18" charset="0"/>
              </a:rPr>
              <a:t>ilialer </a:t>
            </a:r>
          </a:p>
          <a:p>
            <a:pPr marL="342900" lvl="0" indent="-342900">
              <a:spcAft>
                <a:spcPts val="600"/>
              </a:spcAft>
              <a:buFont typeface="Symbol" panose="05050102010706020507" pitchFamily="18" charset="2"/>
              <a:buChar char=""/>
            </a:pPr>
            <a:r>
              <a:rPr lang="sv-SE" sz="1800" dirty="0">
                <a:effectLst/>
                <a:latin typeface="Calibri Light" panose="020F0302020204030204" pitchFamily="34" charset="0"/>
                <a:ea typeface="Times New Roman" panose="02020603050405020304" pitchFamily="18" charset="0"/>
              </a:rPr>
              <a:t>Fast läkarkontakt </a:t>
            </a:r>
          </a:p>
          <a:p>
            <a:pPr marL="342900" lvl="0" indent="-342900">
              <a:spcAft>
                <a:spcPts val="600"/>
              </a:spcAft>
              <a:buFont typeface="Symbol" panose="05050102010706020507" pitchFamily="18" charset="2"/>
              <a:buChar char=""/>
            </a:pPr>
            <a:r>
              <a:rPr lang="sv-SE" sz="1800" dirty="0">
                <a:effectLst/>
                <a:latin typeface="Calibri Light" panose="020F0302020204030204" pitchFamily="34" charset="0"/>
                <a:ea typeface="Times New Roman" panose="02020603050405020304" pitchFamily="18" charset="0"/>
              </a:rPr>
              <a:t>Fasta kontakter</a:t>
            </a:r>
            <a:endParaRPr lang="sv-SE"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28514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E501E-D55D-4B67-AA86-D503DC35FE12}"/>
              </a:ext>
            </a:extLst>
          </p:cNvPr>
          <p:cNvSpPr>
            <a:spLocks noGrp="1"/>
          </p:cNvSpPr>
          <p:nvPr>
            <p:ph type="title"/>
          </p:nvPr>
        </p:nvSpPr>
        <p:spPr/>
        <p:txBody>
          <a:bodyPr/>
          <a:lstStyle/>
          <a:p>
            <a:r>
              <a:rPr lang="sv-SE" dirty="0"/>
              <a:t>TÄNKTA AVSNITT I UPPDRAGET</a:t>
            </a:r>
          </a:p>
        </p:txBody>
      </p:sp>
      <p:sp>
        <p:nvSpPr>
          <p:cNvPr id="3" name="Rektangel 2">
            <a:extLst>
              <a:ext uri="{FF2B5EF4-FFF2-40B4-BE49-F238E27FC236}">
                <a16:creationId xmlns:a16="http://schemas.microsoft.com/office/drawing/2014/main" id="{CB80CB7B-D4DC-1756-85E8-0617D447F64B}"/>
              </a:ext>
            </a:extLst>
          </p:cNvPr>
          <p:cNvSpPr/>
          <p:nvPr/>
        </p:nvSpPr>
        <p:spPr>
          <a:xfrm>
            <a:off x="660776" y="986335"/>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solidFill>
                  <a:schemeClr val="tx1"/>
                </a:solidFill>
              </a:rPr>
              <a:t>KVALITETSHÖJANDE OMRÅDEN</a:t>
            </a:r>
          </a:p>
        </p:txBody>
      </p:sp>
      <p:sp>
        <p:nvSpPr>
          <p:cNvPr id="14" name="textruta 13">
            <a:extLst>
              <a:ext uri="{FF2B5EF4-FFF2-40B4-BE49-F238E27FC236}">
                <a16:creationId xmlns:a16="http://schemas.microsoft.com/office/drawing/2014/main" id="{22DF5A8F-451F-5789-591C-570132F908DF}"/>
              </a:ext>
            </a:extLst>
          </p:cNvPr>
          <p:cNvSpPr txBox="1"/>
          <p:nvPr/>
        </p:nvSpPr>
        <p:spPr>
          <a:xfrm>
            <a:off x="5255948" y="1018782"/>
            <a:ext cx="6558091" cy="4647426"/>
          </a:xfrm>
          <a:prstGeom prst="rect">
            <a:avLst/>
          </a:prstGeom>
          <a:noFill/>
        </p:spPr>
        <p:txBody>
          <a:bodyPr wrap="square" rtlCol="0">
            <a:spAutoFit/>
          </a:bodyPr>
          <a:lstStyle/>
          <a:p>
            <a:pPr marL="285750" indent="-285750">
              <a:buFont typeface="Arial" panose="020B0604020202020204" pitchFamily="34" charset="0"/>
              <a:buChar char="•"/>
            </a:pPr>
            <a:r>
              <a:rPr lang="sv-SE" sz="2000" dirty="0"/>
              <a:t>Det svåra och mer kvalitativa som en hälsocentral måste arbeta med</a:t>
            </a:r>
          </a:p>
          <a:p>
            <a:pPr marL="285750" indent="-285750">
              <a:buFont typeface="Arial" panose="020B0604020202020204" pitchFamily="34" charset="0"/>
              <a:buChar char="•"/>
            </a:pPr>
            <a:r>
              <a:rPr lang="sv-SE" sz="2000" dirty="0"/>
              <a:t>Utgår från målbilden för Nära Vård (se bild) </a:t>
            </a:r>
          </a:p>
          <a:p>
            <a:pPr marL="285750" indent="-285750">
              <a:buFont typeface="Arial" panose="020B0604020202020204" pitchFamily="34" charset="0"/>
              <a:buChar char="•"/>
            </a:pPr>
            <a:r>
              <a:rPr lang="sv-SE" sz="2000" dirty="0"/>
              <a:t>Behovsgruppsarbete – kan behöva göra olika för att nå jämlik vård, olika patientgrupp/flöden (enkla, kroniskt, komplext, komplicerat, RUB 4 och 5</a:t>
            </a:r>
          </a:p>
          <a:p>
            <a:pPr marL="285750" indent="-285750">
              <a:buFont typeface="Arial" panose="020B0604020202020204" pitchFamily="34" charset="0"/>
              <a:buChar char="•"/>
            </a:pPr>
            <a:r>
              <a:rPr lang="sv-SE" sz="2000" dirty="0"/>
              <a:t>Livsstil – livstilarbete, hälsosamtal för de med behov,</a:t>
            </a:r>
          </a:p>
          <a:p>
            <a:pPr marL="285750" indent="-285750">
              <a:buFont typeface="Arial" panose="020B0604020202020204" pitchFamily="34" charset="0"/>
              <a:buChar char="•"/>
            </a:pPr>
            <a:r>
              <a:rPr lang="sv-SE" sz="2000" dirty="0"/>
              <a:t>Personcentrerat – överenskommelser, </a:t>
            </a:r>
            <a:r>
              <a:rPr lang="sv-SE" sz="2000" dirty="0" err="1"/>
              <a:t>patientkontrakt</a:t>
            </a:r>
            <a:r>
              <a:rPr lang="sv-SE" sz="2000" dirty="0"/>
              <a:t>, SIP, hembesök</a:t>
            </a:r>
          </a:p>
          <a:p>
            <a:pPr marL="285750" indent="-285750">
              <a:buFont typeface="Arial" panose="020B0604020202020204" pitchFamily="34" charset="0"/>
              <a:buChar char="•"/>
            </a:pPr>
            <a:r>
              <a:rPr lang="sv-SE" sz="2000" dirty="0"/>
              <a:t>Samordning och kontinuitet – relationskontinuitet, fast läkarkontakt (riktmärke 1100), fast vårdkontakt, vårdsamordnare, samordning och samverkan över organisationsgränser (kommun/socialtjänst m.fl.)</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pic>
        <p:nvPicPr>
          <p:cNvPr id="4" name="Platshållare för innehåll 5">
            <a:extLst>
              <a:ext uri="{FF2B5EF4-FFF2-40B4-BE49-F238E27FC236}">
                <a16:creationId xmlns:a16="http://schemas.microsoft.com/office/drawing/2014/main" id="{5591E549-D4F7-D98B-DB53-1E4A581DEF5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3066" y="2402034"/>
            <a:ext cx="3208325" cy="3170325"/>
          </a:xfrm>
          <a:prstGeom prst="rect">
            <a:avLst/>
          </a:prstGeom>
        </p:spPr>
      </p:pic>
      <p:sp>
        <p:nvSpPr>
          <p:cNvPr id="6" name="Platshållare för text 5">
            <a:extLst>
              <a:ext uri="{FF2B5EF4-FFF2-40B4-BE49-F238E27FC236}">
                <a16:creationId xmlns:a16="http://schemas.microsoft.com/office/drawing/2014/main" id="{7F7837A9-28BD-B8C4-1EAD-57C69B725A28}"/>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416608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FFD98-F3AC-1301-2CED-E74472342AC2}"/>
              </a:ext>
            </a:extLst>
          </p:cNvPr>
          <p:cNvSpPr>
            <a:spLocks noGrp="1"/>
          </p:cNvSpPr>
          <p:nvPr>
            <p:ph type="title"/>
          </p:nvPr>
        </p:nvSpPr>
        <p:spPr>
          <a:xfrm>
            <a:off x="609600" y="529877"/>
            <a:ext cx="8134350" cy="1143000"/>
          </a:xfrm>
        </p:spPr>
        <p:txBody>
          <a:bodyPr/>
          <a:lstStyle/>
          <a:p>
            <a:r>
              <a:rPr lang="sv-SE" dirty="0"/>
              <a:t>Stöd för prioritering</a:t>
            </a:r>
          </a:p>
        </p:txBody>
      </p:sp>
      <p:sp>
        <p:nvSpPr>
          <p:cNvPr id="3" name="Platshållare för innehåll 2">
            <a:extLst>
              <a:ext uri="{FF2B5EF4-FFF2-40B4-BE49-F238E27FC236}">
                <a16:creationId xmlns:a16="http://schemas.microsoft.com/office/drawing/2014/main" id="{BCD3A6BC-8B92-2578-3F1B-D77E5C740203}"/>
              </a:ext>
            </a:extLst>
          </p:cNvPr>
          <p:cNvSpPr>
            <a:spLocks noGrp="1"/>
          </p:cNvSpPr>
          <p:nvPr>
            <p:ph idx="1"/>
          </p:nvPr>
        </p:nvSpPr>
        <p:spPr/>
        <p:txBody>
          <a:bodyPr/>
          <a:lstStyle/>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Rött = kritiskt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Blått = bör utvärderas, används vid behov</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Vitt = ej centralt men kan vara relevant</a:t>
            </a:r>
          </a:p>
          <a:p>
            <a:pPr>
              <a:lnSpc>
                <a:spcPct val="107000"/>
              </a:lnSpc>
              <a:spcAft>
                <a:spcPts val="800"/>
              </a:spcAft>
            </a:pPr>
            <a:endParaRPr lang="sv-SE" sz="1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800" dirty="0">
                <a:effectLst/>
                <a:latin typeface="Calibri" panose="020F0502020204030204" pitchFamily="34" charset="0"/>
                <a:ea typeface="Calibri" panose="020F0502020204030204" pitchFamily="34" charset="0"/>
                <a:cs typeface="Times New Roman" panose="02020603050405020304" pitchFamily="18" charset="0"/>
              </a:rPr>
              <a:t>Lyfter patienter, men utesluter ingen</a:t>
            </a:r>
          </a:p>
          <a:p>
            <a:pPr>
              <a:lnSpc>
                <a:spcPct val="107000"/>
              </a:lnSpc>
              <a:spcAft>
                <a:spcPts val="800"/>
              </a:spcAft>
            </a:pPr>
            <a:r>
              <a:rPr lang="sv-SE" sz="2800" dirty="0">
                <a:latin typeface="Calibri" panose="020F0502020204030204" pitchFamily="34" charset="0"/>
                <a:ea typeface="Calibri" panose="020F0502020204030204" pitchFamily="34" charset="0"/>
                <a:cs typeface="Times New Roman" panose="02020603050405020304" pitchFamily="18" charset="0"/>
              </a:rPr>
              <a:t>Ger stöd för prioritering men inte absoluta svar eller indelningar</a:t>
            </a:r>
          </a:p>
          <a:p>
            <a:pPr>
              <a:lnSpc>
                <a:spcPct val="107000"/>
              </a:lnSpc>
              <a:spcAft>
                <a:spcPts val="800"/>
              </a:spcAft>
            </a:pPr>
            <a:r>
              <a:rPr lang="sv-SE" sz="2800" dirty="0">
                <a:effectLst/>
                <a:latin typeface="Calibri" panose="020F0502020204030204" pitchFamily="34" charset="0"/>
                <a:ea typeface="Calibri" panose="020F0502020204030204" pitchFamily="34" charset="0"/>
                <a:cs typeface="Times New Roman" panose="02020603050405020304" pitchFamily="18" charset="0"/>
              </a:rPr>
              <a:t>Avgörandet li</a:t>
            </a:r>
            <a:r>
              <a:rPr lang="sv-SE" sz="2800" dirty="0">
                <a:latin typeface="Calibri" panose="020F0502020204030204" pitchFamily="34" charset="0"/>
                <a:ea typeface="Calibri" panose="020F0502020204030204" pitchFamily="34" charset="0"/>
                <a:cs typeface="Times New Roman" panose="02020603050405020304" pitchFamily="18" charset="0"/>
              </a:rPr>
              <a:t>gger hos utförarna</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dirty="0"/>
          </a:p>
        </p:txBody>
      </p:sp>
      <p:pic>
        <p:nvPicPr>
          <p:cNvPr id="4" name="Platshållare för innehåll 3">
            <a:extLst>
              <a:ext uri="{FF2B5EF4-FFF2-40B4-BE49-F238E27FC236}">
                <a16:creationId xmlns:a16="http://schemas.microsoft.com/office/drawing/2014/main" id="{F224855B-6A02-6792-55EF-A25E6C2285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2703" y="856265"/>
            <a:ext cx="2310584" cy="2572735"/>
          </a:xfrm>
          <a:prstGeom prst="rect">
            <a:avLst/>
          </a:prstGeom>
          <a:noFill/>
        </p:spPr>
      </p:pic>
    </p:spTree>
    <p:extLst>
      <p:ext uri="{BB962C8B-B14F-4D97-AF65-F5344CB8AC3E}">
        <p14:creationId xmlns:p14="http://schemas.microsoft.com/office/powerpoint/2010/main" val="10635765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98BEC7-BA5D-23FB-2413-2E847FDE0C82}"/>
              </a:ext>
            </a:extLst>
          </p:cNvPr>
          <p:cNvSpPr>
            <a:spLocks noGrp="1"/>
          </p:cNvSpPr>
          <p:nvPr>
            <p:ph type="title"/>
          </p:nvPr>
        </p:nvSpPr>
        <p:spPr/>
        <p:txBody>
          <a:bodyPr/>
          <a:lstStyle/>
          <a:p>
            <a:r>
              <a:rPr lang="sv-SE" dirty="0"/>
              <a:t>behovsgruppsarbete</a:t>
            </a:r>
          </a:p>
        </p:txBody>
      </p:sp>
      <p:sp>
        <p:nvSpPr>
          <p:cNvPr id="3" name="Platshållare för innehåll 2">
            <a:extLst>
              <a:ext uri="{FF2B5EF4-FFF2-40B4-BE49-F238E27FC236}">
                <a16:creationId xmlns:a16="http://schemas.microsoft.com/office/drawing/2014/main" id="{6181B74D-96CA-730F-2105-0EFCDEC52AB7}"/>
              </a:ext>
            </a:extLst>
          </p:cNvPr>
          <p:cNvSpPr>
            <a:spLocks noGrp="1"/>
          </p:cNvSpPr>
          <p:nvPr>
            <p:ph idx="1"/>
          </p:nvPr>
        </p:nvSpPr>
        <p:spPr/>
        <p:txBody>
          <a:bodyPr/>
          <a:lstStyle/>
          <a:p>
            <a:r>
              <a:rPr lang="sv-SE" dirty="0"/>
              <a:t>Finns det risker med att behandla olika</a:t>
            </a:r>
          </a:p>
          <a:p>
            <a:r>
              <a:rPr lang="sv-SE" dirty="0"/>
              <a:t>Finns det risker med att </a:t>
            </a:r>
            <a:r>
              <a:rPr lang="sv-SE" dirty="0">
                <a:solidFill>
                  <a:srgbClr val="FF0000"/>
                </a:solidFill>
              </a:rPr>
              <a:t>inte</a:t>
            </a:r>
            <a:r>
              <a:rPr lang="sv-SE" dirty="0"/>
              <a:t> behandla olika</a:t>
            </a:r>
          </a:p>
          <a:p>
            <a:endParaRPr lang="sv-SE" dirty="0"/>
          </a:p>
          <a:p>
            <a:r>
              <a:rPr lang="sv-SE" dirty="0"/>
              <a:t>Vem gör avvägningen idag?</a:t>
            </a:r>
          </a:p>
          <a:p>
            <a:r>
              <a:rPr lang="sv-SE" dirty="0"/>
              <a:t>Vem bör göra den, och med vilket stöd?</a:t>
            </a:r>
          </a:p>
        </p:txBody>
      </p:sp>
    </p:spTree>
    <p:extLst>
      <p:ext uri="{BB962C8B-B14F-4D97-AF65-F5344CB8AC3E}">
        <p14:creationId xmlns:p14="http://schemas.microsoft.com/office/powerpoint/2010/main" val="3426752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3240782-2878-635D-7E57-83BEB35FFFBE}"/>
              </a:ext>
            </a:extLst>
          </p:cNvPr>
          <p:cNvPicPr>
            <a:picLocks noChangeAspect="1"/>
          </p:cNvPicPr>
          <p:nvPr/>
        </p:nvPicPr>
        <p:blipFill>
          <a:blip r:embed="rId2"/>
          <a:stretch>
            <a:fillRect/>
          </a:stretch>
        </p:blipFill>
        <p:spPr>
          <a:xfrm>
            <a:off x="3221736" y="544068"/>
            <a:ext cx="5748528" cy="5769864"/>
          </a:xfrm>
          <a:prstGeom prst="rect">
            <a:avLst/>
          </a:prstGeom>
        </p:spPr>
      </p:pic>
    </p:spTree>
    <p:extLst>
      <p:ext uri="{BB962C8B-B14F-4D97-AF65-F5344CB8AC3E}">
        <p14:creationId xmlns:p14="http://schemas.microsoft.com/office/powerpoint/2010/main" val="20142492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31B5F52-4A36-4879-80FB-D6DB6C85F84E}"/>
              </a:ext>
            </a:extLst>
          </p:cNvPr>
          <p:cNvSpPr txBox="1"/>
          <p:nvPr/>
        </p:nvSpPr>
        <p:spPr>
          <a:xfrm>
            <a:off x="3073954" y="422771"/>
            <a:ext cx="2553123"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Regionens övergripande målbild</a:t>
            </a:r>
          </a:p>
        </p:txBody>
      </p:sp>
      <p:sp>
        <p:nvSpPr>
          <p:cNvPr id="5" name="textruta 4">
            <a:extLst>
              <a:ext uri="{FF2B5EF4-FFF2-40B4-BE49-F238E27FC236}">
                <a16:creationId xmlns:a16="http://schemas.microsoft.com/office/drawing/2014/main" id="{A5B1B775-3D1B-4ADC-9D78-7F05AE7639A3}"/>
              </a:ext>
            </a:extLst>
          </p:cNvPr>
          <p:cNvSpPr txBox="1"/>
          <p:nvPr/>
        </p:nvSpPr>
        <p:spPr>
          <a:xfrm>
            <a:off x="5937626" y="1475635"/>
            <a:ext cx="2167097" cy="1059073"/>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Uppdragstext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prstClr val="black"/>
                </a:solidFill>
                <a:effectLst/>
                <a:uLnTx/>
                <a:uFillTx/>
                <a:latin typeface="Calibri" panose="020F0502020204030204"/>
                <a:ea typeface="+mn-ea"/>
                <a:cs typeface="+mn-cs"/>
              </a:rPr>
              <a:t>utformning för att stärka nära vård</a:t>
            </a:r>
          </a:p>
        </p:txBody>
      </p:sp>
      <p:sp>
        <p:nvSpPr>
          <p:cNvPr id="6" name="textruta 5">
            <a:extLst>
              <a:ext uri="{FF2B5EF4-FFF2-40B4-BE49-F238E27FC236}">
                <a16:creationId xmlns:a16="http://schemas.microsoft.com/office/drawing/2014/main" id="{137996DC-1736-4DF5-B14C-98A7C10B0B7B}"/>
              </a:ext>
            </a:extLst>
          </p:cNvPr>
          <p:cNvSpPr txBox="1"/>
          <p:nvPr/>
        </p:nvSpPr>
        <p:spPr>
          <a:xfrm>
            <a:off x="1628932" y="3320195"/>
            <a:ext cx="2167097" cy="79430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Ersättnings-system</a:t>
            </a:r>
          </a:p>
        </p:txBody>
      </p:sp>
      <p:sp>
        <p:nvSpPr>
          <p:cNvPr id="7" name="textruta 6">
            <a:extLst>
              <a:ext uri="{FF2B5EF4-FFF2-40B4-BE49-F238E27FC236}">
                <a16:creationId xmlns:a16="http://schemas.microsoft.com/office/drawing/2014/main" id="{8E880412-8B62-4BA4-BA9B-6BC1297BD8F7}"/>
              </a:ext>
            </a:extLst>
          </p:cNvPr>
          <p:cNvSpPr txBox="1"/>
          <p:nvPr/>
        </p:nvSpPr>
        <p:spPr>
          <a:xfrm>
            <a:off x="8955605" y="1607400"/>
            <a:ext cx="2167097" cy="79430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Målgrupps-anpassning</a:t>
            </a:r>
          </a:p>
        </p:txBody>
      </p:sp>
      <p:sp>
        <p:nvSpPr>
          <p:cNvPr id="8" name="textruta 7">
            <a:extLst>
              <a:ext uri="{FF2B5EF4-FFF2-40B4-BE49-F238E27FC236}">
                <a16:creationId xmlns:a16="http://schemas.microsoft.com/office/drawing/2014/main" id="{BDD7CBC0-4B03-4790-98DD-D9565997769D}"/>
              </a:ext>
            </a:extLst>
          </p:cNvPr>
          <p:cNvSpPr txBox="1"/>
          <p:nvPr/>
        </p:nvSpPr>
        <p:spPr>
          <a:xfrm>
            <a:off x="3073954" y="1607400"/>
            <a:ext cx="2167097" cy="794305"/>
          </a:xfrm>
          <a:prstGeom prst="rect">
            <a:avLst/>
          </a:prstGeom>
          <a:solidFill>
            <a:schemeClr val="accent4">
              <a:lumMod val="20000"/>
              <a:lumOff val="80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Hälsovals-uppdraget</a:t>
            </a:r>
          </a:p>
        </p:txBody>
      </p:sp>
      <p:sp>
        <p:nvSpPr>
          <p:cNvPr id="9" name="textruta 8">
            <a:extLst>
              <a:ext uri="{FF2B5EF4-FFF2-40B4-BE49-F238E27FC236}">
                <a16:creationId xmlns:a16="http://schemas.microsoft.com/office/drawing/2014/main" id="{61876C94-9107-49AA-9B1C-2AE9C7CE6153}"/>
              </a:ext>
            </a:extLst>
          </p:cNvPr>
          <p:cNvSpPr txBox="1"/>
          <p:nvPr/>
        </p:nvSpPr>
        <p:spPr>
          <a:xfrm>
            <a:off x="8104723" y="3530882"/>
            <a:ext cx="2167097"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Återkoppling</a:t>
            </a:r>
          </a:p>
        </p:txBody>
      </p:sp>
      <p:sp>
        <p:nvSpPr>
          <p:cNvPr id="10" name="textruta 9">
            <a:extLst>
              <a:ext uri="{FF2B5EF4-FFF2-40B4-BE49-F238E27FC236}">
                <a16:creationId xmlns:a16="http://schemas.microsoft.com/office/drawing/2014/main" id="{40512F23-2139-416E-A6DC-EA635FAB3EDB}"/>
              </a:ext>
            </a:extLst>
          </p:cNvPr>
          <p:cNvSpPr txBox="1"/>
          <p:nvPr/>
        </p:nvSpPr>
        <p:spPr>
          <a:xfrm>
            <a:off x="4637977" y="3321662"/>
            <a:ext cx="2167097" cy="79430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Uppföljning och styrning</a:t>
            </a:r>
          </a:p>
        </p:txBody>
      </p:sp>
      <p:sp>
        <p:nvSpPr>
          <p:cNvPr id="11" name="textruta 10">
            <a:extLst>
              <a:ext uri="{FF2B5EF4-FFF2-40B4-BE49-F238E27FC236}">
                <a16:creationId xmlns:a16="http://schemas.microsoft.com/office/drawing/2014/main" id="{369659D5-C664-4469-9BA7-1C09D7CDB373}"/>
              </a:ext>
            </a:extLst>
          </p:cNvPr>
          <p:cNvSpPr txBox="1"/>
          <p:nvPr/>
        </p:nvSpPr>
        <p:spPr>
          <a:xfrm>
            <a:off x="4637977" y="4662114"/>
            <a:ext cx="2167097" cy="92333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 / Professionsdriven dialog</a:t>
            </a:r>
          </a:p>
        </p:txBody>
      </p:sp>
      <p:sp>
        <p:nvSpPr>
          <p:cNvPr id="12" name="textruta 11">
            <a:extLst>
              <a:ext uri="{FF2B5EF4-FFF2-40B4-BE49-F238E27FC236}">
                <a16:creationId xmlns:a16="http://schemas.microsoft.com/office/drawing/2014/main" id="{37DC7D5B-EB7F-4C62-B19D-8372EC962D46}"/>
              </a:ext>
            </a:extLst>
          </p:cNvPr>
          <p:cNvSpPr txBox="1"/>
          <p:nvPr/>
        </p:nvSpPr>
        <p:spPr>
          <a:xfrm>
            <a:off x="1628932" y="4662114"/>
            <a:ext cx="2167097" cy="45388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Justering</a:t>
            </a:r>
          </a:p>
        </p:txBody>
      </p:sp>
      <p:sp>
        <p:nvSpPr>
          <p:cNvPr id="3" name="Pil: nedåt 2">
            <a:extLst>
              <a:ext uri="{FF2B5EF4-FFF2-40B4-BE49-F238E27FC236}">
                <a16:creationId xmlns:a16="http://schemas.microsoft.com/office/drawing/2014/main" id="{0C8327D8-A7B9-4345-ADFB-25ACBEECA246}"/>
              </a:ext>
            </a:extLst>
          </p:cNvPr>
          <p:cNvSpPr/>
          <p:nvPr/>
        </p:nvSpPr>
        <p:spPr>
          <a:xfrm>
            <a:off x="4157501" y="1107959"/>
            <a:ext cx="193013" cy="460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Pil: nedåt 12">
            <a:extLst>
              <a:ext uri="{FF2B5EF4-FFF2-40B4-BE49-F238E27FC236}">
                <a16:creationId xmlns:a16="http://schemas.microsoft.com/office/drawing/2014/main" id="{3B68743D-7A02-4275-B0A8-C5E00B121F82}"/>
              </a:ext>
            </a:extLst>
          </p:cNvPr>
          <p:cNvSpPr/>
          <p:nvPr/>
        </p:nvSpPr>
        <p:spPr>
          <a:xfrm>
            <a:off x="2601979" y="4172719"/>
            <a:ext cx="221003" cy="489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nedåt 13">
            <a:extLst>
              <a:ext uri="{FF2B5EF4-FFF2-40B4-BE49-F238E27FC236}">
                <a16:creationId xmlns:a16="http://schemas.microsoft.com/office/drawing/2014/main" id="{34904BE8-62D5-4C6E-A47B-E4BF3610AD7A}"/>
              </a:ext>
            </a:extLst>
          </p:cNvPr>
          <p:cNvSpPr/>
          <p:nvPr/>
        </p:nvSpPr>
        <p:spPr>
          <a:xfrm>
            <a:off x="5543022" y="4144342"/>
            <a:ext cx="221003" cy="489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l: nedåt 14">
            <a:extLst>
              <a:ext uri="{FF2B5EF4-FFF2-40B4-BE49-F238E27FC236}">
                <a16:creationId xmlns:a16="http://schemas.microsoft.com/office/drawing/2014/main" id="{2C47C604-EDFA-41AA-9F8D-2C5491267FD2}"/>
              </a:ext>
            </a:extLst>
          </p:cNvPr>
          <p:cNvSpPr/>
          <p:nvPr/>
        </p:nvSpPr>
        <p:spPr>
          <a:xfrm rot="3444976">
            <a:off x="3553863" y="2356043"/>
            <a:ext cx="238085" cy="1009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C33400C-5B31-48A0-A6EC-5689CCBB3478}"/>
              </a:ext>
            </a:extLst>
          </p:cNvPr>
          <p:cNvSpPr/>
          <p:nvPr/>
        </p:nvSpPr>
        <p:spPr>
          <a:xfrm rot="18114908">
            <a:off x="4854721" y="2360702"/>
            <a:ext cx="238085" cy="1009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il: höger 16">
            <a:extLst>
              <a:ext uri="{FF2B5EF4-FFF2-40B4-BE49-F238E27FC236}">
                <a16:creationId xmlns:a16="http://schemas.microsoft.com/office/drawing/2014/main" id="{AB63A5EF-72BB-486F-8AF7-56D63CC5C391}"/>
              </a:ext>
            </a:extLst>
          </p:cNvPr>
          <p:cNvSpPr/>
          <p:nvPr/>
        </p:nvSpPr>
        <p:spPr>
          <a:xfrm>
            <a:off x="5335695" y="1846739"/>
            <a:ext cx="566948" cy="28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l: höger 18">
            <a:extLst>
              <a:ext uri="{FF2B5EF4-FFF2-40B4-BE49-F238E27FC236}">
                <a16:creationId xmlns:a16="http://schemas.microsoft.com/office/drawing/2014/main" id="{16EFE09C-E907-420D-834B-82C3FC154D0C}"/>
              </a:ext>
            </a:extLst>
          </p:cNvPr>
          <p:cNvSpPr/>
          <p:nvPr/>
        </p:nvSpPr>
        <p:spPr>
          <a:xfrm>
            <a:off x="8199367" y="1846739"/>
            <a:ext cx="661593" cy="28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Pil: vänster-höger 19">
            <a:extLst>
              <a:ext uri="{FF2B5EF4-FFF2-40B4-BE49-F238E27FC236}">
                <a16:creationId xmlns:a16="http://schemas.microsoft.com/office/drawing/2014/main" id="{FC1D9596-CA30-4F73-B5EE-86CA410108E2}"/>
              </a:ext>
            </a:extLst>
          </p:cNvPr>
          <p:cNvSpPr/>
          <p:nvPr/>
        </p:nvSpPr>
        <p:spPr>
          <a:xfrm>
            <a:off x="6805074" y="3582149"/>
            <a:ext cx="1264667" cy="2667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25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52386" y="963191"/>
            <a:ext cx="7707330" cy="4862039"/>
            <a:chOff x="1227145" y="1046315"/>
            <a:chExt cx="7707330" cy="4862039"/>
          </a:xfrm>
        </p:grpSpPr>
        <p:sp>
          <p:nvSpPr>
            <p:cNvPr id="3" name="TextBox 2"/>
            <p:cNvSpPr txBox="1"/>
            <p:nvPr/>
          </p:nvSpPr>
          <p:spPr>
            <a:xfrm>
              <a:off x="5364145" y="4522485"/>
              <a:ext cx="1701149" cy="4924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Kräver</a:t>
              </a:r>
              <a:r>
                <a:rPr lang="en-GB" sz="1300" dirty="0"/>
                <a:t> </a:t>
              </a:r>
              <a:r>
                <a:rPr lang="en-GB" sz="1300" dirty="0" err="1"/>
                <a:t>kunniga</a:t>
              </a:r>
              <a:r>
                <a:rPr lang="en-GB" sz="1300" dirty="0"/>
                <a:t> </a:t>
              </a:r>
              <a:r>
                <a:rPr lang="en-GB" sz="1300" dirty="0" err="1"/>
                <a:t>personer</a:t>
              </a:r>
              <a:r>
                <a:rPr lang="en-GB" sz="1300" dirty="0"/>
                <a:t> </a:t>
              </a:r>
              <a:r>
                <a:rPr lang="en-GB" sz="1300" dirty="0" err="1"/>
                <a:t>och</a:t>
              </a:r>
              <a:r>
                <a:rPr lang="en-GB" sz="1300" dirty="0"/>
                <a:t> </a:t>
              </a:r>
              <a:r>
                <a:rPr lang="en-GB" sz="1300" dirty="0" err="1"/>
                <a:t>nätverk</a:t>
              </a:r>
              <a:endParaRPr lang="en-GB" sz="1300" dirty="0"/>
            </a:p>
          </p:txBody>
        </p:sp>
        <p:grpSp>
          <p:nvGrpSpPr>
            <p:cNvPr id="4" name="Group 15"/>
            <p:cNvGrpSpPr>
              <a:grpSpLocks/>
            </p:cNvGrpSpPr>
            <p:nvPr/>
          </p:nvGrpSpPr>
          <p:grpSpPr bwMode="auto">
            <a:xfrm>
              <a:off x="3145270" y="1046315"/>
              <a:ext cx="1553213" cy="924489"/>
              <a:chOff x="3286116" y="1500174"/>
              <a:chExt cx="1500198" cy="1071570"/>
            </a:xfrm>
          </p:grpSpPr>
          <p:sp>
            <p:nvSpPr>
              <p:cNvPr id="47" name="Diamond 46"/>
              <p:cNvSpPr/>
              <p:nvPr/>
            </p:nvSpPr>
            <p:spPr>
              <a:xfrm>
                <a:off x="3286116" y="1500174"/>
                <a:ext cx="1500198" cy="1071570"/>
              </a:xfrm>
              <a:prstGeom prst="diamond">
                <a:avLst/>
              </a:prstGeom>
              <a:solidFill>
                <a:schemeClr val="accent6">
                  <a:lumMod val="40000"/>
                  <a:lumOff val="60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00" dirty="0"/>
              </a:p>
            </p:txBody>
          </p:sp>
          <p:sp>
            <p:nvSpPr>
              <p:cNvPr id="48" name="TextBox 12"/>
              <p:cNvSpPr txBox="1">
                <a:spLocks noChangeArrowheads="1"/>
              </p:cNvSpPr>
              <p:nvPr/>
            </p:nvSpPr>
            <p:spPr bwMode="auto">
              <a:xfrm>
                <a:off x="3413995" y="1662395"/>
                <a:ext cx="1274414" cy="802669"/>
              </a:xfrm>
              <a:prstGeom prst="rect">
                <a:avLst/>
              </a:prstGeom>
              <a:noFill/>
              <a:ln w="9525">
                <a:noFill/>
                <a:miter lim="800000"/>
                <a:headEnd/>
                <a:tailEnd/>
              </a:ln>
            </p:spPr>
            <p:txBody>
              <a:bodyPr wrap="square">
                <a:spAutoFit/>
              </a:bodyPr>
              <a:lstStyle/>
              <a:p>
                <a:pPr algn="ctr"/>
                <a:r>
                  <a:rPr lang="en-GB" sz="1300" dirty="0" err="1"/>
                  <a:t>Är</a:t>
                </a:r>
                <a:r>
                  <a:rPr lang="en-GB" sz="1300" dirty="0"/>
                  <a:t> </a:t>
                </a:r>
                <a:r>
                  <a:rPr lang="en-GB" sz="1300" dirty="0" err="1"/>
                  <a:t>målbilden</a:t>
                </a:r>
                <a:r>
                  <a:rPr lang="en-GB" sz="1300" dirty="0"/>
                  <a:t> </a:t>
                </a:r>
                <a:r>
                  <a:rPr lang="en-GB" sz="1300" dirty="0" err="1"/>
                  <a:t>klar</a:t>
                </a:r>
                <a:r>
                  <a:rPr lang="en-GB" sz="1300" dirty="0"/>
                  <a:t> </a:t>
                </a:r>
                <a:r>
                  <a:rPr lang="en-GB" sz="1300" dirty="0" err="1"/>
                  <a:t>och</a:t>
                </a:r>
                <a:r>
                  <a:rPr lang="en-GB" sz="1300" dirty="0"/>
                  <a:t> </a:t>
                </a:r>
                <a:r>
                  <a:rPr lang="en-GB" sz="1300" dirty="0" err="1"/>
                  <a:t>alla</a:t>
                </a:r>
                <a:r>
                  <a:rPr lang="en-GB" sz="1300" dirty="0"/>
                  <a:t> </a:t>
                </a:r>
                <a:r>
                  <a:rPr lang="en-GB" sz="1300" dirty="0" err="1"/>
                  <a:t>eniga</a:t>
                </a:r>
                <a:r>
                  <a:rPr lang="en-GB" sz="1300" dirty="0"/>
                  <a:t>?</a:t>
                </a:r>
              </a:p>
            </p:txBody>
          </p:sp>
        </p:grpSp>
        <p:sp>
          <p:nvSpPr>
            <p:cNvPr id="5" name="TextBox 4"/>
            <p:cNvSpPr txBox="1"/>
            <p:nvPr/>
          </p:nvSpPr>
          <p:spPr>
            <a:xfrm>
              <a:off x="7419597" y="1269998"/>
              <a:ext cx="1494780" cy="4924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Kräver</a:t>
              </a:r>
              <a:r>
                <a:rPr lang="en-GB" sz="1300" dirty="0"/>
                <a:t> </a:t>
              </a:r>
              <a:r>
                <a:rPr lang="en-GB" sz="1300" dirty="0" err="1"/>
                <a:t>politisk</a:t>
              </a:r>
              <a:r>
                <a:rPr lang="en-GB" sz="1300" dirty="0"/>
                <a:t> </a:t>
              </a:r>
              <a:r>
                <a:rPr lang="en-GB" sz="1300" dirty="0" err="1"/>
                <a:t>kompetens</a:t>
              </a:r>
              <a:endParaRPr lang="en-GB" sz="1300" dirty="0"/>
            </a:p>
          </p:txBody>
        </p:sp>
        <p:sp>
          <p:nvSpPr>
            <p:cNvPr id="6" name="TextBox 5"/>
            <p:cNvSpPr txBox="1"/>
            <p:nvPr/>
          </p:nvSpPr>
          <p:spPr>
            <a:xfrm>
              <a:off x="7307289" y="2691550"/>
              <a:ext cx="1627186" cy="4924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 </a:t>
              </a:r>
              <a:r>
                <a:rPr lang="en-GB" sz="1300" dirty="0" err="1"/>
                <a:t>kräver</a:t>
              </a:r>
              <a:r>
                <a:rPr lang="en-GB" sz="1300" dirty="0"/>
                <a:t> </a:t>
              </a:r>
              <a:r>
                <a:rPr lang="en-GB" sz="1300" dirty="0" err="1"/>
                <a:t>professionel</a:t>
              </a:r>
              <a:r>
                <a:rPr lang="en-GB" sz="1300" dirty="0"/>
                <a:t> </a:t>
              </a:r>
              <a:r>
                <a:rPr lang="en-GB" sz="1300" dirty="0" err="1"/>
                <a:t>expertis</a:t>
              </a:r>
              <a:endParaRPr lang="en-GB" sz="1300" dirty="0"/>
            </a:p>
          </p:txBody>
        </p:sp>
        <p:sp>
          <p:nvSpPr>
            <p:cNvPr id="7" name="TextBox 6"/>
            <p:cNvSpPr txBox="1"/>
            <p:nvPr/>
          </p:nvSpPr>
          <p:spPr>
            <a:xfrm>
              <a:off x="7065312" y="3758150"/>
              <a:ext cx="1849065" cy="4924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 </a:t>
              </a:r>
              <a:r>
                <a:rPr lang="en-GB" sz="1300" dirty="0" err="1"/>
                <a:t>kräver</a:t>
              </a:r>
              <a:r>
                <a:rPr lang="en-GB" sz="1300" dirty="0"/>
                <a:t> systematic </a:t>
              </a:r>
              <a:r>
                <a:rPr lang="en-GB" sz="1300" dirty="0" err="1"/>
                <a:t>och</a:t>
              </a:r>
              <a:r>
                <a:rPr lang="en-GB" sz="1300" dirty="0"/>
                <a:t> </a:t>
              </a:r>
              <a:r>
                <a:rPr lang="en-GB" sz="1300" dirty="0" err="1"/>
                <a:t>forskningskunnande</a:t>
              </a:r>
              <a:endParaRPr lang="en-GB" sz="1300" dirty="0"/>
            </a:p>
          </p:txBody>
        </p:sp>
        <p:sp>
          <p:nvSpPr>
            <p:cNvPr id="8" name="TextBox 7"/>
            <p:cNvSpPr txBox="1"/>
            <p:nvPr/>
          </p:nvSpPr>
          <p:spPr>
            <a:xfrm>
              <a:off x="5533322" y="5415911"/>
              <a:ext cx="2578995" cy="492443"/>
            </a:xfrm>
            <a:prstGeom prst="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 </a:t>
              </a:r>
              <a:r>
                <a:rPr lang="en-GB" sz="1300" dirty="0" err="1"/>
                <a:t>kvantitativt</a:t>
              </a:r>
              <a:r>
                <a:rPr lang="en-GB" sz="1300" dirty="0"/>
                <a:t>, </a:t>
              </a:r>
              <a:r>
                <a:rPr lang="en-GB" sz="1300" dirty="0" err="1"/>
                <a:t>indikatorer</a:t>
              </a:r>
              <a:r>
                <a:rPr lang="en-GB" sz="1300" dirty="0"/>
                <a:t> </a:t>
              </a:r>
              <a:r>
                <a:rPr lang="en-GB" sz="1300" dirty="0" err="1"/>
                <a:t>och</a:t>
              </a:r>
              <a:r>
                <a:rPr lang="en-GB" sz="1300" dirty="0"/>
                <a:t> </a:t>
              </a:r>
              <a:r>
                <a:rPr lang="en-GB" sz="1300" dirty="0" err="1"/>
                <a:t>mått</a:t>
              </a:r>
              <a:r>
                <a:rPr lang="en-GB" sz="1300" dirty="0"/>
                <a:t>. </a:t>
              </a:r>
            </a:p>
            <a:p>
              <a:pPr algn="ctr">
                <a:defRPr/>
              </a:pPr>
              <a:r>
                <a:rPr lang="en-GB" sz="1300" dirty="0" err="1"/>
                <a:t>Kräver</a:t>
              </a:r>
              <a:r>
                <a:rPr lang="en-GB" sz="1300" dirty="0"/>
                <a:t> system </a:t>
              </a:r>
              <a:r>
                <a:rPr lang="en-GB" sz="1300" dirty="0" err="1"/>
                <a:t>och</a:t>
              </a:r>
              <a:r>
                <a:rPr lang="en-GB" sz="1300" dirty="0"/>
                <a:t> admin</a:t>
              </a:r>
            </a:p>
          </p:txBody>
        </p:sp>
        <p:grpSp>
          <p:nvGrpSpPr>
            <p:cNvPr id="9" name="Group 40"/>
            <p:cNvGrpSpPr/>
            <p:nvPr/>
          </p:nvGrpSpPr>
          <p:grpSpPr>
            <a:xfrm>
              <a:off x="4698484" y="1231200"/>
              <a:ext cx="2518381" cy="541143"/>
              <a:chOff x="4786313" y="871729"/>
              <a:chExt cx="2432406" cy="627232"/>
            </a:xfrm>
          </p:grpSpPr>
          <p:sp>
            <p:nvSpPr>
              <p:cNvPr id="44" name="TextBox 27"/>
              <p:cNvSpPr txBox="1"/>
              <p:nvPr/>
            </p:nvSpPr>
            <p:spPr>
              <a:xfrm>
                <a:off x="5997248" y="928177"/>
                <a:ext cx="1221471" cy="57078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Förhandling</a:t>
                </a:r>
                <a:r>
                  <a:rPr lang="en-GB" sz="1300" dirty="0"/>
                  <a:t> </a:t>
                </a:r>
                <a:r>
                  <a:rPr lang="en-GB" sz="1300" dirty="0" err="1"/>
                  <a:t>och</a:t>
                </a:r>
                <a:r>
                  <a:rPr lang="en-GB" sz="1300" dirty="0"/>
                  <a:t> </a:t>
                </a:r>
                <a:r>
                  <a:rPr lang="en-GB" sz="1300" dirty="0" err="1"/>
                  <a:t>prioritering</a:t>
                </a:r>
                <a:endParaRPr lang="en-GB" sz="1300" dirty="0"/>
              </a:p>
            </p:txBody>
          </p:sp>
          <p:cxnSp>
            <p:nvCxnSpPr>
              <p:cNvPr id="45" name="Straight Arrow Connector 44"/>
              <p:cNvCxnSpPr>
                <a:cxnSpLocks/>
                <a:endCxn id="44" idx="1"/>
              </p:cNvCxnSpPr>
              <p:nvPr/>
            </p:nvCxnSpPr>
            <p:spPr>
              <a:xfrm>
                <a:off x="4786313" y="1193215"/>
                <a:ext cx="1210935" cy="2035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86314" y="871729"/>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No</a:t>
                </a:r>
              </a:p>
            </p:txBody>
          </p:sp>
        </p:grpSp>
        <p:grpSp>
          <p:nvGrpSpPr>
            <p:cNvPr id="10" name="Group 41"/>
            <p:cNvGrpSpPr/>
            <p:nvPr/>
          </p:nvGrpSpPr>
          <p:grpSpPr>
            <a:xfrm>
              <a:off x="1592038" y="1231200"/>
              <a:ext cx="1701138" cy="2196868"/>
              <a:chOff x="1785918" y="871729"/>
              <a:chExt cx="1643063" cy="2546360"/>
            </a:xfrm>
          </p:grpSpPr>
          <p:grpSp>
            <p:nvGrpSpPr>
              <p:cNvPr id="11" name="Group 19"/>
              <p:cNvGrpSpPr>
                <a:grpSpLocks/>
              </p:cNvGrpSpPr>
              <p:nvPr/>
            </p:nvGrpSpPr>
            <p:grpSpPr bwMode="auto">
              <a:xfrm>
                <a:off x="1785918" y="2229051"/>
                <a:ext cx="1643063" cy="1189038"/>
                <a:chOff x="4602996" y="3261180"/>
                <a:chExt cx="1643074" cy="1189502"/>
              </a:xfrm>
            </p:grpSpPr>
            <p:sp>
              <p:nvSpPr>
                <p:cNvPr id="42" name="Diamond 41"/>
                <p:cNvSpPr/>
                <p:nvPr/>
              </p:nvSpPr>
              <p:spPr>
                <a:xfrm>
                  <a:off x="4602996" y="3261180"/>
                  <a:ext cx="1643074" cy="1189502"/>
                </a:xfrm>
                <a:prstGeom prst="diamond">
                  <a:avLst/>
                </a:prstGeom>
                <a:solidFill>
                  <a:schemeClr val="bg1">
                    <a:lumMod val="9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00" dirty="0"/>
                </a:p>
              </p:txBody>
            </p:sp>
            <p:sp>
              <p:nvSpPr>
                <p:cNvPr id="43" name="TextBox 18"/>
                <p:cNvSpPr txBox="1">
                  <a:spLocks noChangeArrowheads="1"/>
                </p:cNvSpPr>
                <p:nvPr/>
              </p:nvSpPr>
              <p:spPr bwMode="auto">
                <a:xfrm>
                  <a:off x="4673576" y="3623331"/>
                  <a:ext cx="1501927" cy="571007"/>
                </a:xfrm>
                <a:prstGeom prst="rect">
                  <a:avLst/>
                </a:prstGeom>
                <a:noFill/>
                <a:ln w="9525">
                  <a:noFill/>
                  <a:miter lim="800000"/>
                  <a:headEnd/>
                  <a:tailEnd/>
                </a:ln>
              </p:spPr>
              <p:txBody>
                <a:bodyPr wrap="square">
                  <a:spAutoFit/>
                </a:bodyPr>
                <a:lstStyle/>
                <a:p>
                  <a:pPr algn="ctr"/>
                  <a:r>
                    <a:rPr lang="en-GB" sz="1300" dirty="0" err="1"/>
                    <a:t>Är</a:t>
                  </a:r>
                  <a:r>
                    <a:rPr lang="en-GB" sz="1300" dirty="0"/>
                    <a:t> </a:t>
                  </a:r>
                  <a:r>
                    <a:rPr lang="en-GB" sz="1300" dirty="0" err="1"/>
                    <a:t>updraget</a:t>
                  </a:r>
                  <a:r>
                    <a:rPr lang="en-GB" sz="1300" dirty="0"/>
                    <a:t> </a:t>
                  </a:r>
                  <a:r>
                    <a:rPr lang="en-GB" sz="1300" dirty="0" err="1"/>
                    <a:t>definierat</a:t>
                  </a:r>
                  <a:r>
                    <a:rPr lang="en-GB" sz="1300" dirty="0"/>
                    <a:t>?</a:t>
                  </a:r>
                </a:p>
              </p:txBody>
            </p:sp>
          </p:grpSp>
          <p:cxnSp>
            <p:nvCxnSpPr>
              <p:cNvPr id="40" name="Shape 43"/>
              <p:cNvCxnSpPr/>
              <p:nvPr/>
            </p:nvCxnSpPr>
            <p:spPr>
              <a:xfrm rot="5400000">
                <a:off x="2410998" y="1353933"/>
                <a:ext cx="1071570" cy="678666"/>
              </a:xfrm>
              <a:prstGeom prst="bentConnector3">
                <a:avLst>
                  <a:gd name="adj1" fmla="val 3836"/>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14612" y="871729"/>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Yes</a:t>
                </a:r>
              </a:p>
            </p:txBody>
          </p:sp>
        </p:grpSp>
        <p:grpSp>
          <p:nvGrpSpPr>
            <p:cNvPr id="12" name="Group 47"/>
            <p:cNvGrpSpPr/>
            <p:nvPr/>
          </p:nvGrpSpPr>
          <p:grpSpPr>
            <a:xfrm>
              <a:off x="3231108" y="4530497"/>
              <a:ext cx="1829534" cy="497665"/>
              <a:chOff x="3369032" y="4695890"/>
              <a:chExt cx="1767075" cy="576835"/>
            </a:xfrm>
          </p:grpSpPr>
          <p:sp>
            <p:nvSpPr>
              <p:cNvPr id="36" name="TextBox 35"/>
              <p:cNvSpPr txBox="1"/>
              <p:nvPr/>
            </p:nvSpPr>
            <p:spPr>
              <a:xfrm>
                <a:off x="3929063" y="4701943"/>
                <a:ext cx="1207044" cy="57078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Expertbaserad</a:t>
                </a:r>
                <a:r>
                  <a:rPr lang="en-GB" sz="1300" dirty="0"/>
                  <a:t> </a:t>
                </a:r>
                <a:r>
                  <a:rPr lang="en-GB" sz="1300" dirty="0" err="1"/>
                  <a:t>uppföljning</a:t>
                </a:r>
                <a:endParaRPr lang="en-GB" sz="1300" dirty="0"/>
              </a:p>
            </p:txBody>
          </p:sp>
          <p:cxnSp>
            <p:nvCxnSpPr>
              <p:cNvPr id="37" name="Straight Arrow Connector 36"/>
              <p:cNvCxnSpPr>
                <a:cxnSpLocks/>
                <a:stCxn id="20" idx="3"/>
                <a:endCxn id="36" idx="1"/>
              </p:cNvCxnSpPr>
              <p:nvPr/>
            </p:nvCxnSpPr>
            <p:spPr>
              <a:xfrm flipV="1">
                <a:off x="3428974" y="4987334"/>
                <a:ext cx="500089" cy="131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69032" y="4695890"/>
                <a:ext cx="500066" cy="3424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Nej</a:t>
                </a:r>
                <a:endParaRPr lang="en-GB" sz="1300" dirty="0"/>
              </a:p>
            </p:txBody>
          </p:sp>
        </p:grpSp>
        <p:grpSp>
          <p:nvGrpSpPr>
            <p:cNvPr id="13" name="Group 44"/>
            <p:cNvGrpSpPr/>
            <p:nvPr/>
          </p:nvGrpSpPr>
          <p:grpSpPr>
            <a:xfrm>
              <a:off x="5434479" y="2688383"/>
              <a:ext cx="1630815" cy="492443"/>
              <a:chOff x="5497182" y="2560729"/>
              <a:chExt cx="1575141" cy="570784"/>
            </a:xfrm>
          </p:grpSpPr>
          <p:sp>
            <p:nvSpPr>
              <p:cNvPr id="33" name="TextBox 32"/>
              <p:cNvSpPr txBox="1"/>
              <p:nvPr/>
            </p:nvSpPr>
            <p:spPr>
              <a:xfrm>
                <a:off x="6072198" y="2560729"/>
                <a:ext cx="1000125" cy="57078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GB" sz="1300" dirty="0" err="1"/>
                  <a:t>Intuitiv</a:t>
                </a:r>
                <a:r>
                  <a:rPr lang="en-GB" sz="1300" dirty="0"/>
                  <a:t> </a:t>
                </a:r>
                <a:r>
                  <a:rPr lang="en-GB" sz="1300" dirty="0" err="1"/>
                  <a:t>bedömning</a:t>
                </a:r>
                <a:endParaRPr lang="en-GB" sz="1300" dirty="0"/>
              </a:p>
            </p:txBody>
          </p:sp>
          <p:cxnSp>
            <p:nvCxnSpPr>
              <p:cNvPr id="34" name="Straight Arrow Connector 33"/>
              <p:cNvCxnSpPr>
                <a:stCxn id="31" idx="3"/>
                <a:endCxn id="33" idx="1"/>
              </p:cNvCxnSpPr>
              <p:nvPr/>
            </p:nvCxnSpPr>
            <p:spPr>
              <a:xfrm flipV="1">
                <a:off x="5572132" y="2846122"/>
                <a:ext cx="500066" cy="45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497182" y="2571251"/>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No</a:t>
                </a:r>
              </a:p>
            </p:txBody>
          </p:sp>
        </p:grpSp>
        <p:grpSp>
          <p:nvGrpSpPr>
            <p:cNvPr id="14" name="Group 42"/>
            <p:cNvGrpSpPr/>
            <p:nvPr/>
          </p:nvGrpSpPr>
          <p:grpSpPr>
            <a:xfrm>
              <a:off x="3219225" y="2441938"/>
              <a:ext cx="2292853" cy="986123"/>
              <a:chOff x="3357554" y="2275081"/>
              <a:chExt cx="2214577" cy="1143002"/>
            </a:xfrm>
          </p:grpSpPr>
          <p:grpSp>
            <p:nvGrpSpPr>
              <p:cNvPr id="15" name="Group 22"/>
              <p:cNvGrpSpPr>
                <a:grpSpLocks/>
              </p:cNvGrpSpPr>
              <p:nvPr/>
            </p:nvGrpSpPr>
            <p:grpSpPr bwMode="auto">
              <a:xfrm>
                <a:off x="4000496" y="2275081"/>
                <a:ext cx="1571635" cy="1143002"/>
                <a:chOff x="2643174" y="4071942"/>
                <a:chExt cx="1285884" cy="928694"/>
              </a:xfrm>
              <a:solidFill>
                <a:srgbClr val="FFCC99"/>
              </a:solidFill>
            </p:grpSpPr>
            <p:sp>
              <p:nvSpPr>
                <p:cNvPr id="31" name="Diamond 30"/>
                <p:cNvSpPr/>
                <p:nvPr/>
              </p:nvSpPr>
              <p:spPr>
                <a:xfrm>
                  <a:off x="2643174" y="4071942"/>
                  <a:ext cx="1285884" cy="928694"/>
                </a:xfrm>
                <a:prstGeom prst="diamond">
                  <a:avLst/>
                </a:prstGeom>
                <a:solidFill>
                  <a:schemeClr val="bg1">
                    <a:lumMod val="9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00" dirty="0"/>
                </a:p>
              </p:txBody>
            </p:sp>
            <p:sp>
              <p:nvSpPr>
                <p:cNvPr id="32" name="TextBox 24"/>
                <p:cNvSpPr txBox="1">
                  <a:spLocks noChangeArrowheads="1"/>
                </p:cNvSpPr>
                <p:nvPr/>
              </p:nvSpPr>
              <p:spPr bwMode="auto">
                <a:xfrm>
                  <a:off x="2708560" y="4276810"/>
                  <a:ext cx="1214446" cy="463765"/>
                </a:xfrm>
                <a:prstGeom prst="rect">
                  <a:avLst/>
                </a:prstGeom>
                <a:noFill/>
                <a:ln w="9525">
                  <a:noFill/>
                  <a:miter lim="800000"/>
                  <a:headEnd/>
                  <a:tailEnd/>
                </a:ln>
              </p:spPr>
              <p:txBody>
                <a:bodyPr>
                  <a:spAutoFit/>
                </a:bodyPr>
                <a:lstStyle/>
                <a:p>
                  <a:pPr algn="ctr"/>
                  <a:r>
                    <a:rPr lang="en-GB" sz="1300" dirty="0" err="1"/>
                    <a:t>Är</a:t>
                  </a:r>
                  <a:r>
                    <a:rPr lang="en-GB" sz="1300" dirty="0"/>
                    <a:t> </a:t>
                  </a:r>
                  <a:r>
                    <a:rPr lang="en-GB" sz="1300" dirty="0" err="1"/>
                    <a:t>arbetet</a:t>
                  </a:r>
                  <a:r>
                    <a:rPr lang="en-GB" sz="1300" dirty="0"/>
                    <a:t> </a:t>
                  </a:r>
                  <a:r>
                    <a:rPr lang="en-GB" sz="1300" dirty="0" err="1"/>
                    <a:t>ofta</a:t>
                  </a:r>
                  <a:r>
                    <a:rPr lang="en-GB" sz="1300" dirty="0"/>
                    <a:t> </a:t>
                  </a:r>
                  <a:r>
                    <a:rPr lang="en-GB" sz="1300" dirty="0" err="1"/>
                    <a:t>återkommande</a:t>
                  </a:r>
                  <a:endParaRPr lang="en-GB" sz="1300" dirty="0"/>
                </a:p>
              </p:txBody>
            </p:sp>
          </p:grpSp>
          <p:cxnSp>
            <p:nvCxnSpPr>
              <p:cNvPr id="29" name="Shape 60"/>
              <p:cNvCxnSpPr/>
              <p:nvPr/>
            </p:nvCxnSpPr>
            <p:spPr>
              <a:xfrm flipV="1">
                <a:off x="3428992" y="2846582"/>
                <a:ext cx="571504" cy="4"/>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57554" y="2559775"/>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Nej</a:t>
                </a:r>
                <a:r>
                  <a:rPr lang="en-GB" sz="1300" dirty="0"/>
                  <a:t> </a:t>
                </a:r>
              </a:p>
            </p:txBody>
          </p:sp>
        </p:grpSp>
        <p:grpSp>
          <p:nvGrpSpPr>
            <p:cNvPr id="16" name="Group 45"/>
            <p:cNvGrpSpPr/>
            <p:nvPr/>
          </p:nvGrpSpPr>
          <p:grpSpPr>
            <a:xfrm>
              <a:off x="4636405" y="3388352"/>
              <a:ext cx="2211946" cy="862241"/>
              <a:chOff x="4726354" y="3372059"/>
              <a:chExt cx="2136433" cy="999412"/>
            </a:xfrm>
          </p:grpSpPr>
          <p:sp>
            <p:nvSpPr>
              <p:cNvPr id="25" name="TextBox 24"/>
              <p:cNvSpPr txBox="1"/>
              <p:nvPr/>
            </p:nvSpPr>
            <p:spPr>
              <a:xfrm>
                <a:off x="5572132" y="3800687"/>
                <a:ext cx="1290655" cy="570784"/>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Trial-and- error </a:t>
                </a:r>
                <a:r>
                  <a:rPr lang="en-GB" sz="1300" dirty="0" err="1"/>
                  <a:t>utveckling</a:t>
                </a:r>
                <a:endParaRPr lang="en-GB" sz="1300" dirty="0"/>
              </a:p>
            </p:txBody>
          </p:sp>
          <p:cxnSp>
            <p:nvCxnSpPr>
              <p:cNvPr id="26" name="Shape 25"/>
              <p:cNvCxnSpPr>
                <a:cxnSpLocks/>
                <a:endCxn id="25" idx="1"/>
              </p:cNvCxnSpPr>
              <p:nvPr/>
            </p:nvCxnSpPr>
            <p:spPr>
              <a:xfrm>
                <a:off x="4786314" y="3418083"/>
                <a:ext cx="785818" cy="667997"/>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26354" y="3372059"/>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Yes</a:t>
                </a:r>
              </a:p>
            </p:txBody>
          </p:sp>
        </p:grpSp>
        <p:grpSp>
          <p:nvGrpSpPr>
            <p:cNvPr id="17" name="Group 48"/>
            <p:cNvGrpSpPr/>
            <p:nvPr/>
          </p:nvGrpSpPr>
          <p:grpSpPr>
            <a:xfrm>
              <a:off x="2310240" y="5282350"/>
              <a:ext cx="2905987" cy="613171"/>
              <a:chOff x="2479604" y="5567362"/>
              <a:chExt cx="2806780" cy="710719"/>
            </a:xfrm>
          </p:grpSpPr>
          <p:sp>
            <p:nvSpPr>
              <p:cNvPr id="22" name="TextBox 21"/>
              <p:cNvSpPr txBox="1"/>
              <p:nvPr/>
            </p:nvSpPr>
            <p:spPr>
              <a:xfrm>
                <a:off x="3214679" y="5707296"/>
                <a:ext cx="2071705" cy="57078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Standardiserad</a:t>
                </a:r>
                <a:r>
                  <a:rPr lang="en-GB" sz="1300" dirty="0"/>
                  <a:t> </a:t>
                </a:r>
                <a:r>
                  <a:rPr lang="en-GB" sz="1300" dirty="0" err="1"/>
                  <a:t>mätning</a:t>
                </a:r>
                <a:r>
                  <a:rPr lang="en-GB" sz="1300" dirty="0"/>
                  <a:t> </a:t>
                </a:r>
                <a:r>
                  <a:rPr lang="en-GB" sz="1300" dirty="0" err="1"/>
                  <a:t>och</a:t>
                </a:r>
                <a:r>
                  <a:rPr lang="en-GB" sz="1300" dirty="0"/>
                  <a:t> </a:t>
                </a:r>
                <a:r>
                  <a:rPr lang="en-GB" sz="1300" dirty="0" err="1"/>
                  <a:t>uppföljning</a:t>
                </a:r>
                <a:endParaRPr lang="en-GB" sz="1300" dirty="0"/>
              </a:p>
            </p:txBody>
          </p:sp>
          <p:cxnSp>
            <p:nvCxnSpPr>
              <p:cNvPr id="23" name="Shape 85"/>
              <p:cNvCxnSpPr>
                <a:cxnSpLocks/>
                <a:endCxn id="22" idx="1"/>
              </p:cNvCxnSpPr>
              <p:nvPr/>
            </p:nvCxnSpPr>
            <p:spPr>
              <a:xfrm>
                <a:off x="2571736" y="5586638"/>
                <a:ext cx="642944" cy="406052"/>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79604" y="5567362"/>
                <a:ext cx="500066" cy="3424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err="1"/>
                  <a:t>Ja</a:t>
                </a:r>
                <a:endParaRPr lang="en-GB" sz="1300" dirty="0"/>
              </a:p>
            </p:txBody>
          </p:sp>
        </p:grpSp>
        <p:grpSp>
          <p:nvGrpSpPr>
            <p:cNvPr id="28" name="Group 46"/>
            <p:cNvGrpSpPr/>
            <p:nvPr/>
          </p:nvGrpSpPr>
          <p:grpSpPr>
            <a:xfrm>
              <a:off x="1227145" y="2678457"/>
              <a:ext cx="2066024" cy="2597680"/>
              <a:chOff x="1433482" y="2549226"/>
              <a:chExt cx="1995492" cy="3010936"/>
            </a:xfrm>
          </p:grpSpPr>
          <p:grpSp>
            <p:nvGrpSpPr>
              <p:cNvPr id="39" name="Group 21"/>
              <p:cNvGrpSpPr>
                <a:grpSpLocks/>
              </p:cNvGrpSpPr>
              <p:nvPr/>
            </p:nvGrpSpPr>
            <p:grpSpPr bwMode="auto">
              <a:xfrm>
                <a:off x="1857356" y="4417161"/>
                <a:ext cx="1571618" cy="1143001"/>
                <a:chOff x="2643174" y="4071942"/>
                <a:chExt cx="1285884" cy="928694"/>
              </a:xfrm>
            </p:grpSpPr>
            <p:sp>
              <p:nvSpPr>
                <p:cNvPr id="20" name="Diamond 10"/>
                <p:cNvSpPr/>
                <p:nvPr/>
              </p:nvSpPr>
              <p:spPr>
                <a:xfrm>
                  <a:off x="2643174" y="4071942"/>
                  <a:ext cx="1285884" cy="928694"/>
                </a:xfrm>
                <a:prstGeom prst="diamond">
                  <a:avLst/>
                </a:prstGeom>
                <a:solidFill>
                  <a:schemeClr val="bg1">
                    <a:lumMod val="9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00" dirty="0"/>
                </a:p>
              </p:txBody>
            </p:sp>
            <p:sp>
              <p:nvSpPr>
                <p:cNvPr id="21" name="TextBox 20"/>
                <p:cNvSpPr txBox="1">
                  <a:spLocks noChangeArrowheads="1"/>
                </p:cNvSpPr>
                <p:nvPr/>
              </p:nvSpPr>
              <p:spPr bwMode="auto">
                <a:xfrm>
                  <a:off x="2708560" y="4276810"/>
                  <a:ext cx="1214446" cy="463765"/>
                </a:xfrm>
                <a:prstGeom prst="rect">
                  <a:avLst/>
                </a:prstGeom>
                <a:noFill/>
                <a:ln w="9525">
                  <a:noFill/>
                  <a:miter lim="800000"/>
                  <a:headEnd/>
                  <a:tailEnd/>
                </a:ln>
              </p:spPr>
              <p:txBody>
                <a:bodyPr>
                  <a:spAutoFit/>
                </a:bodyPr>
                <a:lstStyle/>
                <a:p>
                  <a:pPr algn="ctr"/>
                  <a:r>
                    <a:rPr lang="en-GB" sz="1300" dirty="0" err="1"/>
                    <a:t>Är</a:t>
                  </a:r>
                  <a:r>
                    <a:rPr lang="en-GB" sz="1300" dirty="0"/>
                    <a:t> </a:t>
                  </a:r>
                  <a:r>
                    <a:rPr lang="en-GB" sz="1300" dirty="0" err="1"/>
                    <a:t>processen</a:t>
                  </a:r>
                  <a:r>
                    <a:rPr lang="en-GB" sz="1300" dirty="0"/>
                    <a:t> </a:t>
                  </a:r>
                  <a:r>
                    <a:rPr lang="en-GB" sz="1300" dirty="0" err="1"/>
                    <a:t>standardiserad</a:t>
                  </a:r>
                  <a:r>
                    <a:rPr lang="en-GB" sz="1300" dirty="0"/>
                    <a:t>?</a:t>
                  </a:r>
                </a:p>
              </p:txBody>
            </p:sp>
          </p:grpSp>
          <p:cxnSp>
            <p:nvCxnSpPr>
              <p:cNvPr id="18" name="Shape 63"/>
              <p:cNvCxnSpPr/>
              <p:nvPr/>
            </p:nvCxnSpPr>
            <p:spPr>
              <a:xfrm rot="10800000" flipH="1" flipV="1">
                <a:off x="1785918" y="2823570"/>
                <a:ext cx="71438" cy="2165092"/>
              </a:xfrm>
              <a:prstGeom prst="bentConnector3">
                <a:avLst>
                  <a:gd name="adj1" fmla="val -319998"/>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3482" y="2549226"/>
                <a:ext cx="500066" cy="34247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sz="1300" dirty="0"/>
                  <a:t>Yes</a:t>
                </a:r>
              </a:p>
            </p:txBody>
          </p:sp>
        </p:grpSp>
      </p:grpSp>
      <p:sp>
        <p:nvSpPr>
          <p:cNvPr id="49" name="Text Box 9"/>
          <p:cNvSpPr txBox="1">
            <a:spLocks noChangeArrowheads="1"/>
          </p:cNvSpPr>
          <p:nvPr/>
        </p:nvSpPr>
        <p:spPr bwMode="auto">
          <a:xfrm>
            <a:off x="1649760" y="243747"/>
            <a:ext cx="8892480" cy="461665"/>
          </a:xfrm>
          <a:prstGeom prst="rect">
            <a:avLst/>
          </a:prstGeom>
          <a:noFill/>
          <a:ln w="9525">
            <a:noFill/>
            <a:miter lim="800000"/>
            <a:headEnd type="none" w="sm" len="lg"/>
            <a:tailEnd type="none" w="sm" len="lg"/>
          </a:ln>
          <a:effectLst/>
        </p:spPr>
        <p:txBody>
          <a:bodyPr wrap="square">
            <a:spAutoFit/>
          </a:bodyPr>
          <a:lstStyle/>
          <a:p>
            <a:pPr algn="ctr"/>
            <a:r>
              <a:rPr lang="en-US" sz="2400" b="1" dirty="0" err="1">
                <a:solidFill>
                  <a:srgbClr val="007BA4"/>
                </a:solidFill>
              </a:rPr>
              <a:t>Uppföljning</a:t>
            </a:r>
            <a:r>
              <a:rPr lang="en-US" sz="2400" b="1" dirty="0">
                <a:solidFill>
                  <a:srgbClr val="007BA4"/>
                </a:solidFill>
              </a:rPr>
              <a:t> </a:t>
            </a:r>
            <a:r>
              <a:rPr lang="en-US" sz="2400" b="1" dirty="0" err="1">
                <a:solidFill>
                  <a:srgbClr val="007BA4"/>
                </a:solidFill>
              </a:rPr>
              <a:t>och</a:t>
            </a:r>
            <a:r>
              <a:rPr lang="en-US" sz="2400" b="1" dirty="0">
                <a:solidFill>
                  <a:srgbClr val="007BA4"/>
                </a:solidFill>
              </a:rPr>
              <a:t> </a:t>
            </a:r>
            <a:r>
              <a:rPr lang="en-US" sz="2400" b="1" dirty="0" err="1">
                <a:solidFill>
                  <a:srgbClr val="007BA4"/>
                </a:solidFill>
              </a:rPr>
              <a:t>kontroll</a:t>
            </a:r>
            <a:r>
              <a:rPr lang="en-US" sz="2400" b="1" dirty="0">
                <a:solidFill>
                  <a:srgbClr val="007BA4"/>
                </a:solidFill>
              </a:rPr>
              <a:t> – </a:t>
            </a:r>
            <a:r>
              <a:rPr lang="en-US" sz="2400" b="1" dirty="0" err="1">
                <a:solidFill>
                  <a:srgbClr val="007BA4"/>
                </a:solidFill>
              </a:rPr>
              <a:t>olika</a:t>
            </a:r>
            <a:r>
              <a:rPr lang="en-US" sz="2400" b="1" dirty="0">
                <a:solidFill>
                  <a:srgbClr val="007BA4"/>
                </a:solidFill>
              </a:rPr>
              <a:t> </a:t>
            </a:r>
            <a:r>
              <a:rPr lang="en-US" sz="2400" b="1" dirty="0" err="1">
                <a:solidFill>
                  <a:srgbClr val="007BA4"/>
                </a:solidFill>
              </a:rPr>
              <a:t>principer</a:t>
            </a:r>
            <a:endParaRPr lang="en-GB" sz="2400" b="1" dirty="0">
              <a:solidFill>
                <a:srgbClr val="007BA4"/>
              </a:solidFill>
            </a:endParaRPr>
          </a:p>
        </p:txBody>
      </p:sp>
      <p:sp>
        <p:nvSpPr>
          <p:cNvPr id="51" name="Text Box 4"/>
          <p:cNvSpPr txBox="1">
            <a:spLocks noChangeArrowheads="1"/>
          </p:cNvSpPr>
          <p:nvPr/>
        </p:nvSpPr>
        <p:spPr bwMode="auto">
          <a:xfrm>
            <a:off x="1866007" y="6084284"/>
            <a:ext cx="8534400" cy="215444"/>
          </a:xfrm>
          <a:prstGeom prst="rect">
            <a:avLst/>
          </a:prstGeom>
          <a:noFill/>
          <a:ln w="9525">
            <a:noFill/>
            <a:miter lim="800000"/>
            <a:headEnd/>
            <a:tailEnd/>
          </a:ln>
        </p:spPr>
        <p:txBody>
          <a:bodyPr>
            <a:spAutoFit/>
          </a:bodyPr>
          <a:lstStyle/>
          <a:p>
            <a:r>
              <a:rPr lang="en-IN" sz="800" i="1" dirty="0"/>
              <a:t>Source</a:t>
            </a:r>
            <a:r>
              <a:rPr lang="en-IN" sz="800" dirty="0"/>
              <a:t>: Based on Hofstede, G. (1981) ‘Management control of public and not-for-profit activities’,</a:t>
            </a:r>
            <a:r>
              <a:rPr lang="en-IN" sz="800" i="1" dirty="0"/>
              <a:t> Accounting, Organisations and Society</a:t>
            </a:r>
            <a:r>
              <a:rPr lang="en-IN" sz="800" dirty="0"/>
              <a:t>, 6 (3), pp. 193–211.</a:t>
            </a:r>
            <a:endParaRPr lang="en-GB" altLang="en-US" sz="800" kern="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DE73D-74E4-9536-D259-DE3992CBC853}"/>
              </a:ext>
            </a:extLst>
          </p:cNvPr>
          <p:cNvSpPr>
            <a:spLocks noGrp="1"/>
          </p:cNvSpPr>
          <p:nvPr>
            <p:ph type="title"/>
          </p:nvPr>
        </p:nvSpPr>
        <p:spPr>
          <a:xfrm>
            <a:off x="682081" y="317944"/>
            <a:ext cx="10515600" cy="593389"/>
          </a:xfrm>
        </p:spPr>
        <p:txBody>
          <a:bodyPr>
            <a:normAutofit fontScale="90000"/>
          </a:bodyPr>
          <a:lstStyle/>
          <a:p>
            <a:endParaRPr lang="sv-SE" dirty="0"/>
          </a:p>
        </p:txBody>
      </p:sp>
      <p:grpSp>
        <p:nvGrpSpPr>
          <p:cNvPr id="5" name="Grupp 4">
            <a:extLst>
              <a:ext uri="{FF2B5EF4-FFF2-40B4-BE49-F238E27FC236}">
                <a16:creationId xmlns:a16="http://schemas.microsoft.com/office/drawing/2014/main" id="{AB2A8A8D-E0A7-F118-D208-026D18336985}"/>
              </a:ext>
            </a:extLst>
          </p:cNvPr>
          <p:cNvGrpSpPr/>
          <p:nvPr/>
        </p:nvGrpSpPr>
        <p:grpSpPr>
          <a:xfrm>
            <a:off x="682081" y="5825557"/>
            <a:ext cx="2746805" cy="714499"/>
            <a:chOff x="5151863" y="1115122"/>
            <a:chExt cx="1940313" cy="1154737"/>
          </a:xfrm>
        </p:grpSpPr>
        <p:sp>
          <p:nvSpPr>
            <p:cNvPr id="10" name="Rektangel: rundade hörn 9">
              <a:extLst>
                <a:ext uri="{FF2B5EF4-FFF2-40B4-BE49-F238E27FC236}">
                  <a16:creationId xmlns:a16="http://schemas.microsoft.com/office/drawing/2014/main" id="{82769157-CAA9-6762-29CC-2FC68907DA8E}"/>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A8D799D-F3E9-3BC9-62E6-9E0711CD7F57}"/>
                </a:ext>
              </a:extLst>
            </p:cNvPr>
            <p:cNvSpPr txBox="1"/>
            <p:nvPr/>
          </p:nvSpPr>
          <p:spPr>
            <a:xfrm>
              <a:off x="5235497" y="1225292"/>
              <a:ext cx="1773044" cy="1044567"/>
            </a:xfrm>
            <a:prstGeom prst="rect">
              <a:avLst/>
            </a:prstGeom>
            <a:noFill/>
          </p:spPr>
          <p:txBody>
            <a:bodyPr wrap="square" rtlCol="0">
              <a:spAutoFit/>
            </a:bodyPr>
            <a:lstStyle/>
            <a:p>
              <a:r>
                <a:rPr lang="sv-SE" dirty="0"/>
                <a:t>Utveckling / förbättring</a:t>
              </a:r>
            </a:p>
          </p:txBody>
        </p:sp>
      </p:grpSp>
      <p:grpSp>
        <p:nvGrpSpPr>
          <p:cNvPr id="12" name="Grupp 11">
            <a:extLst>
              <a:ext uri="{FF2B5EF4-FFF2-40B4-BE49-F238E27FC236}">
                <a16:creationId xmlns:a16="http://schemas.microsoft.com/office/drawing/2014/main" id="{D04F41BF-A953-1630-939C-A6EE4688FB43}"/>
              </a:ext>
            </a:extLst>
          </p:cNvPr>
          <p:cNvGrpSpPr/>
          <p:nvPr/>
        </p:nvGrpSpPr>
        <p:grpSpPr>
          <a:xfrm>
            <a:off x="682081" y="4627535"/>
            <a:ext cx="2746805" cy="593389"/>
            <a:chOff x="5151863" y="1115122"/>
            <a:chExt cx="1940313" cy="959005"/>
          </a:xfrm>
        </p:grpSpPr>
        <p:sp>
          <p:nvSpPr>
            <p:cNvPr id="13" name="Rektangel: rundade hörn 12">
              <a:extLst>
                <a:ext uri="{FF2B5EF4-FFF2-40B4-BE49-F238E27FC236}">
                  <a16:creationId xmlns:a16="http://schemas.microsoft.com/office/drawing/2014/main" id="{0B28CCCD-B7FA-BD83-0CBD-CD425790992D}"/>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FFD96D12-8ADC-EC9A-A23A-FD972300F2E8}"/>
                </a:ext>
              </a:extLst>
            </p:cNvPr>
            <p:cNvSpPr txBox="1"/>
            <p:nvPr/>
          </p:nvSpPr>
          <p:spPr>
            <a:xfrm>
              <a:off x="5235497" y="1225292"/>
              <a:ext cx="1773044" cy="596896"/>
            </a:xfrm>
            <a:prstGeom prst="rect">
              <a:avLst/>
            </a:prstGeom>
            <a:noFill/>
          </p:spPr>
          <p:txBody>
            <a:bodyPr wrap="square" rtlCol="0">
              <a:spAutoFit/>
            </a:bodyPr>
            <a:lstStyle/>
            <a:p>
              <a:r>
                <a:rPr lang="sv-SE" dirty="0"/>
                <a:t>Ändamålsenlig V o </a:t>
              </a:r>
              <a:r>
                <a:rPr lang="sv-SE" dirty="0" err="1"/>
                <a:t>O</a:t>
              </a:r>
              <a:endParaRPr lang="sv-SE" dirty="0"/>
            </a:p>
          </p:txBody>
        </p:sp>
      </p:grpSp>
      <p:grpSp>
        <p:nvGrpSpPr>
          <p:cNvPr id="15" name="Grupp 14">
            <a:extLst>
              <a:ext uri="{FF2B5EF4-FFF2-40B4-BE49-F238E27FC236}">
                <a16:creationId xmlns:a16="http://schemas.microsoft.com/office/drawing/2014/main" id="{7EBAC994-CBAE-3F07-46F1-4CDDB08FC794}"/>
              </a:ext>
            </a:extLst>
          </p:cNvPr>
          <p:cNvGrpSpPr/>
          <p:nvPr/>
        </p:nvGrpSpPr>
        <p:grpSpPr>
          <a:xfrm>
            <a:off x="682083" y="2320376"/>
            <a:ext cx="2746803" cy="991498"/>
            <a:chOff x="5151863" y="1115122"/>
            <a:chExt cx="1940313" cy="1602409"/>
          </a:xfrm>
        </p:grpSpPr>
        <p:sp>
          <p:nvSpPr>
            <p:cNvPr id="16" name="Rektangel: rundade hörn 15">
              <a:extLst>
                <a:ext uri="{FF2B5EF4-FFF2-40B4-BE49-F238E27FC236}">
                  <a16:creationId xmlns:a16="http://schemas.microsoft.com/office/drawing/2014/main" id="{1B8D3923-B8E9-31EB-8E00-9BB248E69258}"/>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D12EC809-1CAB-C8B1-8D65-CBDEEFCBF48C}"/>
                </a:ext>
              </a:extLst>
            </p:cNvPr>
            <p:cNvSpPr txBox="1"/>
            <p:nvPr/>
          </p:nvSpPr>
          <p:spPr>
            <a:xfrm>
              <a:off x="5235497" y="1225292"/>
              <a:ext cx="1773044" cy="1492239"/>
            </a:xfrm>
            <a:prstGeom prst="rect">
              <a:avLst/>
            </a:prstGeom>
            <a:noFill/>
          </p:spPr>
          <p:txBody>
            <a:bodyPr wrap="square" rtlCol="0">
              <a:spAutoFit/>
            </a:bodyPr>
            <a:lstStyle/>
            <a:p>
              <a:r>
                <a:rPr lang="sv-SE" dirty="0"/>
                <a:t>God medicinsk vård </a:t>
              </a:r>
            </a:p>
          </p:txBody>
        </p:sp>
      </p:grpSp>
      <p:grpSp>
        <p:nvGrpSpPr>
          <p:cNvPr id="18" name="Grupp 17">
            <a:extLst>
              <a:ext uri="{FF2B5EF4-FFF2-40B4-BE49-F238E27FC236}">
                <a16:creationId xmlns:a16="http://schemas.microsoft.com/office/drawing/2014/main" id="{46361748-E2C7-E916-7FEE-AA63B855083D}"/>
              </a:ext>
            </a:extLst>
          </p:cNvPr>
          <p:cNvGrpSpPr/>
          <p:nvPr/>
        </p:nvGrpSpPr>
        <p:grpSpPr>
          <a:xfrm>
            <a:off x="682082" y="3429513"/>
            <a:ext cx="2746804" cy="593389"/>
            <a:chOff x="5151863" y="1115122"/>
            <a:chExt cx="1940313" cy="959005"/>
          </a:xfrm>
        </p:grpSpPr>
        <p:sp>
          <p:nvSpPr>
            <p:cNvPr id="19" name="Rektangel: rundade hörn 18">
              <a:extLst>
                <a:ext uri="{FF2B5EF4-FFF2-40B4-BE49-F238E27FC236}">
                  <a16:creationId xmlns:a16="http://schemas.microsoft.com/office/drawing/2014/main" id="{2D81F131-455E-8E97-F7F0-4579FD822D8E}"/>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04083E3A-2B00-F37E-32B4-6ADD7AE28011}"/>
                </a:ext>
              </a:extLst>
            </p:cNvPr>
            <p:cNvSpPr txBox="1"/>
            <p:nvPr/>
          </p:nvSpPr>
          <p:spPr>
            <a:xfrm>
              <a:off x="5235497" y="1225292"/>
              <a:ext cx="1773044" cy="596896"/>
            </a:xfrm>
            <a:prstGeom prst="rect">
              <a:avLst/>
            </a:prstGeom>
            <a:noFill/>
          </p:spPr>
          <p:txBody>
            <a:bodyPr wrap="square" rtlCol="0">
              <a:spAutoFit/>
            </a:bodyPr>
            <a:lstStyle/>
            <a:p>
              <a:r>
                <a:rPr lang="sv-SE" dirty="0"/>
                <a:t>Följa lagar och regler</a:t>
              </a:r>
            </a:p>
          </p:txBody>
        </p:sp>
      </p:grpSp>
      <p:grpSp>
        <p:nvGrpSpPr>
          <p:cNvPr id="21" name="Grupp 20">
            <a:extLst>
              <a:ext uri="{FF2B5EF4-FFF2-40B4-BE49-F238E27FC236}">
                <a16:creationId xmlns:a16="http://schemas.microsoft.com/office/drawing/2014/main" id="{E497596A-A7EF-2265-C6D7-842419B44291}"/>
              </a:ext>
            </a:extLst>
          </p:cNvPr>
          <p:cNvGrpSpPr/>
          <p:nvPr/>
        </p:nvGrpSpPr>
        <p:grpSpPr>
          <a:xfrm>
            <a:off x="3856462" y="5825557"/>
            <a:ext cx="2746805" cy="593389"/>
            <a:chOff x="5151863" y="1115122"/>
            <a:chExt cx="1940313" cy="959005"/>
          </a:xfrm>
        </p:grpSpPr>
        <p:sp>
          <p:nvSpPr>
            <p:cNvPr id="22" name="Rektangel: rundade hörn 21">
              <a:extLst>
                <a:ext uri="{FF2B5EF4-FFF2-40B4-BE49-F238E27FC236}">
                  <a16:creationId xmlns:a16="http://schemas.microsoft.com/office/drawing/2014/main" id="{6ECB4181-6316-B0FA-5493-B242231CE8C1}"/>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0C90D3E3-742F-3984-A21D-1D80BF457B26}"/>
                </a:ext>
              </a:extLst>
            </p:cNvPr>
            <p:cNvSpPr txBox="1"/>
            <p:nvPr/>
          </p:nvSpPr>
          <p:spPr>
            <a:xfrm>
              <a:off x="5235497" y="1225292"/>
              <a:ext cx="1773044" cy="596896"/>
            </a:xfrm>
            <a:prstGeom prst="rect">
              <a:avLst/>
            </a:prstGeom>
            <a:noFill/>
          </p:spPr>
          <p:txBody>
            <a:bodyPr wrap="square" rtlCol="0">
              <a:spAutoFit/>
            </a:bodyPr>
            <a:lstStyle/>
            <a:p>
              <a:r>
                <a:rPr lang="sv-SE" dirty="0"/>
                <a:t>Piloter, utvärdering</a:t>
              </a:r>
            </a:p>
          </p:txBody>
        </p:sp>
      </p:grpSp>
      <p:grpSp>
        <p:nvGrpSpPr>
          <p:cNvPr id="24" name="Grupp 23">
            <a:extLst>
              <a:ext uri="{FF2B5EF4-FFF2-40B4-BE49-F238E27FC236}">
                <a16:creationId xmlns:a16="http://schemas.microsoft.com/office/drawing/2014/main" id="{7E7BC136-F159-976F-4A14-A6F887226504}"/>
              </a:ext>
            </a:extLst>
          </p:cNvPr>
          <p:cNvGrpSpPr/>
          <p:nvPr/>
        </p:nvGrpSpPr>
        <p:grpSpPr>
          <a:xfrm>
            <a:off x="3856462" y="4627535"/>
            <a:ext cx="2746805" cy="593389"/>
            <a:chOff x="5151863" y="1115122"/>
            <a:chExt cx="1940313" cy="959005"/>
          </a:xfrm>
        </p:grpSpPr>
        <p:sp>
          <p:nvSpPr>
            <p:cNvPr id="25" name="Rektangel: rundade hörn 24">
              <a:extLst>
                <a:ext uri="{FF2B5EF4-FFF2-40B4-BE49-F238E27FC236}">
                  <a16:creationId xmlns:a16="http://schemas.microsoft.com/office/drawing/2014/main" id="{6CD44818-3F49-E4CA-E67C-592376F65A76}"/>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1FAA3A6F-DB93-3D52-9E13-E38C0A8D23DD}"/>
                </a:ext>
              </a:extLst>
            </p:cNvPr>
            <p:cNvSpPr txBox="1"/>
            <p:nvPr/>
          </p:nvSpPr>
          <p:spPr>
            <a:xfrm>
              <a:off x="5235497" y="1225292"/>
              <a:ext cx="1773044" cy="596896"/>
            </a:xfrm>
            <a:prstGeom prst="rect">
              <a:avLst/>
            </a:prstGeom>
            <a:noFill/>
          </p:spPr>
          <p:txBody>
            <a:bodyPr wrap="square" rtlCol="0">
              <a:spAutoFit/>
            </a:bodyPr>
            <a:lstStyle/>
            <a:p>
              <a:r>
                <a:rPr lang="sv-SE" dirty="0"/>
                <a:t>Expertuppföljning </a:t>
              </a:r>
            </a:p>
          </p:txBody>
        </p:sp>
      </p:grpSp>
      <p:grpSp>
        <p:nvGrpSpPr>
          <p:cNvPr id="27" name="Grupp 26">
            <a:extLst>
              <a:ext uri="{FF2B5EF4-FFF2-40B4-BE49-F238E27FC236}">
                <a16:creationId xmlns:a16="http://schemas.microsoft.com/office/drawing/2014/main" id="{E846E324-DAAC-2881-6D2F-6790FD549FA4}"/>
              </a:ext>
            </a:extLst>
          </p:cNvPr>
          <p:cNvGrpSpPr/>
          <p:nvPr/>
        </p:nvGrpSpPr>
        <p:grpSpPr>
          <a:xfrm>
            <a:off x="3856464" y="2320376"/>
            <a:ext cx="2746803" cy="593389"/>
            <a:chOff x="5151863" y="1115122"/>
            <a:chExt cx="1940313" cy="959005"/>
          </a:xfrm>
        </p:grpSpPr>
        <p:sp>
          <p:nvSpPr>
            <p:cNvPr id="28" name="Rektangel: rundade hörn 27">
              <a:extLst>
                <a:ext uri="{FF2B5EF4-FFF2-40B4-BE49-F238E27FC236}">
                  <a16:creationId xmlns:a16="http://schemas.microsoft.com/office/drawing/2014/main" id="{8EB14E99-25DB-5D21-D5CE-0A9D7B1C30A8}"/>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E376CA35-898C-CB73-B4EB-C4CBDDAA80CC}"/>
                </a:ext>
              </a:extLst>
            </p:cNvPr>
            <p:cNvSpPr txBox="1"/>
            <p:nvPr/>
          </p:nvSpPr>
          <p:spPr>
            <a:xfrm>
              <a:off x="5235497" y="1225292"/>
              <a:ext cx="1773044" cy="596896"/>
            </a:xfrm>
            <a:prstGeom prst="rect">
              <a:avLst/>
            </a:prstGeom>
            <a:noFill/>
          </p:spPr>
          <p:txBody>
            <a:bodyPr wrap="square" rtlCol="0">
              <a:spAutoFit/>
            </a:bodyPr>
            <a:lstStyle/>
            <a:p>
              <a:r>
                <a:rPr lang="sv-SE" dirty="0"/>
                <a:t>Professionen, tillit</a:t>
              </a:r>
            </a:p>
          </p:txBody>
        </p:sp>
      </p:grpSp>
      <p:grpSp>
        <p:nvGrpSpPr>
          <p:cNvPr id="30" name="Grupp 29">
            <a:extLst>
              <a:ext uri="{FF2B5EF4-FFF2-40B4-BE49-F238E27FC236}">
                <a16:creationId xmlns:a16="http://schemas.microsoft.com/office/drawing/2014/main" id="{394B7830-0837-322C-CA39-80D5398151FA}"/>
              </a:ext>
            </a:extLst>
          </p:cNvPr>
          <p:cNvGrpSpPr/>
          <p:nvPr/>
        </p:nvGrpSpPr>
        <p:grpSpPr>
          <a:xfrm>
            <a:off x="3856463" y="3429513"/>
            <a:ext cx="2746804" cy="593389"/>
            <a:chOff x="5151863" y="1115122"/>
            <a:chExt cx="1940313" cy="959005"/>
          </a:xfrm>
        </p:grpSpPr>
        <p:sp>
          <p:nvSpPr>
            <p:cNvPr id="31" name="Rektangel: rundade hörn 30">
              <a:extLst>
                <a:ext uri="{FF2B5EF4-FFF2-40B4-BE49-F238E27FC236}">
                  <a16:creationId xmlns:a16="http://schemas.microsoft.com/office/drawing/2014/main" id="{71D80DAD-AE4A-7F2A-5A38-5C664103C25C}"/>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12659EEE-81D3-50CC-7A8A-3837EFD711D4}"/>
                </a:ext>
              </a:extLst>
            </p:cNvPr>
            <p:cNvSpPr txBox="1"/>
            <p:nvPr/>
          </p:nvSpPr>
          <p:spPr>
            <a:xfrm>
              <a:off x="5235497" y="1225292"/>
              <a:ext cx="1773044" cy="596896"/>
            </a:xfrm>
            <a:prstGeom prst="rect">
              <a:avLst/>
            </a:prstGeom>
            <a:noFill/>
          </p:spPr>
          <p:txBody>
            <a:bodyPr wrap="square" rtlCol="0">
              <a:spAutoFit/>
            </a:bodyPr>
            <a:lstStyle/>
            <a:p>
              <a:r>
                <a:rPr lang="sv-SE" dirty="0"/>
                <a:t>Indikatorer, mät o jämför</a:t>
              </a:r>
            </a:p>
          </p:txBody>
        </p:sp>
      </p:grpSp>
      <p:grpSp>
        <p:nvGrpSpPr>
          <p:cNvPr id="45" name="Grupp 44">
            <a:extLst>
              <a:ext uri="{FF2B5EF4-FFF2-40B4-BE49-F238E27FC236}">
                <a16:creationId xmlns:a16="http://schemas.microsoft.com/office/drawing/2014/main" id="{128F8E55-BCF4-F202-136B-199CC0FC56D7}"/>
              </a:ext>
            </a:extLst>
          </p:cNvPr>
          <p:cNvGrpSpPr/>
          <p:nvPr/>
        </p:nvGrpSpPr>
        <p:grpSpPr>
          <a:xfrm>
            <a:off x="682081" y="1075663"/>
            <a:ext cx="2746803" cy="593389"/>
            <a:chOff x="5151863" y="1115122"/>
            <a:chExt cx="1940313" cy="959005"/>
          </a:xfrm>
        </p:grpSpPr>
        <p:sp>
          <p:nvSpPr>
            <p:cNvPr id="46" name="Rektangel: rundade hörn 45">
              <a:extLst>
                <a:ext uri="{FF2B5EF4-FFF2-40B4-BE49-F238E27FC236}">
                  <a16:creationId xmlns:a16="http://schemas.microsoft.com/office/drawing/2014/main" id="{A0079BCB-E6E3-1A57-7C34-D7281D5948DB}"/>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rgbClr val="C00000"/>
                </a:solidFill>
              </a:endParaRPr>
            </a:p>
          </p:txBody>
        </p:sp>
        <p:sp>
          <p:nvSpPr>
            <p:cNvPr id="47" name="textruta 46">
              <a:extLst>
                <a:ext uri="{FF2B5EF4-FFF2-40B4-BE49-F238E27FC236}">
                  <a16:creationId xmlns:a16="http://schemas.microsoft.com/office/drawing/2014/main" id="{266FA21E-EDDC-6968-9353-CA8A06F24B16}"/>
                </a:ext>
              </a:extLst>
            </p:cNvPr>
            <p:cNvSpPr txBox="1"/>
            <p:nvPr/>
          </p:nvSpPr>
          <p:spPr>
            <a:xfrm>
              <a:off x="5235497" y="1225292"/>
              <a:ext cx="1773044" cy="646637"/>
            </a:xfrm>
            <a:prstGeom prst="rect">
              <a:avLst/>
            </a:prstGeom>
            <a:noFill/>
          </p:spPr>
          <p:txBody>
            <a:bodyPr wrap="square" rtlCol="0">
              <a:spAutoFit/>
            </a:bodyPr>
            <a:lstStyle/>
            <a:p>
              <a:r>
                <a:rPr lang="sv-SE" sz="2000" b="1" dirty="0">
                  <a:solidFill>
                    <a:srgbClr val="C00000"/>
                  </a:solidFill>
                </a:rPr>
                <a:t>Område</a:t>
              </a:r>
            </a:p>
          </p:txBody>
        </p:sp>
      </p:grpSp>
      <p:grpSp>
        <p:nvGrpSpPr>
          <p:cNvPr id="48" name="Grupp 47">
            <a:extLst>
              <a:ext uri="{FF2B5EF4-FFF2-40B4-BE49-F238E27FC236}">
                <a16:creationId xmlns:a16="http://schemas.microsoft.com/office/drawing/2014/main" id="{0F8D4207-33F8-A9B3-A811-BDCE9164B78D}"/>
              </a:ext>
            </a:extLst>
          </p:cNvPr>
          <p:cNvGrpSpPr/>
          <p:nvPr/>
        </p:nvGrpSpPr>
        <p:grpSpPr>
          <a:xfrm>
            <a:off x="3856462" y="1075663"/>
            <a:ext cx="2746803" cy="593389"/>
            <a:chOff x="5151863" y="1115122"/>
            <a:chExt cx="1940313" cy="959005"/>
          </a:xfrm>
        </p:grpSpPr>
        <p:sp>
          <p:nvSpPr>
            <p:cNvPr id="49" name="Rektangel: rundade hörn 48">
              <a:extLst>
                <a:ext uri="{FF2B5EF4-FFF2-40B4-BE49-F238E27FC236}">
                  <a16:creationId xmlns:a16="http://schemas.microsoft.com/office/drawing/2014/main" id="{AA0F67EA-D771-CCBD-52B5-9BA8EABD0897}"/>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rgbClr val="C00000"/>
                </a:solidFill>
              </a:endParaRPr>
            </a:p>
          </p:txBody>
        </p:sp>
        <p:sp>
          <p:nvSpPr>
            <p:cNvPr id="50" name="textruta 49">
              <a:extLst>
                <a:ext uri="{FF2B5EF4-FFF2-40B4-BE49-F238E27FC236}">
                  <a16:creationId xmlns:a16="http://schemas.microsoft.com/office/drawing/2014/main" id="{C332265F-2329-392D-BCF2-489F3A1BC7D1}"/>
                </a:ext>
              </a:extLst>
            </p:cNvPr>
            <p:cNvSpPr txBox="1"/>
            <p:nvPr/>
          </p:nvSpPr>
          <p:spPr>
            <a:xfrm>
              <a:off x="5208316" y="1225292"/>
              <a:ext cx="1800225" cy="646637"/>
            </a:xfrm>
            <a:prstGeom prst="rect">
              <a:avLst/>
            </a:prstGeom>
            <a:noFill/>
          </p:spPr>
          <p:txBody>
            <a:bodyPr wrap="square" rtlCol="0">
              <a:spAutoFit/>
            </a:bodyPr>
            <a:lstStyle/>
            <a:p>
              <a:r>
                <a:rPr lang="sv-SE" sz="2000" b="1" dirty="0">
                  <a:solidFill>
                    <a:srgbClr val="C00000"/>
                  </a:solidFill>
                </a:rPr>
                <a:t>Styrning o uppföljning</a:t>
              </a:r>
            </a:p>
          </p:txBody>
        </p:sp>
      </p:grpSp>
    </p:spTree>
    <p:extLst>
      <p:ext uri="{BB962C8B-B14F-4D97-AF65-F5344CB8AC3E}">
        <p14:creationId xmlns:p14="http://schemas.microsoft.com/office/powerpoint/2010/main" val="148766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endParaRPr lang="sv-SE"/>
          </a:p>
        </p:txBody>
      </p:sp>
      <p:sp>
        <p:nvSpPr>
          <p:cNvPr id="2" name="Platshållare för innehåll 3">
            <a:extLst>
              <a:ext uri="{FF2B5EF4-FFF2-40B4-BE49-F238E27FC236}">
                <a16:creationId xmlns:a16="http://schemas.microsoft.com/office/drawing/2014/main" id="{40F6240C-2192-C4A8-E2FA-3DF2E35175FC}"/>
              </a:ext>
            </a:extLst>
          </p:cNvPr>
          <p:cNvSpPr txBox="1">
            <a:spLocks/>
          </p:cNvSpPr>
          <p:nvPr/>
        </p:nvSpPr>
        <p:spPr>
          <a:xfrm>
            <a:off x="1871839" y="1828800"/>
            <a:ext cx="8748536" cy="3200400"/>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v-SE" sz="2400" dirty="0">
                <a:solidFill>
                  <a:srgbClr val="FFFF00"/>
                </a:solidFill>
              </a:rPr>
              <a:t>Hälsofrämjande</a:t>
            </a:r>
          </a:p>
          <a:p>
            <a:pPr>
              <a:buFontTx/>
              <a:buChar char="-"/>
            </a:pPr>
            <a:r>
              <a:rPr lang="sv-SE" sz="2400" dirty="0">
                <a:solidFill>
                  <a:srgbClr val="FFFF00"/>
                </a:solidFill>
              </a:rPr>
              <a:t>Tillgänglighet</a:t>
            </a:r>
          </a:p>
          <a:p>
            <a:pPr>
              <a:buFontTx/>
              <a:buChar char="-"/>
            </a:pPr>
            <a:r>
              <a:rPr lang="sv-SE" sz="2400" dirty="0">
                <a:solidFill>
                  <a:srgbClr val="FFFF00"/>
                </a:solidFill>
              </a:rPr>
              <a:t>Samverkan</a:t>
            </a:r>
          </a:p>
          <a:p>
            <a:pPr>
              <a:buFontTx/>
              <a:buChar char="-"/>
            </a:pPr>
            <a:r>
              <a:rPr lang="sv-SE" sz="2400" dirty="0">
                <a:solidFill>
                  <a:srgbClr val="FFFF00"/>
                </a:solidFill>
              </a:rPr>
              <a:t>Samordning</a:t>
            </a:r>
          </a:p>
          <a:p>
            <a:pPr>
              <a:buFontTx/>
              <a:buChar char="-"/>
            </a:pPr>
            <a:r>
              <a:rPr lang="sv-SE" sz="2400" dirty="0">
                <a:solidFill>
                  <a:srgbClr val="FFFF00"/>
                </a:solidFill>
              </a:rPr>
              <a:t>Kontinuitet</a:t>
            </a:r>
          </a:p>
          <a:p>
            <a:pPr>
              <a:buFontTx/>
              <a:buChar char="-"/>
            </a:pPr>
            <a:r>
              <a:rPr lang="sv-SE" sz="2400" dirty="0">
                <a:solidFill>
                  <a:srgbClr val="FFFF00"/>
                </a:solidFill>
              </a:rPr>
              <a:t>Personcentrering</a:t>
            </a:r>
          </a:p>
          <a:p>
            <a:pPr>
              <a:buFontTx/>
              <a:buChar char="-"/>
            </a:pPr>
            <a:endParaRPr lang="sv-SE" sz="2400" dirty="0">
              <a:solidFill>
                <a:srgbClr val="FFFF00"/>
              </a:solidFill>
            </a:endParaRPr>
          </a:p>
          <a:p>
            <a:pPr>
              <a:buFontTx/>
              <a:buChar char="-"/>
            </a:pPr>
            <a:r>
              <a:rPr lang="sv-SE" sz="2400" dirty="0">
                <a:solidFill>
                  <a:srgbClr val="FFFF00"/>
                </a:solidFill>
              </a:rPr>
              <a:t>Alla åldersgrupper/Prioriteringar</a:t>
            </a:r>
          </a:p>
          <a:p>
            <a:pPr>
              <a:buFontTx/>
              <a:buChar char="-"/>
            </a:pPr>
            <a:r>
              <a:rPr lang="sv-SE" sz="2400" dirty="0">
                <a:solidFill>
                  <a:srgbClr val="FFFF00"/>
                </a:solidFill>
              </a:rPr>
              <a:t>Ersättningsmodell</a:t>
            </a:r>
          </a:p>
          <a:p>
            <a:pPr>
              <a:buFontTx/>
              <a:buChar char="-"/>
            </a:pPr>
            <a:r>
              <a:rPr lang="sv-SE" sz="2400" dirty="0">
                <a:solidFill>
                  <a:srgbClr val="FFFF00"/>
                </a:solidFill>
              </a:rPr>
              <a:t>Nya arbetssätt</a:t>
            </a:r>
          </a:p>
          <a:p>
            <a:pPr>
              <a:buFontTx/>
              <a:buChar char="-"/>
            </a:pPr>
            <a:r>
              <a:rPr lang="sv-SE" sz="2400" dirty="0">
                <a:solidFill>
                  <a:srgbClr val="FFFF00"/>
                </a:solidFill>
              </a:rPr>
              <a:t>Uppföljning</a:t>
            </a:r>
          </a:p>
          <a:p>
            <a:pPr>
              <a:buFontTx/>
              <a:buChar char="-"/>
            </a:pPr>
            <a:r>
              <a:rPr lang="sv-SE" sz="2400" dirty="0">
                <a:solidFill>
                  <a:srgbClr val="FFFF00"/>
                </a:solidFill>
              </a:rPr>
              <a:t>Tillitsbaserat</a:t>
            </a:r>
          </a:p>
          <a:p>
            <a:pPr>
              <a:buFontTx/>
              <a:buChar char="-"/>
            </a:pPr>
            <a:r>
              <a:rPr lang="sv-SE" sz="2400" dirty="0">
                <a:solidFill>
                  <a:srgbClr val="FFFF00"/>
                </a:solidFill>
              </a:rPr>
              <a:t>Tydlighet</a:t>
            </a:r>
          </a:p>
          <a:p>
            <a:endParaRPr lang="sv-SE" sz="3200" dirty="0">
              <a:solidFill>
                <a:srgbClr val="FFFF00"/>
              </a:solidFill>
            </a:endParaRPr>
          </a:p>
        </p:txBody>
      </p:sp>
      <p:sp>
        <p:nvSpPr>
          <p:cNvPr id="3" name="Rubrik 1">
            <a:extLst>
              <a:ext uri="{FF2B5EF4-FFF2-40B4-BE49-F238E27FC236}">
                <a16:creationId xmlns:a16="http://schemas.microsoft.com/office/drawing/2014/main" id="{7A0A970A-F10F-B9C3-6995-88A960F9337F}"/>
              </a:ext>
            </a:extLst>
          </p:cNvPr>
          <p:cNvSpPr>
            <a:spLocks noGrp="1"/>
          </p:cNvSpPr>
          <p:nvPr>
            <p:ph type="title"/>
          </p:nvPr>
        </p:nvSpPr>
        <p:spPr>
          <a:xfrm>
            <a:off x="468272" y="304015"/>
            <a:ext cx="10975839" cy="1325563"/>
          </a:xfrm>
        </p:spPr>
        <p:txBody>
          <a:bodyPr>
            <a:normAutofit/>
          </a:bodyPr>
          <a:lstStyle/>
          <a:p>
            <a:pPr algn="ctr"/>
            <a:r>
              <a:rPr lang="sv-SE" sz="3600" dirty="0">
                <a:solidFill>
                  <a:srgbClr val="FFFF00"/>
                </a:solidFill>
              </a:rPr>
              <a:t>Viktiga ingångar/utmaningar</a:t>
            </a:r>
          </a:p>
        </p:txBody>
      </p:sp>
    </p:spTree>
    <p:extLst>
      <p:ext uri="{BB962C8B-B14F-4D97-AF65-F5344CB8AC3E}">
        <p14:creationId xmlns:p14="http://schemas.microsoft.com/office/powerpoint/2010/main" val="2672310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73A3427-2243-8CD2-A971-D2992063C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2" y="1634372"/>
            <a:ext cx="3583558" cy="358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innehåll 2">
            <a:extLst>
              <a:ext uri="{FF2B5EF4-FFF2-40B4-BE49-F238E27FC236}">
                <a16:creationId xmlns:a16="http://schemas.microsoft.com/office/drawing/2014/main" id="{4AB84550-7F96-352C-83EA-395F1C05413B}"/>
              </a:ext>
            </a:extLst>
          </p:cNvPr>
          <p:cNvSpPr txBox="1">
            <a:spLocks/>
          </p:cNvSpPr>
          <p:nvPr/>
        </p:nvSpPr>
        <p:spPr>
          <a:xfrm>
            <a:off x="7839074" y="1550641"/>
            <a:ext cx="3657601" cy="42977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rgbClr val="FFFF00"/>
                </a:solidFill>
              </a:rPr>
              <a:t>Hälsovalsuppdraget </a:t>
            </a:r>
          </a:p>
          <a:p>
            <a:pPr lvl="1"/>
            <a:r>
              <a:rPr lang="sv-SE" dirty="0">
                <a:solidFill>
                  <a:srgbClr val="FFFF00"/>
                </a:solidFill>
              </a:rPr>
              <a:t>Utformning och Innehåll</a:t>
            </a:r>
          </a:p>
          <a:p>
            <a:pPr lvl="1"/>
            <a:endParaRPr lang="sv-SE" dirty="0">
              <a:solidFill>
                <a:srgbClr val="FFFF00"/>
              </a:solidFill>
            </a:endParaRPr>
          </a:p>
          <a:p>
            <a:pPr lvl="1"/>
            <a:endParaRPr lang="sv-SE" dirty="0">
              <a:solidFill>
                <a:srgbClr val="FFFF00"/>
              </a:solidFill>
            </a:endParaRPr>
          </a:p>
          <a:p>
            <a:r>
              <a:rPr lang="sv-SE" dirty="0">
                <a:solidFill>
                  <a:srgbClr val="FFFF00"/>
                </a:solidFill>
              </a:rPr>
              <a:t>Reflektioner</a:t>
            </a:r>
          </a:p>
          <a:p>
            <a:r>
              <a:rPr lang="sv-SE" dirty="0">
                <a:solidFill>
                  <a:srgbClr val="FFFF00"/>
                </a:solidFill>
              </a:rPr>
              <a:t>Synpunkter</a:t>
            </a:r>
          </a:p>
          <a:p>
            <a:r>
              <a:rPr lang="sv-SE" dirty="0" err="1">
                <a:solidFill>
                  <a:srgbClr val="FFFF00"/>
                </a:solidFill>
              </a:rPr>
              <a:t>Ideer</a:t>
            </a:r>
            <a:endParaRPr lang="sv-SE" dirty="0">
              <a:solidFill>
                <a:srgbClr val="FFFF00"/>
              </a:solidFill>
            </a:endParaRPr>
          </a:p>
          <a:p>
            <a:pPr marL="0" indent="0">
              <a:buFont typeface="Arial" panose="020B0604020202020204" pitchFamily="34" charset="0"/>
              <a:buNone/>
            </a:pPr>
            <a:endParaRPr lang="sv-SE" dirty="0">
              <a:solidFill>
                <a:srgbClr val="FFFF00"/>
              </a:solidFill>
            </a:endParaRPr>
          </a:p>
          <a:p>
            <a:pPr marL="0" indent="0">
              <a:buFont typeface="Arial" panose="020B0604020202020204" pitchFamily="34" charset="0"/>
              <a:buNone/>
            </a:pPr>
            <a:endParaRPr lang="sv-SE" dirty="0">
              <a:solidFill>
                <a:srgbClr val="FFFF00"/>
              </a:solidFill>
            </a:endParaRPr>
          </a:p>
        </p:txBody>
      </p:sp>
    </p:spTree>
    <p:extLst>
      <p:ext uri="{BB962C8B-B14F-4D97-AF65-F5344CB8AC3E}">
        <p14:creationId xmlns:p14="http://schemas.microsoft.com/office/powerpoint/2010/main" val="41894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31B5F52-4A36-4879-80FB-D6DB6C85F84E}"/>
              </a:ext>
            </a:extLst>
          </p:cNvPr>
          <p:cNvSpPr txBox="1"/>
          <p:nvPr/>
        </p:nvSpPr>
        <p:spPr>
          <a:xfrm>
            <a:off x="3073954" y="422771"/>
            <a:ext cx="2553123" cy="646331"/>
          </a:xfrm>
          <a:prstGeom prst="rect">
            <a:avLst/>
          </a:prstGeom>
          <a:noFill/>
          <a:ln>
            <a:solidFill>
              <a:schemeClr val="accent1"/>
            </a:solidFill>
          </a:ln>
        </p:spPr>
        <p:txBody>
          <a:bodyPr wrap="square" rtlCol="0">
            <a:spAutoFit/>
          </a:bodyPr>
          <a:lstStyle/>
          <a:p>
            <a:r>
              <a:rPr lang="sv-SE" dirty="0"/>
              <a:t>Regionens övergripande målbild</a:t>
            </a:r>
          </a:p>
        </p:txBody>
      </p:sp>
      <p:sp>
        <p:nvSpPr>
          <p:cNvPr id="5" name="textruta 4">
            <a:extLst>
              <a:ext uri="{FF2B5EF4-FFF2-40B4-BE49-F238E27FC236}">
                <a16:creationId xmlns:a16="http://schemas.microsoft.com/office/drawing/2014/main" id="{A5B1B775-3D1B-4ADC-9D78-7F05AE7639A3}"/>
              </a:ext>
            </a:extLst>
          </p:cNvPr>
          <p:cNvSpPr txBox="1"/>
          <p:nvPr/>
        </p:nvSpPr>
        <p:spPr>
          <a:xfrm>
            <a:off x="5937626" y="1475635"/>
            <a:ext cx="2167097" cy="1059073"/>
          </a:xfrm>
          <a:prstGeom prst="rect">
            <a:avLst/>
          </a:prstGeom>
          <a:noFill/>
          <a:ln>
            <a:solidFill>
              <a:schemeClr val="accent1"/>
            </a:solidFill>
          </a:ln>
        </p:spPr>
        <p:txBody>
          <a:bodyPr wrap="square" rtlCol="0">
            <a:spAutoFit/>
          </a:bodyPr>
          <a:lstStyle/>
          <a:p>
            <a:r>
              <a:rPr lang="sv-SE" dirty="0"/>
              <a:t>Uppdragstext </a:t>
            </a:r>
          </a:p>
          <a:p>
            <a:r>
              <a:rPr lang="sv-SE" sz="1600" i="1" dirty="0"/>
              <a:t>utformning för att stärka nära vård</a:t>
            </a:r>
          </a:p>
        </p:txBody>
      </p:sp>
      <p:sp>
        <p:nvSpPr>
          <p:cNvPr id="6" name="textruta 5">
            <a:extLst>
              <a:ext uri="{FF2B5EF4-FFF2-40B4-BE49-F238E27FC236}">
                <a16:creationId xmlns:a16="http://schemas.microsoft.com/office/drawing/2014/main" id="{137996DC-1736-4DF5-B14C-98A7C10B0B7B}"/>
              </a:ext>
            </a:extLst>
          </p:cNvPr>
          <p:cNvSpPr txBox="1"/>
          <p:nvPr/>
        </p:nvSpPr>
        <p:spPr>
          <a:xfrm>
            <a:off x="1628932" y="3320195"/>
            <a:ext cx="2167097" cy="794305"/>
          </a:xfrm>
          <a:prstGeom prst="rect">
            <a:avLst/>
          </a:prstGeom>
          <a:noFill/>
          <a:ln>
            <a:solidFill>
              <a:schemeClr val="accent1"/>
            </a:solidFill>
          </a:ln>
        </p:spPr>
        <p:txBody>
          <a:bodyPr wrap="square" rtlCol="0">
            <a:spAutoFit/>
          </a:bodyPr>
          <a:lstStyle/>
          <a:p>
            <a:r>
              <a:rPr lang="sv-SE" dirty="0"/>
              <a:t>Ersättnings-system</a:t>
            </a:r>
          </a:p>
        </p:txBody>
      </p:sp>
      <p:sp>
        <p:nvSpPr>
          <p:cNvPr id="7" name="textruta 6">
            <a:extLst>
              <a:ext uri="{FF2B5EF4-FFF2-40B4-BE49-F238E27FC236}">
                <a16:creationId xmlns:a16="http://schemas.microsoft.com/office/drawing/2014/main" id="{8E880412-8B62-4BA4-BA9B-6BC1297BD8F7}"/>
              </a:ext>
            </a:extLst>
          </p:cNvPr>
          <p:cNvSpPr txBox="1"/>
          <p:nvPr/>
        </p:nvSpPr>
        <p:spPr>
          <a:xfrm>
            <a:off x="8955605" y="1607400"/>
            <a:ext cx="2167097" cy="794305"/>
          </a:xfrm>
          <a:prstGeom prst="rect">
            <a:avLst/>
          </a:prstGeom>
          <a:noFill/>
          <a:ln>
            <a:solidFill>
              <a:schemeClr val="accent1"/>
            </a:solidFill>
          </a:ln>
        </p:spPr>
        <p:txBody>
          <a:bodyPr wrap="square" rtlCol="0">
            <a:spAutoFit/>
          </a:bodyPr>
          <a:lstStyle/>
          <a:p>
            <a:r>
              <a:rPr lang="sv-SE" dirty="0"/>
              <a:t>Målgrupps-anpassning</a:t>
            </a:r>
          </a:p>
        </p:txBody>
      </p:sp>
      <p:sp>
        <p:nvSpPr>
          <p:cNvPr id="8" name="textruta 7">
            <a:extLst>
              <a:ext uri="{FF2B5EF4-FFF2-40B4-BE49-F238E27FC236}">
                <a16:creationId xmlns:a16="http://schemas.microsoft.com/office/drawing/2014/main" id="{BDD7CBC0-4B03-4790-98DD-D9565997769D}"/>
              </a:ext>
            </a:extLst>
          </p:cNvPr>
          <p:cNvSpPr txBox="1"/>
          <p:nvPr/>
        </p:nvSpPr>
        <p:spPr>
          <a:xfrm>
            <a:off x="3073954" y="1607400"/>
            <a:ext cx="2167097" cy="794305"/>
          </a:xfrm>
          <a:prstGeom prst="rect">
            <a:avLst/>
          </a:prstGeom>
          <a:solidFill>
            <a:schemeClr val="accent4">
              <a:lumMod val="20000"/>
              <a:lumOff val="80000"/>
            </a:schemeClr>
          </a:solidFill>
          <a:ln>
            <a:solidFill>
              <a:schemeClr val="accent1"/>
            </a:solidFill>
          </a:ln>
        </p:spPr>
        <p:txBody>
          <a:bodyPr wrap="square" rtlCol="0">
            <a:spAutoFit/>
          </a:bodyPr>
          <a:lstStyle/>
          <a:p>
            <a:r>
              <a:rPr lang="sv-SE" dirty="0"/>
              <a:t>Hälsovals-uppdraget</a:t>
            </a:r>
          </a:p>
        </p:txBody>
      </p:sp>
      <p:sp>
        <p:nvSpPr>
          <p:cNvPr id="9" name="textruta 8">
            <a:extLst>
              <a:ext uri="{FF2B5EF4-FFF2-40B4-BE49-F238E27FC236}">
                <a16:creationId xmlns:a16="http://schemas.microsoft.com/office/drawing/2014/main" id="{61876C94-9107-49AA-9B1C-2AE9C7CE6153}"/>
              </a:ext>
            </a:extLst>
          </p:cNvPr>
          <p:cNvSpPr txBox="1"/>
          <p:nvPr/>
        </p:nvSpPr>
        <p:spPr>
          <a:xfrm>
            <a:off x="8104723" y="3530882"/>
            <a:ext cx="2167097" cy="369332"/>
          </a:xfrm>
          <a:prstGeom prst="rect">
            <a:avLst/>
          </a:prstGeom>
          <a:noFill/>
          <a:ln>
            <a:solidFill>
              <a:schemeClr val="accent1"/>
            </a:solidFill>
          </a:ln>
        </p:spPr>
        <p:txBody>
          <a:bodyPr wrap="square" rtlCol="0">
            <a:spAutoFit/>
          </a:bodyPr>
          <a:lstStyle/>
          <a:p>
            <a:r>
              <a:rPr lang="sv-SE" dirty="0"/>
              <a:t>Återkoppling</a:t>
            </a:r>
          </a:p>
        </p:txBody>
      </p:sp>
      <p:sp>
        <p:nvSpPr>
          <p:cNvPr id="10" name="textruta 9">
            <a:extLst>
              <a:ext uri="{FF2B5EF4-FFF2-40B4-BE49-F238E27FC236}">
                <a16:creationId xmlns:a16="http://schemas.microsoft.com/office/drawing/2014/main" id="{40512F23-2139-416E-A6DC-EA635FAB3EDB}"/>
              </a:ext>
            </a:extLst>
          </p:cNvPr>
          <p:cNvSpPr txBox="1"/>
          <p:nvPr/>
        </p:nvSpPr>
        <p:spPr>
          <a:xfrm>
            <a:off x="4637977" y="3321662"/>
            <a:ext cx="2167097" cy="794305"/>
          </a:xfrm>
          <a:prstGeom prst="rect">
            <a:avLst/>
          </a:prstGeom>
          <a:noFill/>
          <a:ln>
            <a:solidFill>
              <a:schemeClr val="accent1"/>
            </a:solidFill>
          </a:ln>
        </p:spPr>
        <p:txBody>
          <a:bodyPr wrap="square" rtlCol="0">
            <a:spAutoFit/>
          </a:bodyPr>
          <a:lstStyle/>
          <a:p>
            <a:r>
              <a:rPr lang="sv-SE" dirty="0"/>
              <a:t>Uppföljning och styrning</a:t>
            </a:r>
          </a:p>
        </p:txBody>
      </p:sp>
      <p:sp>
        <p:nvSpPr>
          <p:cNvPr id="11" name="textruta 10">
            <a:extLst>
              <a:ext uri="{FF2B5EF4-FFF2-40B4-BE49-F238E27FC236}">
                <a16:creationId xmlns:a16="http://schemas.microsoft.com/office/drawing/2014/main" id="{369659D5-C664-4469-9BA7-1C09D7CDB373}"/>
              </a:ext>
            </a:extLst>
          </p:cNvPr>
          <p:cNvSpPr txBox="1"/>
          <p:nvPr/>
        </p:nvSpPr>
        <p:spPr>
          <a:xfrm>
            <a:off x="4637977" y="4662114"/>
            <a:ext cx="2167097" cy="794305"/>
          </a:xfrm>
          <a:prstGeom prst="rect">
            <a:avLst/>
          </a:prstGeom>
          <a:noFill/>
          <a:ln>
            <a:solidFill>
              <a:schemeClr val="accent1"/>
            </a:solidFill>
          </a:ln>
        </p:spPr>
        <p:txBody>
          <a:bodyPr wrap="square" rtlCol="0">
            <a:spAutoFit/>
          </a:bodyPr>
          <a:lstStyle/>
          <a:p>
            <a:r>
              <a:rPr lang="sv-SE" dirty="0"/>
              <a:t>Administrativ / professionsdriven</a:t>
            </a:r>
          </a:p>
        </p:txBody>
      </p:sp>
      <p:sp>
        <p:nvSpPr>
          <p:cNvPr id="12" name="textruta 11">
            <a:extLst>
              <a:ext uri="{FF2B5EF4-FFF2-40B4-BE49-F238E27FC236}">
                <a16:creationId xmlns:a16="http://schemas.microsoft.com/office/drawing/2014/main" id="{37DC7D5B-EB7F-4C62-B19D-8372EC962D46}"/>
              </a:ext>
            </a:extLst>
          </p:cNvPr>
          <p:cNvSpPr txBox="1"/>
          <p:nvPr/>
        </p:nvSpPr>
        <p:spPr>
          <a:xfrm>
            <a:off x="1628932" y="4662114"/>
            <a:ext cx="2167097" cy="453889"/>
          </a:xfrm>
          <a:prstGeom prst="rect">
            <a:avLst/>
          </a:prstGeom>
          <a:noFill/>
          <a:ln>
            <a:solidFill>
              <a:schemeClr val="accent1"/>
            </a:solidFill>
          </a:ln>
        </p:spPr>
        <p:txBody>
          <a:bodyPr wrap="square" rtlCol="0">
            <a:spAutoFit/>
          </a:bodyPr>
          <a:lstStyle/>
          <a:p>
            <a:r>
              <a:rPr lang="sv-SE" dirty="0"/>
              <a:t>Justering</a:t>
            </a:r>
          </a:p>
        </p:txBody>
      </p:sp>
      <p:sp>
        <p:nvSpPr>
          <p:cNvPr id="3" name="Pil: nedåt 2">
            <a:extLst>
              <a:ext uri="{FF2B5EF4-FFF2-40B4-BE49-F238E27FC236}">
                <a16:creationId xmlns:a16="http://schemas.microsoft.com/office/drawing/2014/main" id="{0C8327D8-A7B9-4345-ADFB-25ACBEECA246}"/>
              </a:ext>
            </a:extLst>
          </p:cNvPr>
          <p:cNvSpPr/>
          <p:nvPr/>
        </p:nvSpPr>
        <p:spPr>
          <a:xfrm>
            <a:off x="4157501" y="1107959"/>
            <a:ext cx="193013" cy="460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Pil: nedåt 12">
            <a:extLst>
              <a:ext uri="{FF2B5EF4-FFF2-40B4-BE49-F238E27FC236}">
                <a16:creationId xmlns:a16="http://schemas.microsoft.com/office/drawing/2014/main" id="{3B68743D-7A02-4275-B0A8-C5E00B121F82}"/>
              </a:ext>
            </a:extLst>
          </p:cNvPr>
          <p:cNvSpPr/>
          <p:nvPr/>
        </p:nvSpPr>
        <p:spPr>
          <a:xfrm>
            <a:off x="2601979" y="4172719"/>
            <a:ext cx="221003" cy="489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nedåt 13">
            <a:extLst>
              <a:ext uri="{FF2B5EF4-FFF2-40B4-BE49-F238E27FC236}">
                <a16:creationId xmlns:a16="http://schemas.microsoft.com/office/drawing/2014/main" id="{34904BE8-62D5-4C6E-A47B-E4BF3610AD7A}"/>
              </a:ext>
            </a:extLst>
          </p:cNvPr>
          <p:cNvSpPr/>
          <p:nvPr/>
        </p:nvSpPr>
        <p:spPr>
          <a:xfrm>
            <a:off x="5543022" y="4144342"/>
            <a:ext cx="221003" cy="489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l: nedåt 14">
            <a:extLst>
              <a:ext uri="{FF2B5EF4-FFF2-40B4-BE49-F238E27FC236}">
                <a16:creationId xmlns:a16="http://schemas.microsoft.com/office/drawing/2014/main" id="{2C47C604-EDFA-41AA-9F8D-2C5491267FD2}"/>
              </a:ext>
            </a:extLst>
          </p:cNvPr>
          <p:cNvSpPr/>
          <p:nvPr/>
        </p:nvSpPr>
        <p:spPr>
          <a:xfrm rot="3444976">
            <a:off x="3553863" y="2356043"/>
            <a:ext cx="238085" cy="1009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nedåt 15">
            <a:extLst>
              <a:ext uri="{FF2B5EF4-FFF2-40B4-BE49-F238E27FC236}">
                <a16:creationId xmlns:a16="http://schemas.microsoft.com/office/drawing/2014/main" id="{BC33400C-5B31-48A0-A6EC-5689CCBB3478}"/>
              </a:ext>
            </a:extLst>
          </p:cNvPr>
          <p:cNvSpPr/>
          <p:nvPr/>
        </p:nvSpPr>
        <p:spPr>
          <a:xfrm rot="18114908">
            <a:off x="4854721" y="2360702"/>
            <a:ext cx="238085" cy="1009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höger 16">
            <a:extLst>
              <a:ext uri="{FF2B5EF4-FFF2-40B4-BE49-F238E27FC236}">
                <a16:creationId xmlns:a16="http://schemas.microsoft.com/office/drawing/2014/main" id="{AB63A5EF-72BB-486F-8AF7-56D63CC5C391}"/>
              </a:ext>
            </a:extLst>
          </p:cNvPr>
          <p:cNvSpPr/>
          <p:nvPr/>
        </p:nvSpPr>
        <p:spPr>
          <a:xfrm>
            <a:off x="5335695" y="1846739"/>
            <a:ext cx="566948" cy="28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Pil: höger 18">
            <a:extLst>
              <a:ext uri="{FF2B5EF4-FFF2-40B4-BE49-F238E27FC236}">
                <a16:creationId xmlns:a16="http://schemas.microsoft.com/office/drawing/2014/main" id="{16EFE09C-E907-420D-834B-82C3FC154D0C}"/>
              </a:ext>
            </a:extLst>
          </p:cNvPr>
          <p:cNvSpPr/>
          <p:nvPr/>
        </p:nvSpPr>
        <p:spPr>
          <a:xfrm>
            <a:off x="8199367" y="1846739"/>
            <a:ext cx="661593" cy="28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Pil: vänster-höger 19">
            <a:extLst>
              <a:ext uri="{FF2B5EF4-FFF2-40B4-BE49-F238E27FC236}">
                <a16:creationId xmlns:a16="http://schemas.microsoft.com/office/drawing/2014/main" id="{FC1D9596-CA30-4F73-B5EE-86CA410108E2}"/>
              </a:ext>
            </a:extLst>
          </p:cNvPr>
          <p:cNvSpPr/>
          <p:nvPr/>
        </p:nvSpPr>
        <p:spPr>
          <a:xfrm>
            <a:off x="6805074" y="3582149"/>
            <a:ext cx="1264667" cy="2667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202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286B2A-412F-F41B-1677-510D69D353C9}"/>
              </a:ext>
            </a:extLst>
          </p:cNvPr>
          <p:cNvSpPr>
            <a:spLocks noGrp="1"/>
          </p:cNvSpPr>
          <p:nvPr>
            <p:ph type="title"/>
          </p:nvPr>
        </p:nvSpPr>
        <p:spPr/>
        <p:txBody>
          <a:bodyPr/>
          <a:lstStyle/>
          <a:p>
            <a:r>
              <a:rPr lang="sv-SE" dirty="0" err="1"/>
              <a:t>Padlet</a:t>
            </a:r>
            <a:r>
              <a:rPr lang="sv-SE" dirty="0"/>
              <a:t> </a:t>
            </a:r>
          </a:p>
        </p:txBody>
      </p:sp>
      <p:pic>
        <p:nvPicPr>
          <p:cNvPr id="1026" name="Bildobjekt 1">
            <a:extLst>
              <a:ext uri="{FF2B5EF4-FFF2-40B4-BE49-F238E27FC236}">
                <a16:creationId xmlns:a16="http://schemas.microsoft.com/office/drawing/2014/main" id="{4D61AABF-568C-B513-0293-0EB3087A8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2820"/>
            <a:ext cx="4531611" cy="453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innehåll 2">
            <a:extLst>
              <a:ext uri="{FF2B5EF4-FFF2-40B4-BE49-F238E27FC236}">
                <a16:creationId xmlns:a16="http://schemas.microsoft.com/office/drawing/2014/main" id="{E6A29DCB-E147-E3B5-4D86-08DC8B38CB7D}"/>
              </a:ext>
            </a:extLst>
          </p:cNvPr>
          <p:cNvSpPr>
            <a:spLocks noGrp="1"/>
          </p:cNvSpPr>
          <p:nvPr>
            <p:ph idx="1"/>
          </p:nvPr>
        </p:nvSpPr>
        <p:spPr>
          <a:xfrm>
            <a:off x="5857874" y="1855440"/>
            <a:ext cx="5724525" cy="4351235"/>
          </a:xfrm>
        </p:spPr>
        <p:txBody>
          <a:bodyPr/>
          <a:lstStyle/>
          <a:p>
            <a:r>
              <a:rPr lang="sv-SE" dirty="0"/>
              <a:t>Hälsovalsuppdraget </a:t>
            </a:r>
          </a:p>
          <a:p>
            <a:pPr lvl="1"/>
            <a:r>
              <a:rPr lang="sv-SE" dirty="0"/>
              <a:t>Utformning och Innehåll</a:t>
            </a:r>
          </a:p>
          <a:p>
            <a:pPr lvl="1"/>
            <a:endParaRPr lang="sv-SE" dirty="0"/>
          </a:p>
          <a:p>
            <a:pPr lvl="1"/>
            <a:endParaRPr lang="sv-SE" dirty="0"/>
          </a:p>
          <a:p>
            <a:r>
              <a:rPr lang="sv-SE" dirty="0"/>
              <a:t>Reflektioner</a:t>
            </a:r>
          </a:p>
          <a:p>
            <a:r>
              <a:rPr lang="sv-SE" dirty="0"/>
              <a:t>Synpunkter</a:t>
            </a:r>
          </a:p>
          <a:p>
            <a:r>
              <a:rPr lang="sv-SE" dirty="0" err="1"/>
              <a:t>Ideer</a:t>
            </a: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24983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681D4-116D-EE43-BDD2-5EEA8EC2756D}"/>
              </a:ext>
            </a:extLst>
          </p:cNvPr>
          <p:cNvSpPr>
            <a:spLocks noGrp="1"/>
          </p:cNvSpPr>
          <p:nvPr>
            <p:ph idx="1"/>
          </p:nvPr>
        </p:nvSpPr>
        <p:spPr/>
        <p:txBody>
          <a:bodyPr/>
          <a:lstStyle/>
          <a:p>
            <a:endParaRPr lang="sv-SE"/>
          </a:p>
        </p:txBody>
      </p:sp>
      <p:pic>
        <p:nvPicPr>
          <p:cNvPr id="4" name="Picture 3">
            <a:extLst>
              <a:ext uri="{FF2B5EF4-FFF2-40B4-BE49-F238E27FC236}">
                <a16:creationId xmlns:a16="http://schemas.microsoft.com/office/drawing/2014/main" id="{47AC1ED5-247F-6F41-9C46-F38DA1F14F02}"/>
              </a:ext>
            </a:extLst>
          </p:cNvPr>
          <p:cNvPicPr>
            <a:picLocks noChangeAspect="1"/>
          </p:cNvPicPr>
          <p:nvPr/>
        </p:nvPicPr>
        <p:blipFill>
          <a:blip r:embed="rId2"/>
          <a:stretch>
            <a:fillRect/>
          </a:stretch>
        </p:blipFill>
        <p:spPr>
          <a:xfrm>
            <a:off x="4661012" y="2714505"/>
            <a:ext cx="2886075" cy="2886075"/>
          </a:xfrm>
          <a:prstGeom prst="rect">
            <a:avLst/>
          </a:prstGeom>
        </p:spPr>
      </p:pic>
      <p:sp>
        <p:nvSpPr>
          <p:cNvPr id="5" name="Right Arrow 4">
            <a:extLst>
              <a:ext uri="{FF2B5EF4-FFF2-40B4-BE49-F238E27FC236}">
                <a16:creationId xmlns:a16="http://schemas.microsoft.com/office/drawing/2014/main" id="{74FE01E2-6587-F848-888C-12BA38F08F2C}"/>
              </a:ext>
            </a:extLst>
          </p:cNvPr>
          <p:cNvSpPr/>
          <p:nvPr/>
        </p:nvSpPr>
        <p:spPr>
          <a:xfrm>
            <a:off x="3389447" y="3952608"/>
            <a:ext cx="1008112" cy="466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ight Arrow 5">
            <a:extLst>
              <a:ext uri="{FF2B5EF4-FFF2-40B4-BE49-F238E27FC236}">
                <a16:creationId xmlns:a16="http://schemas.microsoft.com/office/drawing/2014/main" id="{96FF95DF-1B75-864F-B9A0-A4F6FE3D0D8F}"/>
              </a:ext>
            </a:extLst>
          </p:cNvPr>
          <p:cNvSpPr/>
          <p:nvPr/>
        </p:nvSpPr>
        <p:spPr>
          <a:xfrm>
            <a:off x="7672088" y="3917942"/>
            <a:ext cx="1097959" cy="53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Curved Down Arrow 6">
            <a:extLst>
              <a:ext uri="{FF2B5EF4-FFF2-40B4-BE49-F238E27FC236}">
                <a16:creationId xmlns:a16="http://schemas.microsoft.com/office/drawing/2014/main" id="{31C39A51-C977-9844-AA63-7814D0614586}"/>
              </a:ext>
            </a:extLst>
          </p:cNvPr>
          <p:cNvSpPr/>
          <p:nvPr/>
        </p:nvSpPr>
        <p:spPr>
          <a:xfrm rot="1389593" flipH="1" flipV="1">
            <a:off x="3043991" y="5084300"/>
            <a:ext cx="2493739" cy="5044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TextBox 7">
            <a:extLst>
              <a:ext uri="{FF2B5EF4-FFF2-40B4-BE49-F238E27FC236}">
                <a16:creationId xmlns:a16="http://schemas.microsoft.com/office/drawing/2014/main" id="{A04B8A31-91D8-9749-967F-96FFEFB79978}"/>
              </a:ext>
            </a:extLst>
          </p:cNvPr>
          <p:cNvSpPr txBox="1"/>
          <p:nvPr/>
        </p:nvSpPr>
        <p:spPr>
          <a:xfrm>
            <a:off x="5029754" y="4371675"/>
            <a:ext cx="1138389" cy="369332"/>
          </a:xfrm>
          <a:prstGeom prst="rect">
            <a:avLst/>
          </a:prstGeom>
          <a:noFill/>
        </p:spPr>
        <p:txBody>
          <a:bodyPr wrap="square" rtlCol="0">
            <a:spAutoFit/>
          </a:bodyPr>
          <a:lstStyle/>
          <a:p>
            <a:r>
              <a:rPr lang="sv-SE" dirty="0">
                <a:solidFill>
                  <a:schemeClr val="accent5">
                    <a:lumMod val="20000"/>
                    <a:lumOff val="80000"/>
                  </a:schemeClr>
                </a:solidFill>
              </a:rPr>
              <a:t>Produktiv </a:t>
            </a:r>
          </a:p>
        </p:txBody>
      </p:sp>
      <p:sp>
        <p:nvSpPr>
          <p:cNvPr id="9" name="TextBox 8">
            <a:extLst>
              <a:ext uri="{FF2B5EF4-FFF2-40B4-BE49-F238E27FC236}">
                <a16:creationId xmlns:a16="http://schemas.microsoft.com/office/drawing/2014/main" id="{A6854582-3964-E84A-983A-2E26A1427AF7}"/>
              </a:ext>
            </a:extLst>
          </p:cNvPr>
          <p:cNvSpPr txBox="1"/>
          <p:nvPr/>
        </p:nvSpPr>
        <p:spPr>
          <a:xfrm>
            <a:off x="6059498" y="3502050"/>
            <a:ext cx="1224136" cy="646331"/>
          </a:xfrm>
          <a:prstGeom prst="rect">
            <a:avLst/>
          </a:prstGeom>
          <a:noFill/>
        </p:spPr>
        <p:txBody>
          <a:bodyPr wrap="square" rtlCol="0">
            <a:spAutoFit/>
          </a:bodyPr>
          <a:lstStyle/>
          <a:p>
            <a:pPr algn="r"/>
            <a:r>
              <a:rPr lang="sv-SE" dirty="0">
                <a:solidFill>
                  <a:srgbClr val="C00000"/>
                </a:solidFill>
              </a:rPr>
              <a:t>Ändamåls-enlig</a:t>
            </a:r>
          </a:p>
        </p:txBody>
      </p:sp>
      <p:sp>
        <p:nvSpPr>
          <p:cNvPr id="10" name="TextBox 9">
            <a:extLst>
              <a:ext uri="{FF2B5EF4-FFF2-40B4-BE49-F238E27FC236}">
                <a16:creationId xmlns:a16="http://schemas.microsoft.com/office/drawing/2014/main" id="{858759F8-5350-6245-8D4B-C3A5789DA139}"/>
              </a:ext>
            </a:extLst>
          </p:cNvPr>
          <p:cNvSpPr txBox="1"/>
          <p:nvPr/>
        </p:nvSpPr>
        <p:spPr>
          <a:xfrm>
            <a:off x="3045273" y="5689493"/>
            <a:ext cx="1484189" cy="369332"/>
          </a:xfrm>
          <a:prstGeom prst="rect">
            <a:avLst/>
          </a:prstGeom>
          <a:noFill/>
        </p:spPr>
        <p:txBody>
          <a:bodyPr wrap="square" rtlCol="0">
            <a:spAutoFit/>
          </a:bodyPr>
          <a:lstStyle/>
          <a:p>
            <a:r>
              <a:rPr lang="sv-SE" dirty="0"/>
              <a:t>Lägre kostnad</a:t>
            </a:r>
          </a:p>
        </p:txBody>
      </p:sp>
      <p:sp>
        <p:nvSpPr>
          <p:cNvPr id="11" name="TextBox 10">
            <a:extLst>
              <a:ext uri="{FF2B5EF4-FFF2-40B4-BE49-F238E27FC236}">
                <a16:creationId xmlns:a16="http://schemas.microsoft.com/office/drawing/2014/main" id="{9DE6FE5E-E8EF-1943-9E09-1CDC2EAD3D7B}"/>
              </a:ext>
            </a:extLst>
          </p:cNvPr>
          <p:cNvSpPr txBox="1"/>
          <p:nvPr/>
        </p:nvSpPr>
        <p:spPr>
          <a:xfrm>
            <a:off x="5536447" y="2027133"/>
            <a:ext cx="1224136" cy="646331"/>
          </a:xfrm>
          <a:prstGeom prst="rect">
            <a:avLst/>
          </a:prstGeom>
          <a:noFill/>
        </p:spPr>
        <p:txBody>
          <a:bodyPr wrap="square" rtlCol="0">
            <a:spAutoFit/>
          </a:bodyPr>
          <a:lstStyle/>
          <a:p>
            <a:pPr algn="r"/>
            <a:r>
              <a:rPr lang="sv-SE" dirty="0"/>
              <a:t>Patient-nytta</a:t>
            </a:r>
          </a:p>
        </p:txBody>
      </p:sp>
      <p:sp>
        <p:nvSpPr>
          <p:cNvPr id="12" name="Curved Down Arrow 11">
            <a:extLst>
              <a:ext uri="{FF2B5EF4-FFF2-40B4-BE49-F238E27FC236}">
                <a16:creationId xmlns:a16="http://schemas.microsoft.com/office/drawing/2014/main" id="{96FB0E9F-CEB6-6D4E-8584-6DAA43DC4947}"/>
              </a:ext>
            </a:extLst>
          </p:cNvPr>
          <p:cNvSpPr/>
          <p:nvPr/>
        </p:nvSpPr>
        <p:spPr>
          <a:xfrm rot="12300733" flipH="1" flipV="1">
            <a:off x="6732714" y="2851374"/>
            <a:ext cx="2711229" cy="507976"/>
          </a:xfrm>
          <a:prstGeom prst="curvedDownArrow">
            <a:avLst>
              <a:gd name="adj1" fmla="val 25000"/>
              <a:gd name="adj2" fmla="val 45503"/>
              <a:gd name="adj3" fmla="val 29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3" name="TextBox 12">
            <a:extLst>
              <a:ext uri="{FF2B5EF4-FFF2-40B4-BE49-F238E27FC236}">
                <a16:creationId xmlns:a16="http://schemas.microsoft.com/office/drawing/2014/main" id="{F5E8B651-5F65-DC40-8229-F6EA1C329866}"/>
              </a:ext>
            </a:extLst>
          </p:cNvPr>
          <p:cNvSpPr txBox="1"/>
          <p:nvPr/>
        </p:nvSpPr>
        <p:spPr>
          <a:xfrm>
            <a:off x="8552656" y="4007269"/>
            <a:ext cx="1224136" cy="369332"/>
          </a:xfrm>
          <a:prstGeom prst="rect">
            <a:avLst/>
          </a:prstGeom>
          <a:noFill/>
        </p:spPr>
        <p:txBody>
          <a:bodyPr wrap="square" rtlCol="0">
            <a:spAutoFit/>
          </a:bodyPr>
          <a:lstStyle/>
          <a:p>
            <a:pPr algn="r"/>
            <a:r>
              <a:rPr lang="sv-SE" dirty="0"/>
              <a:t>Resultat </a:t>
            </a:r>
          </a:p>
        </p:txBody>
      </p:sp>
      <p:sp>
        <p:nvSpPr>
          <p:cNvPr id="14" name="TextBox 16">
            <a:extLst>
              <a:ext uri="{FF2B5EF4-FFF2-40B4-BE49-F238E27FC236}">
                <a16:creationId xmlns:a16="http://schemas.microsoft.com/office/drawing/2014/main" id="{9AF6D22D-56D0-E84B-BDE5-55F7A6C96127}"/>
              </a:ext>
            </a:extLst>
          </p:cNvPr>
          <p:cNvSpPr txBox="1"/>
          <p:nvPr/>
        </p:nvSpPr>
        <p:spPr>
          <a:xfrm>
            <a:off x="1725027" y="4001201"/>
            <a:ext cx="1224136" cy="369332"/>
          </a:xfrm>
          <a:prstGeom prst="rect">
            <a:avLst/>
          </a:prstGeom>
          <a:noFill/>
        </p:spPr>
        <p:txBody>
          <a:bodyPr wrap="square" rtlCol="0">
            <a:spAutoFit/>
          </a:bodyPr>
          <a:lstStyle/>
          <a:p>
            <a:pPr algn="r"/>
            <a:r>
              <a:rPr lang="sv-SE" dirty="0"/>
              <a:t>Input </a:t>
            </a:r>
          </a:p>
        </p:txBody>
      </p:sp>
      <p:sp>
        <p:nvSpPr>
          <p:cNvPr id="15" name="Rubrik 1">
            <a:extLst>
              <a:ext uri="{FF2B5EF4-FFF2-40B4-BE49-F238E27FC236}">
                <a16:creationId xmlns:a16="http://schemas.microsoft.com/office/drawing/2014/main" id="{6E9B9A38-35C2-A64E-9FE3-5748E3D9AC7B}"/>
              </a:ext>
            </a:extLst>
          </p:cNvPr>
          <p:cNvSpPr txBox="1">
            <a:spLocks/>
          </p:cNvSpPr>
          <p:nvPr/>
        </p:nvSpPr>
        <p:spPr>
          <a:xfrm>
            <a:off x="762000" y="682277"/>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0" i="0" kern="0" cap="all" spc="0">
                <a:solidFill>
                  <a:schemeClr val="tx1"/>
                </a:solidFill>
                <a:latin typeface="+mj-lt"/>
                <a:ea typeface="+mj-ea"/>
                <a:cs typeface="Futura LHC Bold"/>
              </a:defRPr>
            </a:lvl1pPr>
          </a:lstStyle>
          <a:p>
            <a:r>
              <a:rPr lang="sv-SE" sz="4000" dirty="0">
                <a:cs typeface="Calibri" panose="020F0502020204030204" pitchFamily="34" charset="0"/>
              </a:rPr>
              <a:t>Nära vård : ändamålsenlighet</a:t>
            </a:r>
          </a:p>
        </p:txBody>
      </p:sp>
    </p:spTree>
    <p:extLst>
      <p:ext uri="{BB962C8B-B14F-4D97-AF65-F5344CB8AC3E}">
        <p14:creationId xmlns:p14="http://schemas.microsoft.com/office/powerpoint/2010/main" val="36241588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2972" y="4482566"/>
            <a:ext cx="1944688" cy="1081087"/>
          </a:xfrm>
        </p:spPr>
        <p:txBody>
          <a:bodyPr rtlCol="0">
            <a:normAutofit fontScale="25000" lnSpcReduction="20000"/>
          </a:bodyPr>
          <a:lstStyle/>
          <a:p>
            <a:pPr>
              <a:buNone/>
              <a:defRPr/>
            </a:pPr>
            <a:r>
              <a:rPr lang="en-GB" sz="9066" dirty="0" err="1">
                <a:latin typeface="Tahoma" charset="0"/>
                <a:ea typeface="Tahoma" charset="0"/>
                <a:cs typeface="Tahoma" charset="0"/>
              </a:rPr>
              <a:t>Behandling</a:t>
            </a:r>
            <a:endParaRPr lang="en-GB" sz="9066" dirty="0">
              <a:latin typeface="Tahoma" charset="0"/>
              <a:ea typeface="Tahoma" charset="0"/>
              <a:cs typeface="Tahoma" charset="0"/>
            </a:endParaRPr>
          </a:p>
          <a:p>
            <a:pPr>
              <a:buNone/>
              <a:defRPr/>
            </a:pPr>
            <a:r>
              <a:rPr lang="en-GB" sz="9066" dirty="0">
                <a:latin typeface="Tahoma" charset="0"/>
                <a:ea typeface="Tahoma" charset="0"/>
                <a:cs typeface="Tahoma" charset="0"/>
              </a:rPr>
              <a:t>med  </a:t>
            </a:r>
          </a:p>
          <a:p>
            <a:pPr>
              <a:buNone/>
              <a:defRPr/>
            </a:pPr>
            <a:r>
              <a:rPr lang="en-GB" sz="9066" dirty="0" err="1">
                <a:latin typeface="Tahoma" charset="0"/>
                <a:ea typeface="Tahoma" charset="0"/>
                <a:cs typeface="Tahoma" charset="0"/>
              </a:rPr>
              <a:t>avslut</a:t>
            </a:r>
            <a:endParaRPr lang="en-GB" sz="9066" dirty="0">
              <a:latin typeface="Tahoma" charset="0"/>
              <a:ea typeface="Tahoma" charset="0"/>
              <a:cs typeface="Tahoma" charset="0"/>
            </a:endParaRPr>
          </a:p>
          <a:p>
            <a:pPr>
              <a:buNone/>
              <a:defRPr/>
            </a:pPr>
            <a:r>
              <a:rPr lang="en-GB" dirty="0"/>
              <a:t>  </a:t>
            </a:r>
          </a:p>
        </p:txBody>
      </p:sp>
      <p:sp>
        <p:nvSpPr>
          <p:cNvPr id="6" name="Platshållare för innehåll 2"/>
          <p:cNvSpPr txBox="1">
            <a:spLocks/>
          </p:cNvSpPr>
          <p:nvPr/>
        </p:nvSpPr>
        <p:spPr>
          <a:xfrm>
            <a:off x="1772977" y="2133063"/>
            <a:ext cx="1871663" cy="1296988"/>
          </a:xfrm>
          <a:prstGeom prst="rect">
            <a:avLst/>
          </a:prstGeom>
        </p:spPr>
        <p:txBody>
          <a:bodyPr>
            <a:normAutofit/>
          </a:bodyPr>
          <a:lstStyle/>
          <a:p>
            <a:pPr marL="342882" marR="0" lvl="0" indent="-342882" algn="l" defTabSz="914400" rtl="0" eaLnBrk="1" fontAlgn="auto" latinLnBrk="0" hangingPunct="1">
              <a:lnSpc>
                <a:spcPct val="100000"/>
              </a:lnSpc>
              <a:spcBef>
                <a:spcPct val="20000"/>
              </a:spcBef>
              <a:spcAft>
                <a:spcPts val="0"/>
              </a:spcAft>
              <a:buClrTx/>
              <a:buSzTx/>
              <a:buFontTx/>
              <a:buNone/>
              <a:tabLst/>
              <a:defRPr/>
            </a:pPr>
            <a:r>
              <a:rPr kumimoji="0" lang="en-GB" sz="2267" b="0" i="0" u="none" strike="noStrike" kern="1200" cap="none" spc="0" normalizeH="0" baseline="0" noProof="0" dirty="0" err="1">
                <a:ln>
                  <a:noFill/>
                </a:ln>
                <a:solidFill>
                  <a:srgbClr val="1E1E1E"/>
                </a:solidFill>
                <a:effectLst/>
                <a:uLnTx/>
                <a:uFillTx/>
                <a:latin typeface="Tahoma" charset="0"/>
                <a:ea typeface="Tahoma" charset="0"/>
                <a:cs typeface="Tahoma" charset="0"/>
              </a:rPr>
              <a:t>Kontinuerlig</a:t>
            </a:r>
            <a:endParaRPr kumimoji="0" lang="en-GB" sz="2267" b="0" i="0" u="none" strike="noStrike" kern="1200" cap="none" spc="0" normalizeH="0" baseline="0" noProof="0" dirty="0">
              <a:ln>
                <a:noFill/>
              </a:ln>
              <a:solidFill>
                <a:srgbClr val="1E1E1E"/>
              </a:solidFill>
              <a:effectLst/>
              <a:uLnTx/>
              <a:uFillTx/>
              <a:latin typeface="Tahoma" charset="0"/>
              <a:ea typeface="Tahoma" charset="0"/>
              <a:cs typeface="Tahoma" charset="0"/>
            </a:endParaRPr>
          </a:p>
          <a:p>
            <a:pPr marL="342882" marR="0" lvl="0" indent="-342882" algn="l" defTabSz="914400" rtl="0" eaLnBrk="1" fontAlgn="auto" latinLnBrk="0" hangingPunct="1">
              <a:lnSpc>
                <a:spcPct val="100000"/>
              </a:lnSpc>
              <a:spcBef>
                <a:spcPct val="20000"/>
              </a:spcBef>
              <a:spcAft>
                <a:spcPts val="0"/>
              </a:spcAft>
              <a:buClrTx/>
              <a:buSzTx/>
              <a:buFontTx/>
              <a:buNone/>
              <a:tabLst/>
              <a:defRPr/>
            </a:pPr>
            <a:r>
              <a:rPr kumimoji="0" lang="en-GB" sz="2267" b="0" i="0" u="none" strike="noStrike" kern="1200" cap="none" spc="0" normalizeH="0" baseline="0" noProof="0" dirty="0" err="1">
                <a:ln>
                  <a:noFill/>
                </a:ln>
                <a:solidFill>
                  <a:srgbClr val="1E1E1E"/>
                </a:solidFill>
                <a:effectLst/>
                <a:uLnTx/>
                <a:uFillTx/>
                <a:latin typeface="Tahoma" charset="0"/>
                <a:ea typeface="Tahoma" charset="0"/>
                <a:cs typeface="Tahoma" charset="0"/>
              </a:rPr>
              <a:t>behandling</a:t>
            </a:r>
            <a:endParaRPr kumimoji="0" lang="en-GB" sz="2267" b="0" i="0" u="none" strike="noStrike" kern="1200" cap="none" spc="0" normalizeH="0" baseline="0" noProof="0" dirty="0">
              <a:ln>
                <a:noFill/>
              </a:ln>
              <a:solidFill>
                <a:srgbClr val="1E1E1E"/>
              </a:solidFill>
              <a:effectLst/>
              <a:uLnTx/>
              <a:uFillTx/>
              <a:latin typeface="Tahoma" charset="0"/>
              <a:ea typeface="Tahoma" charset="0"/>
              <a:cs typeface="Tahoma" charset="0"/>
            </a:endParaRPr>
          </a:p>
        </p:txBody>
      </p:sp>
      <p:sp>
        <p:nvSpPr>
          <p:cNvPr id="7" name="Platshållare för innehåll 2"/>
          <p:cNvSpPr txBox="1">
            <a:spLocks/>
          </p:cNvSpPr>
          <p:nvPr/>
        </p:nvSpPr>
        <p:spPr>
          <a:xfrm>
            <a:off x="4077234" y="6182607"/>
            <a:ext cx="2735263" cy="496956"/>
          </a:xfrm>
          <a:prstGeom prst="rect">
            <a:avLst/>
          </a:prstGeom>
        </p:spPr>
        <p:txBody>
          <a:bodyPr>
            <a:normAutofit/>
          </a:bodyPr>
          <a:lstStyle/>
          <a:p>
            <a:pPr marL="342882" marR="0" lvl="0" indent="-342882" algn="l" defTabSz="914400" rtl="0" eaLnBrk="1" fontAlgn="auto" latinLnBrk="0" hangingPunct="1">
              <a:lnSpc>
                <a:spcPct val="100000"/>
              </a:lnSpc>
              <a:spcBef>
                <a:spcPct val="20000"/>
              </a:spcBef>
              <a:spcAft>
                <a:spcPts val="0"/>
              </a:spcAft>
              <a:buClrTx/>
              <a:buSzTx/>
              <a:buFontTx/>
              <a:buNone/>
              <a:tabLst/>
              <a:defRPr/>
            </a:pPr>
            <a:r>
              <a:rPr kumimoji="0" lang="en-GB" sz="2267" b="0" i="0" u="none" strike="noStrike" kern="1200" cap="none" spc="0" normalizeH="0" baseline="0" noProof="0" dirty="0" err="1">
                <a:ln>
                  <a:noFill/>
                </a:ln>
                <a:solidFill>
                  <a:srgbClr val="1E1E1E"/>
                </a:solidFill>
                <a:effectLst/>
                <a:uLnTx/>
                <a:uFillTx/>
                <a:latin typeface="Tahoma" pitchFamily="34" charset="0"/>
                <a:ea typeface="+mn-ea"/>
                <a:cs typeface="+mn-cs"/>
              </a:rPr>
              <a:t>Inom</a:t>
            </a:r>
            <a:r>
              <a:rPr kumimoji="0" lang="en-GB" sz="2267" b="0" i="0" u="none" strike="noStrike" kern="1200" cap="none" spc="0" normalizeH="0" baseline="0" noProof="0" dirty="0">
                <a:ln>
                  <a:noFill/>
                </a:ln>
                <a:solidFill>
                  <a:srgbClr val="1E1E1E"/>
                </a:solidFill>
                <a:effectLst/>
                <a:uLnTx/>
                <a:uFillTx/>
                <a:latin typeface="Tahoma" pitchFamily="34" charset="0"/>
                <a:ea typeface="+mn-ea"/>
                <a:cs typeface="+mn-cs"/>
              </a:rPr>
              <a:t> </a:t>
            </a:r>
            <a:r>
              <a:rPr kumimoji="0" lang="en-GB" sz="2267" b="0" i="0" u="none" strike="noStrike" kern="1200" cap="none" spc="0" normalizeH="0" baseline="0" noProof="0" dirty="0" err="1">
                <a:ln>
                  <a:noFill/>
                </a:ln>
                <a:solidFill>
                  <a:srgbClr val="1E1E1E"/>
                </a:solidFill>
                <a:effectLst/>
                <a:uLnTx/>
                <a:uFillTx/>
                <a:latin typeface="Tahoma" pitchFamily="34" charset="0"/>
                <a:ea typeface="+mn-ea"/>
                <a:cs typeface="+mn-cs"/>
              </a:rPr>
              <a:t>stuprör</a:t>
            </a:r>
            <a:r>
              <a:rPr kumimoji="0" lang="en-GB" sz="2267" b="0" i="0" u="none" strike="noStrike" kern="1200" cap="none" spc="0" normalizeH="0" baseline="0" noProof="0" dirty="0">
                <a:ln>
                  <a:noFill/>
                </a:ln>
                <a:solidFill>
                  <a:srgbClr val="1E1E1E"/>
                </a:solidFill>
                <a:effectLst/>
                <a:uLnTx/>
                <a:uFillTx/>
                <a:latin typeface="Tahoma" pitchFamily="34" charset="0"/>
                <a:ea typeface="+mn-ea"/>
                <a:cs typeface="+mn-cs"/>
              </a:rPr>
              <a:t> </a:t>
            </a:r>
            <a:r>
              <a:rPr kumimoji="0" lang="en-GB" sz="2267" b="0" i="0" u="none" strike="noStrike" kern="1200" cap="none" spc="0" normalizeH="0" baseline="0" noProof="0" dirty="0">
                <a:ln>
                  <a:noFill/>
                </a:ln>
                <a:solidFill>
                  <a:srgbClr val="1E1E1E"/>
                </a:solidFill>
                <a:effectLst/>
                <a:uLnTx/>
                <a:uFillTx/>
                <a:latin typeface="Garvis Pro"/>
                <a:ea typeface="+mn-ea"/>
                <a:cs typeface="+mn-cs"/>
              </a:rPr>
              <a:t> </a:t>
            </a:r>
          </a:p>
        </p:txBody>
      </p:sp>
      <p:sp>
        <p:nvSpPr>
          <p:cNvPr id="8" name="Platshållare för innehåll 2"/>
          <p:cNvSpPr txBox="1">
            <a:spLocks/>
          </p:cNvSpPr>
          <p:nvPr/>
        </p:nvSpPr>
        <p:spPr>
          <a:xfrm>
            <a:off x="6888641" y="6182374"/>
            <a:ext cx="1944688" cy="496956"/>
          </a:xfrm>
          <a:prstGeom prst="rect">
            <a:avLst/>
          </a:prstGeom>
        </p:spPr>
        <p:txBody>
          <a:bodyPr>
            <a:normAutofit/>
          </a:bodyPr>
          <a:lstStyle/>
          <a:p>
            <a:pPr marL="342882" marR="0" lvl="0" indent="-342882" algn="l" defTabSz="914400" rtl="0" eaLnBrk="1" fontAlgn="auto" latinLnBrk="0" hangingPunct="1">
              <a:lnSpc>
                <a:spcPct val="100000"/>
              </a:lnSpc>
              <a:spcBef>
                <a:spcPct val="20000"/>
              </a:spcBef>
              <a:spcAft>
                <a:spcPts val="0"/>
              </a:spcAft>
              <a:buClrTx/>
              <a:buSzTx/>
              <a:buFontTx/>
              <a:buNone/>
              <a:tabLst/>
              <a:defRPr/>
            </a:pPr>
            <a:r>
              <a:rPr kumimoji="0" lang="en-GB" sz="2267" b="0" i="0" u="none" strike="noStrike" kern="1200" cap="none" spc="0" normalizeH="0" baseline="0" noProof="0" dirty="0" err="1">
                <a:ln>
                  <a:noFill/>
                </a:ln>
                <a:solidFill>
                  <a:srgbClr val="1E1E1E"/>
                </a:solidFill>
                <a:effectLst/>
                <a:uLnTx/>
                <a:uFillTx/>
                <a:latin typeface="Tahoma" pitchFamily="34" charset="0"/>
                <a:ea typeface="+mn-ea"/>
                <a:cs typeface="+mn-cs"/>
              </a:rPr>
              <a:t>Över</a:t>
            </a:r>
            <a:r>
              <a:rPr kumimoji="0" lang="en-GB" sz="2267" b="0" i="0" u="none" strike="noStrike" kern="1200" cap="none" spc="0" normalizeH="0" baseline="0" noProof="0" dirty="0">
                <a:ln>
                  <a:noFill/>
                </a:ln>
                <a:solidFill>
                  <a:srgbClr val="1E1E1E"/>
                </a:solidFill>
                <a:effectLst/>
                <a:uLnTx/>
                <a:uFillTx/>
                <a:latin typeface="Tahoma" pitchFamily="34" charset="0"/>
                <a:ea typeface="+mn-ea"/>
                <a:cs typeface="+mn-cs"/>
              </a:rPr>
              <a:t> </a:t>
            </a:r>
            <a:r>
              <a:rPr kumimoji="0" lang="en-GB" sz="2267" b="0" i="0" u="none" strike="noStrike" kern="1200" cap="none" spc="0" normalizeH="0" baseline="0" noProof="0" dirty="0" err="1">
                <a:ln>
                  <a:noFill/>
                </a:ln>
                <a:solidFill>
                  <a:srgbClr val="1E1E1E"/>
                </a:solidFill>
                <a:effectLst/>
                <a:uLnTx/>
                <a:uFillTx/>
                <a:latin typeface="Tahoma" pitchFamily="34" charset="0"/>
                <a:ea typeface="+mn-ea"/>
                <a:cs typeface="+mn-cs"/>
              </a:rPr>
              <a:t>stuprör</a:t>
            </a:r>
            <a:r>
              <a:rPr kumimoji="0" lang="en-GB" sz="2267" b="0" i="0" u="none" strike="noStrike" kern="1200" cap="none" spc="0" normalizeH="0" baseline="0" noProof="0" dirty="0">
                <a:ln>
                  <a:noFill/>
                </a:ln>
                <a:solidFill>
                  <a:srgbClr val="1E1E1E"/>
                </a:solidFill>
                <a:effectLst/>
                <a:uLnTx/>
                <a:uFillTx/>
                <a:latin typeface="Tahoma" pitchFamily="34" charset="0"/>
                <a:ea typeface="+mn-ea"/>
                <a:cs typeface="+mn-cs"/>
              </a:rPr>
              <a:t>   </a:t>
            </a:r>
            <a:r>
              <a:rPr kumimoji="0" lang="en-GB" sz="2267" b="0" i="0" u="none" strike="noStrike" kern="1200" cap="none" spc="0" normalizeH="0" baseline="0" noProof="0" dirty="0">
                <a:ln>
                  <a:noFill/>
                </a:ln>
                <a:solidFill>
                  <a:srgbClr val="1E1E1E"/>
                </a:solidFill>
                <a:effectLst/>
                <a:uLnTx/>
                <a:uFillTx/>
                <a:latin typeface="Garvis Pro"/>
                <a:ea typeface="+mn-ea"/>
                <a:cs typeface="+mn-cs"/>
              </a:rPr>
              <a:t> </a:t>
            </a:r>
          </a:p>
        </p:txBody>
      </p:sp>
      <p:cxnSp>
        <p:nvCxnSpPr>
          <p:cNvPr id="10" name="Rak 9"/>
          <p:cNvCxnSpPr>
            <a:cxnSpLocks/>
          </p:cNvCxnSpPr>
          <p:nvPr/>
        </p:nvCxnSpPr>
        <p:spPr bwMode="auto">
          <a:xfrm>
            <a:off x="6237821" y="1558391"/>
            <a:ext cx="0" cy="42481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ak 10"/>
          <p:cNvCxnSpPr>
            <a:cxnSpLocks/>
          </p:cNvCxnSpPr>
          <p:nvPr/>
        </p:nvCxnSpPr>
        <p:spPr bwMode="auto">
          <a:xfrm flipH="1" flipV="1">
            <a:off x="4077234" y="3718979"/>
            <a:ext cx="4402137" cy="793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202" name="Grupp 18"/>
          <p:cNvGrpSpPr>
            <a:grpSpLocks/>
          </p:cNvGrpSpPr>
          <p:nvPr/>
        </p:nvGrpSpPr>
        <p:grpSpPr bwMode="auto">
          <a:xfrm>
            <a:off x="5552682" y="3973792"/>
            <a:ext cx="499891" cy="496885"/>
            <a:chOff x="2917609" y="1196179"/>
            <a:chExt cx="3456477" cy="2911796"/>
          </a:xfrm>
        </p:grpSpPr>
        <p:sp>
          <p:nvSpPr>
            <p:cNvPr id="20" name="Rektangel med rundade hörn 19"/>
            <p:cNvSpPr/>
            <p:nvPr/>
          </p:nvSpPr>
          <p:spPr>
            <a:xfrm>
              <a:off x="5868578" y="1196179"/>
              <a:ext cx="505508" cy="2882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21" name="Rektangel med rundade hörn 20"/>
            <p:cNvSpPr/>
            <p:nvPr/>
          </p:nvSpPr>
          <p:spPr>
            <a:xfrm>
              <a:off x="5149622" y="1196179"/>
              <a:ext cx="505507" cy="2882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22" name="Rektangel med rundade hörn 21"/>
            <p:cNvSpPr/>
            <p:nvPr/>
          </p:nvSpPr>
          <p:spPr>
            <a:xfrm>
              <a:off x="4360251" y="1196179"/>
              <a:ext cx="501621" cy="2882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23" name="Rektangel med rundade hörn 22"/>
            <p:cNvSpPr/>
            <p:nvPr/>
          </p:nvSpPr>
          <p:spPr>
            <a:xfrm>
              <a:off x="3636987" y="1225562"/>
              <a:ext cx="505507" cy="2882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24" name="Rektangel med rundade hörn 23"/>
            <p:cNvSpPr/>
            <p:nvPr/>
          </p:nvSpPr>
          <p:spPr>
            <a:xfrm>
              <a:off x="2917609" y="1225562"/>
              <a:ext cx="505507" cy="288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grpSp>
      <p:grpSp>
        <p:nvGrpSpPr>
          <p:cNvPr id="25" name="Grupp 24">
            <a:extLst>
              <a:ext uri="{FF2B5EF4-FFF2-40B4-BE49-F238E27FC236}">
                <a16:creationId xmlns:a16="http://schemas.microsoft.com/office/drawing/2014/main" id="{A2D61F9E-2B93-4003-9318-1D2A3C1A87B1}"/>
              </a:ext>
            </a:extLst>
          </p:cNvPr>
          <p:cNvGrpSpPr/>
          <p:nvPr/>
        </p:nvGrpSpPr>
        <p:grpSpPr>
          <a:xfrm>
            <a:off x="6488272" y="3982107"/>
            <a:ext cx="642938" cy="461665"/>
            <a:chOff x="7248530" y="4623666"/>
            <a:chExt cx="1979613" cy="1296046"/>
          </a:xfrm>
        </p:grpSpPr>
        <p:grpSp>
          <p:nvGrpSpPr>
            <p:cNvPr id="8201" name="Grupp 8"/>
            <p:cNvGrpSpPr>
              <a:grpSpLocks/>
            </p:cNvGrpSpPr>
            <p:nvPr/>
          </p:nvGrpSpPr>
          <p:grpSpPr bwMode="auto">
            <a:xfrm>
              <a:off x="7392045" y="4623666"/>
              <a:ext cx="1440475" cy="1296046"/>
              <a:chOff x="2843808" y="1196752"/>
              <a:chExt cx="3528392" cy="2880320"/>
            </a:xfrm>
          </p:grpSpPr>
          <p:sp>
            <p:nvSpPr>
              <p:cNvPr id="12" name="Rektangel med rundade hörn 11"/>
              <p:cNvSpPr/>
              <p:nvPr/>
            </p:nvSpPr>
            <p:spPr>
              <a:xfrm>
                <a:off x="5867512" y="1197170"/>
                <a:ext cx="505508" cy="2878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13" name="Rektangel med rundade hörn 12"/>
              <p:cNvSpPr/>
              <p:nvPr/>
            </p:nvSpPr>
            <p:spPr>
              <a:xfrm>
                <a:off x="5074253" y="1197170"/>
                <a:ext cx="505508" cy="2878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14" name="Rektangel med rundade hörn 13"/>
              <p:cNvSpPr/>
              <p:nvPr/>
            </p:nvSpPr>
            <p:spPr>
              <a:xfrm>
                <a:off x="4284884" y="1197170"/>
                <a:ext cx="501618" cy="2878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15" name="Rektangel med rundade hörn 14"/>
              <p:cNvSpPr/>
              <p:nvPr/>
            </p:nvSpPr>
            <p:spPr>
              <a:xfrm>
                <a:off x="3561619" y="1197170"/>
                <a:ext cx="505508" cy="2878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16" name="Rektangel med rundade hörn 15"/>
              <p:cNvSpPr/>
              <p:nvPr/>
            </p:nvSpPr>
            <p:spPr>
              <a:xfrm>
                <a:off x="2842240" y="1197170"/>
                <a:ext cx="505508" cy="2878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grpSp>
        <p:sp>
          <p:nvSpPr>
            <p:cNvPr id="31" name="Höger 30"/>
            <p:cNvSpPr/>
            <p:nvPr/>
          </p:nvSpPr>
          <p:spPr bwMode="auto">
            <a:xfrm flipV="1">
              <a:off x="7248530" y="4839753"/>
              <a:ext cx="1979613" cy="4318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32" name="Höger 31"/>
            <p:cNvSpPr/>
            <p:nvPr/>
          </p:nvSpPr>
          <p:spPr bwMode="auto">
            <a:xfrm flipV="1">
              <a:off x="7248530" y="5271554"/>
              <a:ext cx="1979613" cy="4318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grpSp>
      <p:grpSp>
        <p:nvGrpSpPr>
          <p:cNvPr id="8205" name="Grupp 32"/>
          <p:cNvGrpSpPr>
            <a:grpSpLocks/>
          </p:cNvGrpSpPr>
          <p:nvPr/>
        </p:nvGrpSpPr>
        <p:grpSpPr bwMode="auto">
          <a:xfrm>
            <a:off x="5424022" y="2988836"/>
            <a:ext cx="650875" cy="619204"/>
            <a:chOff x="5148574" y="3141649"/>
            <a:chExt cx="3023052" cy="2950856"/>
          </a:xfrm>
        </p:grpSpPr>
        <p:sp>
          <p:nvSpPr>
            <p:cNvPr id="34" name="Högerböjd 33"/>
            <p:cNvSpPr/>
            <p:nvPr/>
          </p:nvSpPr>
          <p:spPr>
            <a:xfrm flipV="1">
              <a:off x="5148574" y="3141649"/>
              <a:ext cx="1366538" cy="273388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Garvis Pro"/>
                <a:ea typeface="+mn-ea"/>
                <a:cs typeface="+mn-cs"/>
              </a:endParaRPr>
            </a:p>
          </p:txBody>
        </p:sp>
        <p:sp>
          <p:nvSpPr>
            <p:cNvPr id="35" name="Högerböjd 34"/>
            <p:cNvSpPr/>
            <p:nvPr/>
          </p:nvSpPr>
          <p:spPr>
            <a:xfrm flipH="1">
              <a:off x="6805086" y="3212940"/>
              <a:ext cx="1366540" cy="28795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E1E1E"/>
                </a:solidFill>
                <a:effectLst/>
                <a:uLnTx/>
                <a:uFillTx/>
                <a:latin typeface="Garvis Pro"/>
                <a:ea typeface="+mn-ea"/>
                <a:cs typeface="+mn-cs"/>
              </a:endParaRPr>
            </a:p>
          </p:txBody>
        </p:sp>
      </p:grpSp>
      <p:sp>
        <p:nvSpPr>
          <p:cNvPr id="36" name="Frihandsfigur 35"/>
          <p:cNvSpPr/>
          <p:nvPr/>
        </p:nvSpPr>
        <p:spPr bwMode="auto">
          <a:xfrm>
            <a:off x="6422143" y="2980433"/>
            <a:ext cx="757066" cy="547768"/>
          </a:xfrm>
          <a:custGeom>
            <a:avLst/>
            <a:gdLst>
              <a:gd name="connsiteX0" fmla="*/ 474452 w 3850478"/>
              <a:gd name="connsiteY0" fmla="*/ 681486 h 2631056"/>
              <a:gd name="connsiteX1" fmla="*/ 508958 w 3850478"/>
              <a:gd name="connsiteY1" fmla="*/ 690113 h 2631056"/>
              <a:gd name="connsiteX2" fmla="*/ 534837 w 3850478"/>
              <a:gd name="connsiteY2" fmla="*/ 707366 h 2631056"/>
              <a:gd name="connsiteX3" fmla="*/ 569343 w 3850478"/>
              <a:gd name="connsiteY3" fmla="*/ 724619 h 2631056"/>
              <a:gd name="connsiteX4" fmla="*/ 595222 w 3850478"/>
              <a:gd name="connsiteY4" fmla="*/ 741871 h 2631056"/>
              <a:gd name="connsiteX5" fmla="*/ 664234 w 3850478"/>
              <a:gd name="connsiteY5" fmla="*/ 776377 h 2631056"/>
              <a:gd name="connsiteX6" fmla="*/ 741871 w 3850478"/>
              <a:gd name="connsiteY6" fmla="*/ 828136 h 2631056"/>
              <a:gd name="connsiteX7" fmla="*/ 810883 w 3850478"/>
              <a:gd name="connsiteY7" fmla="*/ 854015 h 2631056"/>
              <a:gd name="connsiteX8" fmla="*/ 1009290 w 3850478"/>
              <a:gd name="connsiteY8" fmla="*/ 966158 h 2631056"/>
              <a:gd name="connsiteX9" fmla="*/ 1095554 w 3850478"/>
              <a:gd name="connsiteY9" fmla="*/ 992037 h 2631056"/>
              <a:gd name="connsiteX10" fmla="*/ 1302588 w 3850478"/>
              <a:gd name="connsiteY10" fmla="*/ 1095554 h 2631056"/>
              <a:gd name="connsiteX11" fmla="*/ 1466490 w 3850478"/>
              <a:gd name="connsiteY11" fmla="*/ 1155939 h 2631056"/>
              <a:gd name="connsiteX12" fmla="*/ 1544128 w 3850478"/>
              <a:gd name="connsiteY12" fmla="*/ 1199071 h 2631056"/>
              <a:gd name="connsiteX13" fmla="*/ 1699403 w 3850478"/>
              <a:gd name="connsiteY13" fmla="*/ 1268083 h 2631056"/>
              <a:gd name="connsiteX14" fmla="*/ 1871932 w 3850478"/>
              <a:gd name="connsiteY14" fmla="*/ 1371600 h 2631056"/>
              <a:gd name="connsiteX15" fmla="*/ 2035834 w 3850478"/>
              <a:gd name="connsiteY15" fmla="*/ 1449237 h 2631056"/>
              <a:gd name="connsiteX16" fmla="*/ 2156603 w 3850478"/>
              <a:gd name="connsiteY16" fmla="*/ 1526875 h 2631056"/>
              <a:gd name="connsiteX17" fmla="*/ 2234241 w 3850478"/>
              <a:gd name="connsiteY17" fmla="*/ 1570007 h 2631056"/>
              <a:gd name="connsiteX18" fmla="*/ 2268747 w 3850478"/>
              <a:gd name="connsiteY18" fmla="*/ 1595886 h 2631056"/>
              <a:gd name="connsiteX19" fmla="*/ 2337758 w 3850478"/>
              <a:gd name="connsiteY19" fmla="*/ 1621766 h 2631056"/>
              <a:gd name="connsiteX20" fmla="*/ 2449902 w 3850478"/>
              <a:gd name="connsiteY20" fmla="*/ 1682151 h 2631056"/>
              <a:gd name="connsiteX21" fmla="*/ 2493034 w 3850478"/>
              <a:gd name="connsiteY21" fmla="*/ 1690777 h 2631056"/>
              <a:gd name="connsiteX22" fmla="*/ 2553418 w 3850478"/>
              <a:gd name="connsiteY22" fmla="*/ 1708030 h 2631056"/>
              <a:gd name="connsiteX23" fmla="*/ 2605177 w 3850478"/>
              <a:gd name="connsiteY23" fmla="*/ 1716656 h 2631056"/>
              <a:gd name="connsiteX24" fmla="*/ 2674188 w 3850478"/>
              <a:gd name="connsiteY24" fmla="*/ 1733909 h 2631056"/>
              <a:gd name="connsiteX25" fmla="*/ 2717320 w 3850478"/>
              <a:gd name="connsiteY25" fmla="*/ 1742536 h 2631056"/>
              <a:gd name="connsiteX26" fmla="*/ 2932981 w 3850478"/>
              <a:gd name="connsiteY26" fmla="*/ 1751162 h 2631056"/>
              <a:gd name="connsiteX27" fmla="*/ 2976113 w 3850478"/>
              <a:gd name="connsiteY27" fmla="*/ 1725283 h 2631056"/>
              <a:gd name="connsiteX28" fmla="*/ 3010618 w 3850478"/>
              <a:gd name="connsiteY28" fmla="*/ 1673524 h 2631056"/>
              <a:gd name="connsiteX29" fmla="*/ 3036498 w 3850478"/>
              <a:gd name="connsiteY29" fmla="*/ 1639019 h 2631056"/>
              <a:gd name="connsiteX30" fmla="*/ 3053751 w 3850478"/>
              <a:gd name="connsiteY30" fmla="*/ 1595886 h 2631056"/>
              <a:gd name="connsiteX31" fmla="*/ 3062377 w 3850478"/>
              <a:gd name="connsiteY31" fmla="*/ 1449237 h 2631056"/>
              <a:gd name="connsiteX32" fmla="*/ 3027871 w 3850478"/>
              <a:gd name="connsiteY32" fmla="*/ 1155939 h 2631056"/>
              <a:gd name="connsiteX33" fmla="*/ 2984739 w 3850478"/>
              <a:gd name="connsiteY33" fmla="*/ 1130060 h 2631056"/>
              <a:gd name="connsiteX34" fmla="*/ 2950234 w 3850478"/>
              <a:gd name="connsiteY34" fmla="*/ 1121434 h 2631056"/>
              <a:gd name="connsiteX35" fmla="*/ 2760452 w 3850478"/>
              <a:gd name="connsiteY35" fmla="*/ 1155939 h 2631056"/>
              <a:gd name="connsiteX36" fmla="*/ 2656935 w 3850478"/>
              <a:gd name="connsiteY36" fmla="*/ 1207698 h 2631056"/>
              <a:gd name="connsiteX37" fmla="*/ 2587924 w 3850478"/>
              <a:gd name="connsiteY37" fmla="*/ 1242203 h 2631056"/>
              <a:gd name="connsiteX38" fmla="*/ 2518913 w 3850478"/>
              <a:gd name="connsiteY38" fmla="*/ 1268083 h 2631056"/>
              <a:gd name="connsiteX39" fmla="*/ 2424022 w 3850478"/>
              <a:gd name="connsiteY39" fmla="*/ 1337094 h 2631056"/>
              <a:gd name="connsiteX40" fmla="*/ 2337758 w 3850478"/>
              <a:gd name="connsiteY40" fmla="*/ 1397479 h 2631056"/>
              <a:gd name="connsiteX41" fmla="*/ 2268747 w 3850478"/>
              <a:gd name="connsiteY41" fmla="*/ 1414732 h 2631056"/>
              <a:gd name="connsiteX42" fmla="*/ 2147977 w 3850478"/>
              <a:gd name="connsiteY42" fmla="*/ 1457864 h 2631056"/>
              <a:gd name="connsiteX43" fmla="*/ 2053086 w 3850478"/>
              <a:gd name="connsiteY43" fmla="*/ 1518249 h 2631056"/>
              <a:gd name="connsiteX44" fmla="*/ 2018581 w 3850478"/>
              <a:gd name="connsiteY44" fmla="*/ 1544128 h 2631056"/>
              <a:gd name="connsiteX45" fmla="*/ 1958196 w 3850478"/>
              <a:gd name="connsiteY45" fmla="*/ 1570007 h 2631056"/>
              <a:gd name="connsiteX46" fmla="*/ 1923690 w 3850478"/>
              <a:gd name="connsiteY46" fmla="*/ 1595886 h 2631056"/>
              <a:gd name="connsiteX47" fmla="*/ 1889185 w 3850478"/>
              <a:gd name="connsiteY47" fmla="*/ 1604513 h 2631056"/>
              <a:gd name="connsiteX48" fmla="*/ 1854679 w 3850478"/>
              <a:gd name="connsiteY48" fmla="*/ 1621766 h 2631056"/>
              <a:gd name="connsiteX49" fmla="*/ 1811547 w 3850478"/>
              <a:gd name="connsiteY49" fmla="*/ 1647645 h 2631056"/>
              <a:gd name="connsiteX50" fmla="*/ 1449237 w 3850478"/>
              <a:gd name="connsiteY50" fmla="*/ 1656271 h 2631056"/>
              <a:gd name="connsiteX51" fmla="*/ 1130060 w 3850478"/>
              <a:gd name="connsiteY51" fmla="*/ 1647645 h 2631056"/>
              <a:gd name="connsiteX52" fmla="*/ 1078302 w 3850478"/>
              <a:gd name="connsiteY52" fmla="*/ 1561381 h 2631056"/>
              <a:gd name="connsiteX53" fmla="*/ 1086928 w 3850478"/>
              <a:gd name="connsiteY53" fmla="*/ 1311215 h 2631056"/>
              <a:gd name="connsiteX54" fmla="*/ 1104181 w 3850478"/>
              <a:gd name="connsiteY54" fmla="*/ 1285336 h 2631056"/>
              <a:gd name="connsiteX55" fmla="*/ 1138686 w 3850478"/>
              <a:gd name="connsiteY55" fmla="*/ 1233577 h 2631056"/>
              <a:gd name="connsiteX56" fmla="*/ 1155939 w 3850478"/>
              <a:gd name="connsiteY56" fmla="*/ 1207698 h 2631056"/>
              <a:gd name="connsiteX57" fmla="*/ 1207698 w 3850478"/>
              <a:gd name="connsiteY57" fmla="*/ 1190445 h 2631056"/>
              <a:gd name="connsiteX58" fmla="*/ 1268083 w 3850478"/>
              <a:gd name="connsiteY58" fmla="*/ 1121434 h 2631056"/>
              <a:gd name="connsiteX59" fmla="*/ 1311215 w 3850478"/>
              <a:gd name="connsiteY59" fmla="*/ 1095554 h 2631056"/>
              <a:gd name="connsiteX60" fmla="*/ 1337094 w 3850478"/>
              <a:gd name="connsiteY60" fmla="*/ 1078302 h 2631056"/>
              <a:gd name="connsiteX61" fmla="*/ 1380226 w 3850478"/>
              <a:gd name="connsiteY61" fmla="*/ 1061049 h 2631056"/>
              <a:gd name="connsiteX62" fmla="*/ 1449237 w 3850478"/>
              <a:gd name="connsiteY62" fmla="*/ 1026543 h 2631056"/>
              <a:gd name="connsiteX63" fmla="*/ 1561381 w 3850478"/>
              <a:gd name="connsiteY63" fmla="*/ 1009290 h 2631056"/>
              <a:gd name="connsiteX64" fmla="*/ 1699403 w 3850478"/>
              <a:gd name="connsiteY64" fmla="*/ 1043796 h 2631056"/>
              <a:gd name="connsiteX65" fmla="*/ 1716656 w 3850478"/>
              <a:gd name="connsiteY65" fmla="*/ 1069675 h 2631056"/>
              <a:gd name="connsiteX66" fmla="*/ 1751162 w 3850478"/>
              <a:gd name="connsiteY66" fmla="*/ 1086928 h 2631056"/>
              <a:gd name="connsiteX67" fmla="*/ 1777041 w 3850478"/>
              <a:gd name="connsiteY67" fmla="*/ 1121434 h 2631056"/>
              <a:gd name="connsiteX68" fmla="*/ 1863305 w 3850478"/>
              <a:gd name="connsiteY68" fmla="*/ 1224951 h 2631056"/>
              <a:gd name="connsiteX69" fmla="*/ 1906437 w 3850478"/>
              <a:gd name="connsiteY69" fmla="*/ 1311215 h 2631056"/>
              <a:gd name="connsiteX70" fmla="*/ 1940943 w 3850478"/>
              <a:gd name="connsiteY70" fmla="*/ 1345720 h 2631056"/>
              <a:gd name="connsiteX71" fmla="*/ 1984075 w 3850478"/>
              <a:gd name="connsiteY71" fmla="*/ 1423358 h 2631056"/>
              <a:gd name="connsiteX72" fmla="*/ 2053086 w 3850478"/>
              <a:gd name="connsiteY72" fmla="*/ 1509622 h 2631056"/>
              <a:gd name="connsiteX73" fmla="*/ 2104845 w 3850478"/>
              <a:gd name="connsiteY73" fmla="*/ 1570007 h 2631056"/>
              <a:gd name="connsiteX74" fmla="*/ 2130724 w 3850478"/>
              <a:gd name="connsiteY74" fmla="*/ 1604513 h 2631056"/>
              <a:gd name="connsiteX75" fmla="*/ 2147977 w 3850478"/>
              <a:gd name="connsiteY75" fmla="*/ 1639019 h 2631056"/>
              <a:gd name="connsiteX76" fmla="*/ 2199735 w 3850478"/>
              <a:gd name="connsiteY76" fmla="*/ 1716656 h 2631056"/>
              <a:gd name="connsiteX77" fmla="*/ 2199735 w 3850478"/>
              <a:gd name="connsiteY77" fmla="*/ 1984075 h 2631056"/>
              <a:gd name="connsiteX78" fmla="*/ 2191109 w 3850478"/>
              <a:gd name="connsiteY78" fmla="*/ 2018581 h 2631056"/>
              <a:gd name="connsiteX79" fmla="*/ 2173856 w 3850478"/>
              <a:gd name="connsiteY79" fmla="*/ 2044460 h 2631056"/>
              <a:gd name="connsiteX80" fmla="*/ 2156603 w 3850478"/>
              <a:gd name="connsiteY80" fmla="*/ 2078966 h 2631056"/>
              <a:gd name="connsiteX81" fmla="*/ 2113471 w 3850478"/>
              <a:gd name="connsiteY81" fmla="*/ 2122098 h 2631056"/>
              <a:gd name="connsiteX82" fmla="*/ 2096218 w 3850478"/>
              <a:gd name="connsiteY82" fmla="*/ 2147977 h 2631056"/>
              <a:gd name="connsiteX83" fmla="*/ 1984075 w 3850478"/>
              <a:gd name="connsiteY83" fmla="*/ 2199736 h 2631056"/>
              <a:gd name="connsiteX84" fmla="*/ 1923690 w 3850478"/>
              <a:gd name="connsiteY84" fmla="*/ 2234241 h 2631056"/>
              <a:gd name="connsiteX85" fmla="*/ 1871932 w 3850478"/>
              <a:gd name="connsiteY85" fmla="*/ 2242868 h 2631056"/>
              <a:gd name="connsiteX86" fmla="*/ 1846052 w 3850478"/>
              <a:gd name="connsiteY86" fmla="*/ 2251494 h 2631056"/>
              <a:gd name="connsiteX87" fmla="*/ 1759788 w 3850478"/>
              <a:gd name="connsiteY87" fmla="*/ 2260120 h 2631056"/>
              <a:gd name="connsiteX88" fmla="*/ 1406105 w 3850478"/>
              <a:gd name="connsiteY88" fmla="*/ 2251494 h 2631056"/>
              <a:gd name="connsiteX89" fmla="*/ 1362973 w 3850478"/>
              <a:gd name="connsiteY89" fmla="*/ 2242868 h 2631056"/>
              <a:gd name="connsiteX90" fmla="*/ 1224951 w 3850478"/>
              <a:gd name="connsiteY90" fmla="*/ 2208362 h 2631056"/>
              <a:gd name="connsiteX91" fmla="*/ 1173192 w 3850478"/>
              <a:gd name="connsiteY91" fmla="*/ 2199736 h 2631056"/>
              <a:gd name="connsiteX92" fmla="*/ 1078302 w 3850478"/>
              <a:gd name="connsiteY92" fmla="*/ 2173856 h 2631056"/>
              <a:gd name="connsiteX93" fmla="*/ 1026543 w 3850478"/>
              <a:gd name="connsiteY93" fmla="*/ 2165230 h 2631056"/>
              <a:gd name="connsiteX94" fmla="*/ 923026 w 3850478"/>
              <a:gd name="connsiteY94" fmla="*/ 2139351 h 2631056"/>
              <a:gd name="connsiteX95" fmla="*/ 862641 w 3850478"/>
              <a:gd name="connsiteY95" fmla="*/ 2130724 h 2631056"/>
              <a:gd name="connsiteX96" fmla="*/ 759124 w 3850478"/>
              <a:gd name="connsiteY96" fmla="*/ 2070339 h 2631056"/>
              <a:gd name="connsiteX97" fmla="*/ 664234 w 3850478"/>
              <a:gd name="connsiteY97" fmla="*/ 1975449 h 2631056"/>
              <a:gd name="connsiteX98" fmla="*/ 577969 w 3850478"/>
              <a:gd name="connsiteY98" fmla="*/ 1915064 h 2631056"/>
              <a:gd name="connsiteX99" fmla="*/ 543464 w 3850478"/>
              <a:gd name="connsiteY99" fmla="*/ 1871932 h 2631056"/>
              <a:gd name="connsiteX100" fmla="*/ 474452 w 3850478"/>
              <a:gd name="connsiteY100" fmla="*/ 1802920 h 2631056"/>
              <a:gd name="connsiteX101" fmla="*/ 465826 w 3850478"/>
              <a:gd name="connsiteY101" fmla="*/ 1777041 h 2631056"/>
              <a:gd name="connsiteX102" fmla="*/ 448573 w 3850478"/>
              <a:gd name="connsiteY102" fmla="*/ 1751162 h 2631056"/>
              <a:gd name="connsiteX103" fmla="*/ 439947 w 3850478"/>
              <a:gd name="connsiteY103" fmla="*/ 1708030 h 2631056"/>
              <a:gd name="connsiteX104" fmla="*/ 448573 w 3850478"/>
              <a:gd name="connsiteY104" fmla="*/ 1544128 h 2631056"/>
              <a:gd name="connsiteX105" fmla="*/ 483079 w 3850478"/>
              <a:gd name="connsiteY105" fmla="*/ 1475117 h 2631056"/>
              <a:gd name="connsiteX106" fmla="*/ 517585 w 3850478"/>
              <a:gd name="connsiteY106" fmla="*/ 1414732 h 2631056"/>
              <a:gd name="connsiteX107" fmla="*/ 526211 w 3850478"/>
              <a:gd name="connsiteY107" fmla="*/ 1388853 h 2631056"/>
              <a:gd name="connsiteX108" fmla="*/ 603849 w 3850478"/>
              <a:gd name="connsiteY108" fmla="*/ 1328468 h 2631056"/>
              <a:gd name="connsiteX109" fmla="*/ 672860 w 3850478"/>
              <a:gd name="connsiteY109" fmla="*/ 1285336 h 2631056"/>
              <a:gd name="connsiteX110" fmla="*/ 715992 w 3850478"/>
              <a:gd name="connsiteY110" fmla="*/ 1259456 h 2631056"/>
              <a:gd name="connsiteX111" fmla="*/ 759124 w 3850478"/>
              <a:gd name="connsiteY111" fmla="*/ 1250830 h 2631056"/>
              <a:gd name="connsiteX112" fmla="*/ 793630 w 3850478"/>
              <a:gd name="connsiteY112" fmla="*/ 1242203 h 2631056"/>
              <a:gd name="connsiteX113" fmla="*/ 828135 w 3850478"/>
              <a:gd name="connsiteY113" fmla="*/ 1224951 h 2631056"/>
              <a:gd name="connsiteX114" fmla="*/ 905773 w 3850478"/>
              <a:gd name="connsiteY114" fmla="*/ 1207698 h 2631056"/>
              <a:gd name="connsiteX115" fmla="*/ 1380226 w 3850478"/>
              <a:gd name="connsiteY115" fmla="*/ 1216324 h 2631056"/>
              <a:gd name="connsiteX116" fmla="*/ 1500996 w 3850478"/>
              <a:gd name="connsiteY116" fmla="*/ 1224951 h 2631056"/>
              <a:gd name="connsiteX117" fmla="*/ 2113471 w 3850478"/>
              <a:gd name="connsiteY117" fmla="*/ 1216324 h 2631056"/>
              <a:gd name="connsiteX118" fmla="*/ 2268747 w 3850478"/>
              <a:gd name="connsiteY118" fmla="*/ 1190445 h 2631056"/>
              <a:gd name="connsiteX119" fmla="*/ 2303252 w 3850478"/>
              <a:gd name="connsiteY119" fmla="*/ 1181819 h 2631056"/>
              <a:gd name="connsiteX120" fmla="*/ 2380890 w 3850478"/>
              <a:gd name="connsiteY120" fmla="*/ 1138686 h 2631056"/>
              <a:gd name="connsiteX121" fmla="*/ 2415396 w 3850478"/>
              <a:gd name="connsiteY121" fmla="*/ 1104181 h 2631056"/>
              <a:gd name="connsiteX122" fmla="*/ 2432649 w 3850478"/>
              <a:gd name="connsiteY122" fmla="*/ 1009290 h 2631056"/>
              <a:gd name="connsiteX123" fmla="*/ 2441275 w 3850478"/>
              <a:gd name="connsiteY123" fmla="*/ 983411 h 2631056"/>
              <a:gd name="connsiteX124" fmla="*/ 2432649 w 3850478"/>
              <a:gd name="connsiteY124" fmla="*/ 810883 h 2631056"/>
              <a:gd name="connsiteX125" fmla="*/ 2398143 w 3850478"/>
              <a:gd name="connsiteY125" fmla="*/ 750498 h 2631056"/>
              <a:gd name="connsiteX126" fmla="*/ 2355011 w 3850478"/>
              <a:gd name="connsiteY126" fmla="*/ 724619 h 2631056"/>
              <a:gd name="connsiteX127" fmla="*/ 2286000 w 3850478"/>
              <a:gd name="connsiteY127" fmla="*/ 681486 h 2631056"/>
              <a:gd name="connsiteX128" fmla="*/ 2242868 w 3850478"/>
              <a:gd name="connsiteY128" fmla="*/ 664234 h 2631056"/>
              <a:gd name="connsiteX129" fmla="*/ 2191109 w 3850478"/>
              <a:gd name="connsiteY129" fmla="*/ 646981 h 2631056"/>
              <a:gd name="connsiteX130" fmla="*/ 2156603 w 3850478"/>
              <a:gd name="connsiteY130" fmla="*/ 629728 h 2631056"/>
              <a:gd name="connsiteX131" fmla="*/ 1518249 w 3850478"/>
              <a:gd name="connsiteY131" fmla="*/ 638354 h 2631056"/>
              <a:gd name="connsiteX132" fmla="*/ 1388852 w 3850478"/>
              <a:gd name="connsiteY132" fmla="*/ 646981 h 2631056"/>
              <a:gd name="connsiteX133" fmla="*/ 1293962 w 3850478"/>
              <a:gd name="connsiteY133" fmla="*/ 672860 h 2631056"/>
              <a:gd name="connsiteX134" fmla="*/ 1268083 w 3850478"/>
              <a:gd name="connsiteY134" fmla="*/ 690113 h 2631056"/>
              <a:gd name="connsiteX135" fmla="*/ 1250830 w 3850478"/>
              <a:gd name="connsiteY135" fmla="*/ 759124 h 2631056"/>
              <a:gd name="connsiteX136" fmla="*/ 1233577 w 3850478"/>
              <a:gd name="connsiteY136" fmla="*/ 862641 h 2631056"/>
              <a:gd name="connsiteX137" fmla="*/ 1233577 w 3850478"/>
              <a:gd name="connsiteY137" fmla="*/ 1233577 h 2631056"/>
              <a:gd name="connsiteX138" fmla="*/ 1242203 w 3850478"/>
              <a:gd name="connsiteY138" fmla="*/ 1259456 h 2631056"/>
              <a:gd name="connsiteX139" fmla="*/ 1250830 w 3850478"/>
              <a:gd name="connsiteY139" fmla="*/ 1293962 h 2631056"/>
              <a:gd name="connsiteX140" fmla="*/ 1276709 w 3850478"/>
              <a:gd name="connsiteY140" fmla="*/ 1337094 h 2631056"/>
              <a:gd name="connsiteX141" fmla="*/ 1285335 w 3850478"/>
              <a:gd name="connsiteY141" fmla="*/ 1371600 h 2631056"/>
              <a:gd name="connsiteX142" fmla="*/ 1328468 w 3850478"/>
              <a:gd name="connsiteY142" fmla="*/ 1449237 h 2631056"/>
              <a:gd name="connsiteX143" fmla="*/ 1457864 w 3850478"/>
              <a:gd name="connsiteY143" fmla="*/ 1664898 h 2631056"/>
              <a:gd name="connsiteX144" fmla="*/ 1570007 w 3850478"/>
              <a:gd name="connsiteY144" fmla="*/ 1725283 h 2631056"/>
              <a:gd name="connsiteX145" fmla="*/ 1630392 w 3850478"/>
              <a:gd name="connsiteY145" fmla="*/ 1768415 h 2631056"/>
              <a:gd name="connsiteX146" fmla="*/ 1673524 w 3850478"/>
              <a:gd name="connsiteY146" fmla="*/ 1794294 h 2631056"/>
              <a:gd name="connsiteX147" fmla="*/ 1699403 w 3850478"/>
              <a:gd name="connsiteY147" fmla="*/ 1811547 h 2631056"/>
              <a:gd name="connsiteX148" fmla="*/ 1768415 w 3850478"/>
              <a:gd name="connsiteY148" fmla="*/ 1828800 h 2631056"/>
              <a:gd name="connsiteX149" fmla="*/ 1820173 w 3850478"/>
              <a:gd name="connsiteY149" fmla="*/ 1846053 h 2631056"/>
              <a:gd name="connsiteX150" fmla="*/ 1863305 w 3850478"/>
              <a:gd name="connsiteY150" fmla="*/ 1854679 h 2631056"/>
              <a:gd name="connsiteX151" fmla="*/ 1932317 w 3850478"/>
              <a:gd name="connsiteY151" fmla="*/ 1871932 h 2631056"/>
              <a:gd name="connsiteX152" fmla="*/ 1992702 w 3850478"/>
              <a:gd name="connsiteY152" fmla="*/ 1880558 h 2631056"/>
              <a:gd name="connsiteX153" fmla="*/ 2467154 w 3850478"/>
              <a:gd name="connsiteY153" fmla="*/ 1863305 h 2631056"/>
              <a:gd name="connsiteX154" fmla="*/ 2553418 w 3850478"/>
              <a:gd name="connsiteY154" fmla="*/ 1854679 h 2631056"/>
              <a:gd name="connsiteX155" fmla="*/ 2613803 w 3850478"/>
              <a:gd name="connsiteY155" fmla="*/ 1820173 h 2631056"/>
              <a:gd name="connsiteX156" fmla="*/ 2665562 w 3850478"/>
              <a:gd name="connsiteY156" fmla="*/ 1802920 h 2631056"/>
              <a:gd name="connsiteX157" fmla="*/ 2708694 w 3850478"/>
              <a:gd name="connsiteY157" fmla="*/ 1768415 h 2631056"/>
              <a:gd name="connsiteX158" fmla="*/ 2769079 w 3850478"/>
              <a:gd name="connsiteY158" fmla="*/ 1699403 h 2631056"/>
              <a:gd name="connsiteX159" fmla="*/ 2794958 w 3850478"/>
              <a:gd name="connsiteY159" fmla="*/ 1647645 h 2631056"/>
              <a:gd name="connsiteX160" fmla="*/ 2838090 w 3850478"/>
              <a:gd name="connsiteY160" fmla="*/ 1604513 h 2631056"/>
              <a:gd name="connsiteX161" fmla="*/ 2881222 w 3850478"/>
              <a:gd name="connsiteY161" fmla="*/ 1535502 h 2631056"/>
              <a:gd name="connsiteX162" fmla="*/ 2907102 w 3850478"/>
              <a:gd name="connsiteY162" fmla="*/ 1483743 h 2631056"/>
              <a:gd name="connsiteX163" fmla="*/ 2950234 w 3850478"/>
              <a:gd name="connsiteY163" fmla="*/ 1449237 h 2631056"/>
              <a:gd name="connsiteX164" fmla="*/ 3019245 w 3850478"/>
              <a:gd name="connsiteY164" fmla="*/ 1354347 h 2631056"/>
              <a:gd name="connsiteX165" fmla="*/ 3053751 w 3850478"/>
              <a:gd name="connsiteY165" fmla="*/ 1311215 h 2631056"/>
              <a:gd name="connsiteX166" fmla="*/ 3105509 w 3850478"/>
              <a:gd name="connsiteY166" fmla="*/ 1173192 h 2631056"/>
              <a:gd name="connsiteX167" fmla="*/ 3096883 w 3850478"/>
              <a:gd name="connsiteY167" fmla="*/ 793630 h 2631056"/>
              <a:gd name="connsiteX168" fmla="*/ 3071003 w 3850478"/>
              <a:gd name="connsiteY168" fmla="*/ 741871 h 2631056"/>
              <a:gd name="connsiteX169" fmla="*/ 2993366 w 3850478"/>
              <a:gd name="connsiteY169" fmla="*/ 655607 h 2631056"/>
              <a:gd name="connsiteX170" fmla="*/ 2872596 w 3850478"/>
              <a:gd name="connsiteY170" fmla="*/ 543464 h 2631056"/>
              <a:gd name="connsiteX171" fmla="*/ 2820837 w 3850478"/>
              <a:gd name="connsiteY171" fmla="*/ 526211 h 2631056"/>
              <a:gd name="connsiteX172" fmla="*/ 2725947 w 3850478"/>
              <a:gd name="connsiteY172" fmla="*/ 508958 h 2631056"/>
              <a:gd name="connsiteX173" fmla="*/ 1846052 w 3850478"/>
              <a:gd name="connsiteY173" fmla="*/ 517585 h 2631056"/>
              <a:gd name="connsiteX174" fmla="*/ 1725283 w 3850478"/>
              <a:gd name="connsiteY174" fmla="*/ 534837 h 2631056"/>
              <a:gd name="connsiteX175" fmla="*/ 1440611 w 3850478"/>
              <a:gd name="connsiteY175" fmla="*/ 552090 h 2631056"/>
              <a:gd name="connsiteX176" fmla="*/ 1371600 w 3850478"/>
              <a:gd name="connsiteY176" fmla="*/ 569343 h 2631056"/>
              <a:gd name="connsiteX177" fmla="*/ 1259456 w 3850478"/>
              <a:gd name="connsiteY177" fmla="*/ 629728 h 2631056"/>
              <a:gd name="connsiteX178" fmla="*/ 1173192 w 3850478"/>
              <a:gd name="connsiteY178" fmla="*/ 681486 h 2631056"/>
              <a:gd name="connsiteX179" fmla="*/ 1138686 w 3850478"/>
              <a:gd name="connsiteY179" fmla="*/ 707366 h 2631056"/>
              <a:gd name="connsiteX180" fmla="*/ 1095554 w 3850478"/>
              <a:gd name="connsiteY180" fmla="*/ 724619 h 2631056"/>
              <a:gd name="connsiteX181" fmla="*/ 1043796 w 3850478"/>
              <a:gd name="connsiteY181" fmla="*/ 759124 h 2631056"/>
              <a:gd name="connsiteX182" fmla="*/ 992037 w 3850478"/>
              <a:gd name="connsiteY182" fmla="*/ 776377 h 2631056"/>
              <a:gd name="connsiteX183" fmla="*/ 854015 w 3850478"/>
              <a:gd name="connsiteY183" fmla="*/ 845388 h 2631056"/>
              <a:gd name="connsiteX184" fmla="*/ 776377 w 3850478"/>
              <a:gd name="connsiteY184" fmla="*/ 914400 h 2631056"/>
              <a:gd name="connsiteX185" fmla="*/ 750498 w 3850478"/>
              <a:gd name="connsiteY185" fmla="*/ 923026 h 2631056"/>
              <a:gd name="connsiteX186" fmla="*/ 715992 w 3850478"/>
              <a:gd name="connsiteY186" fmla="*/ 957532 h 2631056"/>
              <a:gd name="connsiteX187" fmla="*/ 621102 w 3850478"/>
              <a:gd name="connsiteY187" fmla="*/ 1000664 h 2631056"/>
              <a:gd name="connsiteX188" fmla="*/ 595222 w 3850478"/>
              <a:gd name="connsiteY188" fmla="*/ 1035169 h 2631056"/>
              <a:gd name="connsiteX189" fmla="*/ 569343 w 3850478"/>
              <a:gd name="connsiteY189" fmla="*/ 1043796 h 2631056"/>
              <a:gd name="connsiteX190" fmla="*/ 517585 w 3850478"/>
              <a:gd name="connsiteY190" fmla="*/ 1095554 h 2631056"/>
              <a:gd name="connsiteX191" fmla="*/ 491705 w 3850478"/>
              <a:gd name="connsiteY191" fmla="*/ 1112807 h 2631056"/>
              <a:gd name="connsiteX192" fmla="*/ 448573 w 3850478"/>
              <a:gd name="connsiteY192" fmla="*/ 1181819 h 2631056"/>
              <a:gd name="connsiteX193" fmla="*/ 439947 w 3850478"/>
              <a:gd name="connsiteY193" fmla="*/ 1233577 h 2631056"/>
              <a:gd name="connsiteX194" fmla="*/ 448573 w 3850478"/>
              <a:gd name="connsiteY194" fmla="*/ 1319841 h 2631056"/>
              <a:gd name="connsiteX195" fmla="*/ 483079 w 3850478"/>
              <a:gd name="connsiteY195" fmla="*/ 1388853 h 2631056"/>
              <a:gd name="connsiteX196" fmla="*/ 491705 w 3850478"/>
              <a:gd name="connsiteY196" fmla="*/ 1431985 h 2631056"/>
              <a:gd name="connsiteX197" fmla="*/ 508958 w 3850478"/>
              <a:gd name="connsiteY197" fmla="*/ 1457864 h 2631056"/>
              <a:gd name="connsiteX198" fmla="*/ 534837 w 3850478"/>
              <a:gd name="connsiteY198" fmla="*/ 1500996 h 2631056"/>
              <a:gd name="connsiteX199" fmla="*/ 569343 w 3850478"/>
              <a:gd name="connsiteY199" fmla="*/ 1544128 h 2631056"/>
              <a:gd name="connsiteX200" fmla="*/ 629728 w 3850478"/>
              <a:gd name="connsiteY200" fmla="*/ 1664898 h 2631056"/>
              <a:gd name="connsiteX201" fmla="*/ 655607 w 3850478"/>
              <a:gd name="connsiteY201" fmla="*/ 1699403 h 2631056"/>
              <a:gd name="connsiteX202" fmla="*/ 724618 w 3850478"/>
              <a:gd name="connsiteY202" fmla="*/ 1820173 h 2631056"/>
              <a:gd name="connsiteX203" fmla="*/ 776377 w 3850478"/>
              <a:gd name="connsiteY203" fmla="*/ 1880558 h 2631056"/>
              <a:gd name="connsiteX204" fmla="*/ 888520 w 3850478"/>
              <a:gd name="connsiteY204" fmla="*/ 2044460 h 2631056"/>
              <a:gd name="connsiteX205" fmla="*/ 914400 w 3850478"/>
              <a:gd name="connsiteY205" fmla="*/ 2096219 h 2631056"/>
              <a:gd name="connsiteX206" fmla="*/ 923026 w 3850478"/>
              <a:gd name="connsiteY206" fmla="*/ 2130724 h 2631056"/>
              <a:gd name="connsiteX207" fmla="*/ 948905 w 3850478"/>
              <a:gd name="connsiteY207" fmla="*/ 2173856 h 2631056"/>
              <a:gd name="connsiteX208" fmla="*/ 957532 w 3850478"/>
              <a:gd name="connsiteY208" fmla="*/ 2251494 h 2631056"/>
              <a:gd name="connsiteX209" fmla="*/ 966158 w 3850478"/>
              <a:gd name="connsiteY209" fmla="*/ 2286000 h 2631056"/>
              <a:gd name="connsiteX210" fmla="*/ 992037 w 3850478"/>
              <a:gd name="connsiteY210" fmla="*/ 2372264 h 2631056"/>
              <a:gd name="connsiteX211" fmla="*/ 1000664 w 3850478"/>
              <a:gd name="connsiteY211" fmla="*/ 2441275 h 2631056"/>
              <a:gd name="connsiteX212" fmla="*/ 1026543 w 3850478"/>
              <a:gd name="connsiteY212" fmla="*/ 2501660 h 2631056"/>
              <a:gd name="connsiteX213" fmla="*/ 1043796 w 3850478"/>
              <a:gd name="connsiteY213" fmla="*/ 2562045 h 2631056"/>
              <a:gd name="connsiteX214" fmla="*/ 1078302 w 3850478"/>
              <a:gd name="connsiteY214" fmla="*/ 2579298 h 2631056"/>
              <a:gd name="connsiteX215" fmla="*/ 1086928 w 3850478"/>
              <a:gd name="connsiteY215" fmla="*/ 2544792 h 2631056"/>
              <a:gd name="connsiteX216" fmla="*/ 1104181 w 3850478"/>
              <a:gd name="connsiteY216" fmla="*/ 2424022 h 2631056"/>
              <a:gd name="connsiteX217" fmla="*/ 1224951 w 3850478"/>
              <a:gd name="connsiteY217" fmla="*/ 2260120 h 2631056"/>
              <a:gd name="connsiteX218" fmla="*/ 1259456 w 3850478"/>
              <a:gd name="connsiteY218" fmla="*/ 2191109 h 2631056"/>
              <a:gd name="connsiteX219" fmla="*/ 1293962 w 3850478"/>
              <a:gd name="connsiteY219" fmla="*/ 2147977 h 2631056"/>
              <a:gd name="connsiteX220" fmla="*/ 1319841 w 3850478"/>
              <a:gd name="connsiteY220" fmla="*/ 2104845 h 2631056"/>
              <a:gd name="connsiteX221" fmla="*/ 1362973 w 3850478"/>
              <a:gd name="connsiteY221" fmla="*/ 2053086 h 2631056"/>
              <a:gd name="connsiteX222" fmla="*/ 1449237 w 3850478"/>
              <a:gd name="connsiteY222" fmla="*/ 1940943 h 2631056"/>
              <a:gd name="connsiteX223" fmla="*/ 1509622 w 3850478"/>
              <a:gd name="connsiteY223" fmla="*/ 1880558 h 2631056"/>
              <a:gd name="connsiteX224" fmla="*/ 1570007 w 3850478"/>
              <a:gd name="connsiteY224" fmla="*/ 1811547 h 2631056"/>
              <a:gd name="connsiteX225" fmla="*/ 1621766 w 3850478"/>
              <a:gd name="connsiteY225" fmla="*/ 1759788 h 2631056"/>
              <a:gd name="connsiteX226" fmla="*/ 1664898 w 3850478"/>
              <a:gd name="connsiteY226" fmla="*/ 1699403 h 2631056"/>
              <a:gd name="connsiteX227" fmla="*/ 1733909 w 3850478"/>
              <a:gd name="connsiteY227" fmla="*/ 1656271 h 2631056"/>
              <a:gd name="connsiteX228" fmla="*/ 1768415 w 3850478"/>
              <a:gd name="connsiteY228" fmla="*/ 1613139 h 2631056"/>
              <a:gd name="connsiteX229" fmla="*/ 1854679 w 3850478"/>
              <a:gd name="connsiteY229" fmla="*/ 1526875 h 2631056"/>
              <a:gd name="connsiteX230" fmla="*/ 1915064 w 3850478"/>
              <a:gd name="connsiteY230" fmla="*/ 1457864 h 2631056"/>
              <a:gd name="connsiteX231" fmla="*/ 1949569 w 3850478"/>
              <a:gd name="connsiteY231" fmla="*/ 1440611 h 2631056"/>
              <a:gd name="connsiteX232" fmla="*/ 2053086 w 3850478"/>
              <a:gd name="connsiteY232" fmla="*/ 1466490 h 2631056"/>
              <a:gd name="connsiteX233" fmla="*/ 2104845 w 3850478"/>
              <a:gd name="connsiteY233" fmla="*/ 1492369 h 2631056"/>
              <a:gd name="connsiteX234" fmla="*/ 2286000 w 3850478"/>
              <a:gd name="connsiteY234" fmla="*/ 1578634 h 2631056"/>
              <a:gd name="connsiteX235" fmla="*/ 2475781 w 3850478"/>
              <a:gd name="connsiteY235" fmla="*/ 1656271 h 2631056"/>
              <a:gd name="connsiteX236" fmla="*/ 2605177 w 3850478"/>
              <a:gd name="connsiteY236" fmla="*/ 1725283 h 2631056"/>
              <a:gd name="connsiteX237" fmla="*/ 2674188 w 3850478"/>
              <a:gd name="connsiteY237" fmla="*/ 1751162 h 2631056"/>
              <a:gd name="connsiteX238" fmla="*/ 2708694 w 3850478"/>
              <a:gd name="connsiteY238" fmla="*/ 1777041 h 2631056"/>
              <a:gd name="connsiteX239" fmla="*/ 2769079 w 3850478"/>
              <a:gd name="connsiteY239" fmla="*/ 1811547 h 2631056"/>
              <a:gd name="connsiteX240" fmla="*/ 2820837 w 3850478"/>
              <a:gd name="connsiteY240" fmla="*/ 1846053 h 2631056"/>
              <a:gd name="connsiteX241" fmla="*/ 2898475 w 3850478"/>
              <a:gd name="connsiteY241" fmla="*/ 1889185 h 2631056"/>
              <a:gd name="connsiteX242" fmla="*/ 2984739 w 3850478"/>
              <a:gd name="connsiteY242" fmla="*/ 1958196 h 2631056"/>
              <a:gd name="connsiteX243" fmla="*/ 3036498 w 3850478"/>
              <a:gd name="connsiteY243" fmla="*/ 1992702 h 2631056"/>
              <a:gd name="connsiteX244" fmla="*/ 3079630 w 3850478"/>
              <a:gd name="connsiteY244" fmla="*/ 2027207 h 2631056"/>
              <a:gd name="connsiteX245" fmla="*/ 3114135 w 3850478"/>
              <a:gd name="connsiteY245" fmla="*/ 2044460 h 2631056"/>
              <a:gd name="connsiteX246" fmla="*/ 3200400 w 3850478"/>
              <a:gd name="connsiteY246" fmla="*/ 2113471 h 2631056"/>
              <a:gd name="connsiteX247" fmla="*/ 3234905 w 3850478"/>
              <a:gd name="connsiteY247" fmla="*/ 2139351 h 2631056"/>
              <a:gd name="connsiteX248" fmla="*/ 3286664 w 3850478"/>
              <a:gd name="connsiteY248" fmla="*/ 2173856 h 2631056"/>
              <a:gd name="connsiteX249" fmla="*/ 3355675 w 3850478"/>
              <a:gd name="connsiteY249" fmla="*/ 2260120 h 2631056"/>
              <a:gd name="connsiteX250" fmla="*/ 3364302 w 3850478"/>
              <a:gd name="connsiteY250" fmla="*/ 2286000 h 2631056"/>
              <a:gd name="connsiteX251" fmla="*/ 3338422 w 3850478"/>
              <a:gd name="connsiteY251" fmla="*/ 2311879 h 2631056"/>
              <a:gd name="connsiteX252" fmla="*/ 3303917 w 3850478"/>
              <a:gd name="connsiteY252" fmla="*/ 2329132 h 2631056"/>
              <a:gd name="connsiteX253" fmla="*/ 3217652 w 3850478"/>
              <a:gd name="connsiteY253" fmla="*/ 2355011 h 2631056"/>
              <a:gd name="connsiteX254" fmla="*/ 3148641 w 3850478"/>
              <a:gd name="connsiteY254" fmla="*/ 2363637 h 2631056"/>
              <a:gd name="connsiteX255" fmla="*/ 2682815 w 3850478"/>
              <a:gd name="connsiteY255" fmla="*/ 2355011 h 2631056"/>
              <a:gd name="connsiteX256" fmla="*/ 2320505 w 3850478"/>
              <a:gd name="connsiteY256" fmla="*/ 2337758 h 2631056"/>
              <a:gd name="connsiteX257" fmla="*/ 2147977 w 3850478"/>
              <a:gd name="connsiteY257" fmla="*/ 2311879 h 2631056"/>
              <a:gd name="connsiteX258" fmla="*/ 2122098 w 3850478"/>
              <a:gd name="connsiteY258" fmla="*/ 2294626 h 2631056"/>
              <a:gd name="connsiteX259" fmla="*/ 2018581 w 3850478"/>
              <a:gd name="connsiteY259" fmla="*/ 2242868 h 2631056"/>
              <a:gd name="connsiteX260" fmla="*/ 1871932 w 3850478"/>
              <a:gd name="connsiteY260" fmla="*/ 2173856 h 2631056"/>
              <a:gd name="connsiteX261" fmla="*/ 1777041 w 3850478"/>
              <a:gd name="connsiteY261" fmla="*/ 2139351 h 2631056"/>
              <a:gd name="connsiteX262" fmla="*/ 1733909 w 3850478"/>
              <a:gd name="connsiteY262" fmla="*/ 2122098 h 2631056"/>
              <a:gd name="connsiteX263" fmla="*/ 1630392 w 3850478"/>
              <a:gd name="connsiteY263" fmla="*/ 2053086 h 2631056"/>
              <a:gd name="connsiteX264" fmla="*/ 1578634 w 3850478"/>
              <a:gd name="connsiteY264" fmla="*/ 2044460 h 2631056"/>
              <a:gd name="connsiteX265" fmla="*/ 1449237 w 3850478"/>
              <a:gd name="connsiteY265" fmla="*/ 1966822 h 2631056"/>
              <a:gd name="connsiteX266" fmla="*/ 1319841 w 3850478"/>
              <a:gd name="connsiteY266" fmla="*/ 1915064 h 2631056"/>
              <a:gd name="connsiteX267" fmla="*/ 1173192 w 3850478"/>
              <a:gd name="connsiteY267" fmla="*/ 1880558 h 2631056"/>
              <a:gd name="connsiteX268" fmla="*/ 1078302 w 3850478"/>
              <a:gd name="connsiteY268" fmla="*/ 1846053 h 2631056"/>
              <a:gd name="connsiteX269" fmla="*/ 733245 w 3850478"/>
              <a:gd name="connsiteY269" fmla="*/ 1820173 h 2631056"/>
              <a:gd name="connsiteX270" fmla="*/ 0 w 3850478"/>
              <a:gd name="connsiteY270" fmla="*/ 1802920 h 2631056"/>
              <a:gd name="connsiteX271" fmla="*/ 172528 w 3850478"/>
              <a:gd name="connsiteY271" fmla="*/ 1509622 h 2631056"/>
              <a:gd name="connsiteX272" fmla="*/ 241539 w 3850478"/>
              <a:gd name="connsiteY272" fmla="*/ 1414732 h 2631056"/>
              <a:gd name="connsiteX273" fmla="*/ 405441 w 3850478"/>
              <a:gd name="connsiteY273" fmla="*/ 1233577 h 2631056"/>
              <a:gd name="connsiteX274" fmla="*/ 457200 w 3850478"/>
              <a:gd name="connsiteY274" fmla="*/ 1155939 h 2631056"/>
              <a:gd name="connsiteX275" fmla="*/ 534837 w 3850478"/>
              <a:gd name="connsiteY275" fmla="*/ 1112807 h 2631056"/>
              <a:gd name="connsiteX276" fmla="*/ 586596 w 3850478"/>
              <a:gd name="connsiteY276" fmla="*/ 1078302 h 2631056"/>
              <a:gd name="connsiteX277" fmla="*/ 690113 w 3850478"/>
              <a:gd name="connsiteY277" fmla="*/ 983411 h 2631056"/>
              <a:gd name="connsiteX278" fmla="*/ 759124 w 3850478"/>
              <a:gd name="connsiteY278" fmla="*/ 948905 h 2631056"/>
              <a:gd name="connsiteX279" fmla="*/ 802256 w 3850478"/>
              <a:gd name="connsiteY279" fmla="*/ 914400 h 2631056"/>
              <a:gd name="connsiteX280" fmla="*/ 854015 w 3850478"/>
              <a:gd name="connsiteY280" fmla="*/ 888520 h 2631056"/>
              <a:gd name="connsiteX281" fmla="*/ 957532 w 3850478"/>
              <a:gd name="connsiteY281" fmla="*/ 819509 h 2631056"/>
              <a:gd name="connsiteX282" fmla="*/ 1043796 w 3850478"/>
              <a:gd name="connsiteY282" fmla="*/ 810883 h 2631056"/>
              <a:gd name="connsiteX283" fmla="*/ 1190445 w 3850478"/>
              <a:gd name="connsiteY283" fmla="*/ 776377 h 2631056"/>
              <a:gd name="connsiteX284" fmla="*/ 1759788 w 3850478"/>
              <a:gd name="connsiteY284" fmla="*/ 767751 h 2631056"/>
              <a:gd name="connsiteX285" fmla="*/ 1940943 w 3850478"/>
              <a:gd name="connsiteY285" fmla="*/ 715992 h 2631056"/>
              <a:gd name="connsiteX286" fmla="*/ 2027207 w 3850478"/>
              <a:gd name="connsiteY286" fmla="*/ 690113 h 2631056"/>
              <a:gd name="connsiteX287" fmla="*/ 2087592 w 3850478"/>
              <a:gd name="connsiteY287" fmla="*/ 655607 h 2631056"/>
              <a:gd name="connsiteX288" fmla="*/ 2182483 w 3850478"/>
              <a:gd name="connsiteY288" fmla="*/ 586596 h 2631056"/>
              <a:gd name="connsiteX289" fmla="*/ 2216988 w 3850478"/>
              <a:gd name="connsiteY289" fmla="*/ 534837 h 2631056"/>
              <a:gd name="connsiteX290" fmla="*/ 2242868 w 3850478"/>
              <a:gd name="connsiteY290" fmla="*/ 474453 h 2631056"/>
              <a:gd name="connsiteX291" fmla="*/ 2234241 w 3850478"/>
              <a:gd name="connsiteY291" fmla="*/ 319177 h 2631056"/>
              <a:gd name="connsiteX292" fmla="*/ 2156603 w 3850478"/>
              <a:gd name="connsiteY292" fmla="*/ 232913 h 2631056"/>
              <a:gd name="connsiteX293" fmla="*/ 2018581 w 3850478"/>
              <a:gd name="connsiteY293" fmla="*/ 103517 h 2631056"/>
              <a:gd name="connsiteX294" fmla="*/ 1915064 w 3850478"/>
              <a:gd name="connsiteY294" fmla="*/ 60385 h 2631056"/>
              <a:gd name="connsiteX295" fmla="*/ 1828800 w 3850478"/>
              <a:gd name="connsiteY295" fmla="*/ 25879 h 2631056"/>
              <a:gd name="connsiteX296" fmla="*/ 1785668 w 3850478"/>
              <a:gd name="connsiteY296" fmla="*/ 8626 h 2631056"/>
              <a:gd name="connsiteX297" fmla="*/ 1742535 w 3850478"/>
              <a:gd name="connsiteY297" fmla="*/ 0 h 2631056"/>
              <a:gd name="connsiteX298" fmla="*/ 1544128 w 3850478"/>
              <a:gd name="connsiteY298" fmla="*/ 8626 h 2631056"/>
              <a:gd name="connsiteX299" fmla="*/ 1431985 w 3850478"/>
              <a:gd name="connsiteY299" fmla="*/ 34505 h 2631056"/>
              <a:gd name="connsiteX300" fmla="*/ 1337094 w 3850478"/>
              <a:gd name="connsiteY300" fmla="*/ 94890 h 2631056"/>
              <a:gd name="connsiteX301" fmla="*/ 1293962 w 3850478"/>
              <a:gd name="connsiteY301" fmla="*/ 129396 h 2631056"/>
              <a:gd name="connsiteX302" fmla="*/ 1242203 w 3850478"/>
              <a:gd name="connsiteY302" fmla="*/ 155275 h 2631056"/>
              <a:gd name="connsiteX303" fmla="*/ 1130060 w 3850478"/>
              <a:gd name="connsiteY303" fmla="*/ 284671 h 2631056"/>
              <a:gd name="connsiteX304" fmla="*/ 1112807 w 3850478"/>
              <a:gd name="connsiteY304" fmla="*/ 327803 h 2631056"/>
              <a:gd name="connsiteX305" fmla="*/ 1078302 w 3850478"/>
              <a:gd name="connsiteY305" fmla="*/ 396815 h 2631056"/>
              <a:gd name="connsiteX306" fmla="*/ 1086928 w 3850478"/>
              <a:gd name="connsiteY306" fmla="*/ 526211 h 2631056"/>
              <a:gd name="connsiteX307" fmla="*/ 1104181 w 3850478"/>
              <a:gd name="connsiteY307" fmla="*/ 552090 h 2631056"/>
              <a:gd name="connsiteX308" fmla="*/ 1181818 w 3850478"/>
              <a:gd name="connsiteY308" fmla="*/ 629728 h 2631056"/>
              <a:gd name="connsiteX309" fmla="*/ 1268083 w 3850478"/>
              <a:gd name="connsiteY309" fmla="*/ 707366 h 2631056"/>
              <a:gd name="connsiteX310" fmla="*/ 1311215 w 3850478"/>
              <a:gd name="connsiteY310" fmla="*/ 750498 h 2631056"/>
              <a:gd name="connsiteX311" fmla="*/ 1337094 w 3850478"/>
              <a:gd name="connsiteY311" fmla="*/ 767751 h 2631056"/>
              <a:gd name="connsiteX312" fmla="*/ 1457864 w 3850478"/>
              <a:gd name="connsiteY312" fmla="*/ 871268 h 2631056"/>
              <a:gd name="connsiteX313" fmla="*/ 1526875 w 3850478"/>
              <a:gd name="connsiteY313" fmla="*/ 914400 h 2631056"/>
              <a:gd name="connsiteX314" fmla="*/ 1604513 w 3850478"/>
              <a:gd name="connsiteY314" fmla="*/ 974785 h 2631056"/>
              <a:gd name="connsiteX315" fmla="*/ 1673524 w 3850478"/>
              <a:gd name="connsiteY315" fmla="*/ 1035169 h 2631056"/>
              <a:gd name="connsiteX316" fmla="*/ 1751162 w 3850478"/>
              <a:gd name="connsiteY316" fmla="*/ 1078302 h 2631056"/>
              <a:gd name="connsiteX317" fmla="*/ 1802920 w 3850478"/>
              <a:gd name="connsiteY317" fmla="*/ 1130060 h 2631056"/>
              <a:gd name="connsiteX318" fmla="*/ 1871932 w 3850478"/>
              <a:gd name="connsiteY318" fmla="*/ 1181819 h 2631056"/>
              <a:gd name="connsiteX319" fmla="*/ 1915064 w 3850478"/>
              <a:gd name="connsiteY319" fmla="*/ 1233577 h 2631056"/>
              <a:gd name="connsiteX320" fmla="*/ 2044460 w 3850478"/>
              <a:gd name="connsiteY320" fmla="*/ 1319841 h 2631056"/>
              <a:gd name="connsiteX321" fmla="*/ 2096218 w 3850478"/>
              <a:gd name="connsiteY321" fmla="*/ 1362973 h 2631056"/>
              <a:gd name="connsiteX322" fmla="*/ 2156603 w 3850478"/>
              <a:gd name="connsiteY322" fmla="*/ 1388853 h 2631056"/>
              <a:gd name="connsiteX323" fmla="*/ 2208362 w 3850478"/>
              <a:gd name="connsiteY323" fmla="*/ 1414732 h 2631056"/>
              <a:gd name="connsiteX324" fmla="*/ 2337758 w 3850478"/>
              <a:gd name="connsiteY324" fmla="*/ 1457864 h 2631056"/>
              <a:gd name="connsiteX325" fmla="*/ 2432649 w 3850478"/>
              <a:gd name="connsiteY325" fmla="*/ 1466490 h 2631056"/>
              <a:gd name="connsiteX326" fmla="*/ 2493034 w 3850478"/>
              <a:gd name="connsiteY326" fmla="*/ 1475117 h 2631056"/>
              <a:gd name="connsiteX327" fmla="*/ 2958860 w 3850478"/>
              <a:gd name="connsiteY327" fmla="*/ 1483743 h 2631056"/>
              <a:gd name="connsiteX328" fmla="*/ 3303917 w 3850478"/>
              <a:gd name="connsiteY328" fmla="*/ 1475117 h 2631056"/>
              <a:gd name="connsiteX329" fmla="*/ 3416060 w 3850478"/>
              <a:gd name="connsiteY329" fmla="*/ 1354347 h 2631056"/>
              <a:gd name="connsiteX330" fmla="*/ 3450566 w 3850478"/>
              <a:gd name="connsiteY330" fmla="*/ 1293962 h 2631056"/>
              <a:gd name="connsiteX331" fmla="*/ 3640347 w 3850478"/>
              <a:gd name="connsiteY331" fmla="*/ 1078302 h 2631056"/>
              <a:gd name="connsiteX332" fmla="*/ 3717985 w 3850478"/>
              <a:gd name="connsiteY332" fmla="*/ 983411 h 2631056"/>
              <a:gd name="connsiteX333" fmla="*/ 3743864 w 3850478"/>
              <a:gd name="connsiteY333" fmla="*/ 940279 h 2631056"/>
              <a:gd name="connsiteX334" fmla="*/ 3778369 w 3850478"/>
              <a:gd name="connsiteY334" fmla="*/ 854015 h 2631056"/>
              <a:gd name="connsiteX335" fmla="*/ 3761117 w 3850478"/>
              <a:gd name="connsiteY335" fmla="*/ 681486 h 2631056"/>
              <a:gd name="connsiteX336" fmla="*/ 3752490 w 3850478"/>
              <a:gd name="connsiteY336" fmla="*/ 638354 h 2631056"/>
              <a:gd name="connsiteX337" fmla="*/ 3726611 w 3850478"/>
              <a:gd name="connsiteY337" fmla="*/ 586596 h 2631056"/>
              <a:gd name="connsiteX338" fmla="*/ 3674852 w 3850478"/>
              <a:gd name="connsiteY338" fmla="*/ 500332 h 2631056"/>
              <a:gd name="connsiteX339" fmla="*/ 3571335 w 3850478"/>
              <a:gd name="connsiteY339" fmla="*/ 414068 h 2631056"/>
              <a:gd name="connsiteX340" fmla="*/ 3467818 w 3850478"/>
              <a:gd name="connsiteY340" fmla="*/ 345056 h 2631056"/>
              <a:gd name="connsiteX341" fmla="*/ 3433313 w 3850478"/>
              <a:gd name="connsiteY341" fmla="*/ 319177 h 2631056"/>
              <a:gd name="connsiteX342" fmla="*/ 3347049 w 3850478"/>
              <a:gd name="connsiteY342" fmla="*/ 284671 h 2631056"/>
              <a:gd name="connsiteX343" fmla="*/ 3148641 w 3850478"/>
              <a:gd name="connsiteY343" fmla="*/ 293298 h 2631056"/>
              <a:gd name="connsiteX344" fmla="*/ 3088256 w 3850478"/>
              <a:gd name="connsiteY344" fmla="*/ 327803 h 2631056"/>
              <a:gd name="connsiteX345" fmla="*/ 3001992 w 3850478"/>
              <a:gd name="connsiteY345" fmla="*/ 345056 h 2631056"/>
              <a:gd name="connsiteX346" fmla="*/ 2863969 w 3850478"/>
              <a:gd name="connsiteY346" fmla="*/ 439947 h 2631056"/>
              <a:gd name="connsiteX347" fmla="*/ 2691441 w 3850478"/>
              <a:gd name="connsiteY347" fmla="*/ 534837 h 2631056"/>
              <a:gd name="connsiteX348" fmla="*/ 2570671 w 3850478"/>
              <a:gd name="connsiteY348" fmla="*/ 655607 h 2631056"/>
              <a:gd name="connsiteX349" fmla="*/ 2510286 w 3850478"/>
              <a:gd name="connsiteY349" fmla="*/ 698739 h 2631056"/>
              <a:gd name="connsiteX350" fmla="*/ 2458528 w 3850478"/>
              <a:gd name="connsiteY350" fmla="*/ 741871 h 2631056"/>
              <a:gd name="connsiteX351" fmla="*/ 2380890 w 3850478"/>
              <a:gd name="connsiteY351" fmla="*/ 854015 h 2631056"/>
              <a:gd name="connsiteX352" fmla="*/ 2311879 w 3850478"/>
              <a:gd name="connsiteY352" fmla="*/ 923026 h 2631056"/>
              <a:gd name="connsiteX353" fmla="*/ 2277373 w 3850478"/>
              <a:gd name="connsiteY353" fmla="*/ 983411 h 2631056"/>
              <a:gd name="connsiteX354" fmla="*/ 2225615 w 3850478"/>
              <a:gd name="connsiteY354" fmla="*/ 1061049 h 2631056"/>
              <a:gd name="connsiteX355" fmla="*/ 2173856 w 3850478"/>
              <a:gd name="connsiteY355" fmla="*/ 1164566 h 2631056"/>
              <a:gd name="connsiteX356" fmla="*/ 2147977 w 3850478"/>
              <a:gd name="connsiteY356" fmla="*/ 1216324 h 2631056"/>
              <a:gd name="connsiteX357" fmla="*/ 2104845 w 3850478"/>
              <a:gd name="connsiteY357" fmla="*/ 1354347 h 2631056"/>
              <a:gd name="connsiteX358" fmla="*/ 2113471 w 3850478"/>
              <a:gd name="connsiteY358" fmla="*/ 2251494 h 2631056"/>
              <a:gd name="connsiteX359" fmla="*/ 2130724 w 3850478"/>
              <a:gd name="connsiteY359" fmla="*/ 2424022 h 2631056"/>
              <a:gd name="connsiteX360" fmla="*/ 2113471 w 3850478"/>
              <a:gd name="connsiteY360" fmla="*/ 2527539 h 2631056"/>
              <a:gd name="connsiteX361" fmla="*/ 2104845 w 3850478"/>
              <a:gd name="connsiteY361" fmla="*/ 2562045 h 2631056"/>
              <a:gd name="connsiteX362" fmla="*/ 2018581 w 3850478"/>
              <a:gd name="connsiteY362" fmla="*/ 2631056 h 2631056"/>
              <a:gd name="connsiteX363" fmla="*/ 1777041 w 3850478"/>
              <a:gd name="connsiteY363" fmla="*/ 2613803 h 2631056"/>
              <a:gd name="connsiteX364" fmla="*/ 1682151 w 3850478"/>
              <a:gd name="connsiteY364" fmla="*/ 2587924 h 2631056"/>
              <a:gd name="connsiteX365" fmla="*/ 1431985 w 3850478"/>
              <a:gd name="connsiteY365" fmla="*/ 2501660 h 2631056"/>
              <a:gd name="connsiteX366" fmla="*/ 1216324 w 3850478"/>
              <a:gd name="connsiteY366" fmla="*/ 2406769 h 2631056"/>
              <a:gd name="connsiteX367" fmla="*/ 1104181 w 3850478"/>
              <a:gd name="connsiteY367" fmla="*/ 2346385 h 2631056"/>
              <a:gd name="connsiteX368" fmla="*/ 940279 w 3850478"/>
              <a:gd name="connsiteY368" fmla="*/ 2234241 h 2631056"/>
              <a:gd name="connsiteX369" fmla="*/ 879894 w 3850478"/>
              <a:gd name="connsiteY369" fmla="*/ 2191109 h 2631056"/>
              <a:gd name="connsiteX370" fmla="*/ 759124 w 3850478"/>
              <a:gd name="connsiteY370" fmla="*/ 2113471 h 2631056"/>
              <a:gd name="connsiteX371" fmla="*/ 595222 w 3850478"/>
              <a:gd name="connsiteY371" fmla="*/ 1992702 h 2631056"/>
              <a:gd name="connsiteX372" fmla="*/ 595222 w 3850478"/>
              <a:gd name="connsiteY372" fmla="*/ 1992702 h 2631056"/>
              <a:gd name="connsiteX373" fmla="*/ 448573 w 3850478"/>
              <a:gd name="connsiteY373" fmla="*/ 1828800 h 2631056"/>
              <a:gd name="connsiteX374" fmla="*/ 396815 w 3850478"/>
              <a:gd name="connsiteY374" fmla="*/ 1733909 h 2631056"/>
              <a:gd name="connsiteX375" fmla="*/ 379562 w 3850478"/>
              <a:gd name="connsiteY375" fmla="*/ 1630392 h 2631056"/>
              <a:gd name="connsiteX376" fmla="*/ 336430 w 3850478"/>
              <a:gd name="connsiteY376" fmla="*/ 1509622 h 2631056"/>
              <a:gd name="connsiteX377" fmla="*/ 336430 w 3850478"/>
              <a:gd name="connsiteY377" fmla="*/ 1112807 h 2631056"/>
              <a:gd name="connsiteX378" fmla="*/ 353683 w 3850478"/>
              <a:gd name="connsiteY378" fmla="*/ 1078302 h 2631056"/>
              <a:gd name="connsiteX379" fmla="*/ 422694 w 3850478"/>
              <a:gd name="connsiteY379" fmla="*/ 992037 h 2631056"/>
              <a:gd name="connsiteX380" fmla="*/ 465826 w 3850478"/>
              <a:gd name="connsiteY380" fmla="*/ 940279 h 2631056"/>
              <a:gd name="connsiteX381" fmla="*/ 491705 w 3850478"/>
              <a:gd name="connsiteY381" fmla="*/ 923026 h 2631056"/>
              <a:gd name="connsiteX382" fmla="*/ 526211 w 3850478"/>
              <a:gd name="connsiteY382" fmla="*/ 897147 h 2631056"/>
              <a:gd name="connsiteX383" fmla="*/ 560717 w 3850478"/>
              <a:gd name="connsiteY383" fmla="*/ 888520 h 2631056"/>
              <a:gd name="connsiteX384" fmla="*/ 681486 w 3850478"/>
              <a:gd name="connsiteY384" fmla="*/ 879894 h 2631056"/>
              <a:gd name="connsiteX385" fmla="*/ 1259456 w 3850478"/>
              <a:gd name="connsiteY385" fmla="*/ 948905 h 2631056"/>
              <a:gd name="connsiteX386" fmla="*/ 1345720 w 3850478"/>
              <a:gd name="connsiteY386" fmla="*/ 992037 h 2631056"/>
              <a:gd name="connsiteX387" fmla="*/ 1500996 w 3850478"/>
              <a:gd name="connsiteY387" fmla="*/ 1043796 h 2631056"/>
              <a:gd name="connsiteX388" fmla="*/ 1604513 w 3850478"/>
              <a:gd name="connsiteY388" fmla="*/ 1095554 h 2631056"/>
              <a:gd name="connsiteX389" fmla="*/ 1716656 w 3850478"/>
              <a:gd name="connsiteY389" fmla="*/ 1121434 h 2631056"/>
              <a:gd name="connsiteX390" fmla="*/ 1863305 w 3850478"/>
              <a:gd name="connsiteY390" fmla="*/ 1138686 h 2631056"/>
              <a:gd name="connsiteX391" fmla="*/ 1966822 w 3850478"/>
              <a:gd name="connsiteY391" fmla="*/ 1155939 h 2631056"/>
              <a:gd name="connsiteX392" fmla="*/ 2053086 w 3850478"/>
              <a:gd name="connsiteY392" fmla="*/ 1147313 h 2631056"/>
              <a:gd name="connsiteX393" fmla="*/ 2087592 w 3850478"/>
              <a:gd name="connsiteY393" fmla="*/ 1138686 h 2631056"/>
              <a:gd name="connsiteX394" fmla="*/ 2104845 w 3850478"/>
              <a:gd name="connsiteY394" fmla="*/ 1112807 h 2631056"/>
              <a:gd name="connsiteX395" fmla="*/ 2139351 w 3850478"/>
              <a:gd name="connsiteY395" fmla="*/ 1086928 h 2631056"/>
              <a:gd name="connsiteX396" fmla="*/ 2165230 w 3850478"/>
              <a:gd name="connsiteY396" fmla="*/ 1043796 h 2631056"/>
              <a:gd name="connsiteX397" fmla="*/ 2182483 w 3850478"/>
              <a:gd name="connsiteY397" fmla="*/ 1000664 h 2631056"/>
              <a:gd name="connsiteX398" fmla="*/ 2268747 w 3850478"/>
              <a:gd name="connsiteY398" fmla="*/ 905773 h 2631056"/>
              <a:gd name="connsiteX399" fmla="*/ 2303252 w 3850478"/>
              <a:gd name="connsiteY399" fmla="*/ 862641 h 2631056"/>
              <a:gd name="connsiteX400" fmla="*/ 2346385 w 3850478"/>
              <a:gd name="connsiteY400" fmla="*/ 819509 h 2631056"/>
              <a:gd name="connsiteX401" fmla="*/ 2424022 w 3850478"/>
              <a:gd name="connsiteY401" fmla="*/ 733245 h 2631056"/>
              <a:gd name="connsiteX402" fmla="*/ 2441275 w 3850478"/>
              <a:gd name="connsiteY402" fmla="*/ 690113 h 2631056"/>
              <a:gd name="connsiteX403" fmla="*/ 2484407 w 3850478"/>
              <a:gd name="connsiteY403" fmla="*/ 646981 h 2631056"/>
              <a:gd name="connsiteX404" fmla="*/ 2510286 w 3850478"/>
              <a:gd name="connsiteY404" fmla="*/ 612475 h 2631056"/>
              <a:gd name="connsiteX405" fmla="*/ 2518913 w 3850478"/>
              <a:gd name="connsiteY405" fmla="*/ 569343 h 2631056"/>
              <a:gd name="connsiteX406" fmla="*/ 2536166 w 3850478"/>
              <a:gd name="connsiteY406" fmla="*/ 543464 h 2631056"/>
              <a:gd name="connsiteX407" fmla="*/ 2518913 w 3850478"/>
              <a:gd name="connsiteY407" fmla="*/ 345056 h 2631056"/>
              <a:gd name="connsiteX408" fmla="*/ 2510286 w 3850478"/>
              <a:gd name="connsiteY408" fmla="*/ 301924 h 2631056"/>
              <a:gd name="connsiteX409" fmla="*/ 2493034 w 3850478"/>
              <a:gd name="connsiteY409" fmla="*/ 276045 h 2631056"/>
              <a:gd name="connsiteX410" fmla="*/ 2475781 w 3850478"/>
              <a:gd name="connsiteY410" fmla="*/ 241539 h 2631056"/>
              <a:gd name="connsiteX411" fmla="*/ 2406769 w 3850478"/>
              <a:gd name="connsiteY411" fmla="*/ 181154 h 2631056"/>
              <a:gd name="connsiteX412" fmla="*/ 2380890 w 3850478"/>
              <a:gd name="connsiteY412" fmla="*/ 155275 h 2631056"/>
              <a:gd name="connsiteX413" fmla="*/ 2337758 w 3850478"/>
              <a:gd name="connsiteY413" fmla="*/ 138022 h 2631056"/>
              <a:gd name="connsiteX414" fmla="*/ 2286000 w 3850478"/>
              <a:gd name="connsiteY414" fmla="*/ 112143 h 2631056"/>
              <a:gd name="connsiteX415" fmla="*/ 1777041 w 3850478"/>
              <a:gd name="connsiteY415" fmla="*/ 163902 h 2631056"/>
              <a:gd name="connsiteX416" fmla="*/ 1699403 w 3850478"/>
              <a:gd name="connsiteY416" fmla="*/ 198407 h 2631056"/>
              <a:gd name="connsiteX417" fmla="*/ 1552754 w 3850478"/>
              <a:gd name="connsiteY417" fmla="*/ 276045 h 2631056"/>
              <a:gd name="connsiteX418" fmla="*/ 1483743 w 3850478"/>
              <a:gd name="connsiteY418" fmla="*/ 345056 h 2631056"/>
              <a:gd name="connsiteX419" fmla="*/ 1431985 w 3850478"/>
              <a:gd name="connsiteY419" fmla="*/ 388188 h 2631056"/>
              <a:gd name="connsiteX420" fmla="*/ 1380226 w 3850478"/>
              <a:gd name="connsiteY420" fmla="*/ 457200 h 2631056"/>
              <a:gd name="connsiteX421" fmla="*/ 1380226 w 3850478"/>
              <a:gd name="connsiteY421" fmla="*/ 690113 h 2631056"/>
              <a:gd name="connsiteX422" fmla="*/ 1397479 w 3850478"/>
              <a:gd name="connsiteY422" fmla="*/ 733245 h 2631056"/>
              <a:gd name="connsiteX423" fmla="*/ 1509622 w 3850478"/>
              <a:gd name="connsiteY423" fmla="*/ 862641 h 2631056"/>
              <a:gd name="connsiteX424" fmla="*/ 1561381 w 3850478"/>
              <a:gd name="connsiteY424" fmla="*/ 905773 h 2631056"/>
              <a:gd name="connsiteX425" fmla="*/ 1699403 w 3850478"/>
              <a:gd name="connsiteY425" fmla="*/ 1035169 h 2631056"/>
              <a:gd name="connsiteX426" fmla="*/ 1785668 w 3850478"/>
              <a:gd name="connsiteY426" fmla="*/ 1095554 h 2631056"/>
              <a:gd name="connsiteX427" fmla="*/ 1846052 w 3850478"/>
              <a:gd name="connsiteY427" fmla="*/ 1155939 h 2631056"/>
              <a:gd name="connsiteX428" fmla="*/ 1992702 w 3850478"/>
              <a:gd name="connsiteY428" fmla="*/ 1285336 h 2631056"/>
              <a:gd name="connsiteX429" fmla="*/ 2061713 w 3850478"/>
              <a:gd name="connsiteY429" fmla="*/ 1345720 h 2631056"/>
              <a:gd name="connsiteX430" fmla="*/ 2234241 w 3850478"/>
              <a:gd name="connsiteY430" fmla="*/ 1500996 h 2631056"/>
              <a:gd name="connsiteX431" fmla="*/ 2355011 w 3850478"/>
              <a:gd name="connsiteY431" fmla="*/ 1570007 h 2631056"/>
              <a:gd name="connsiteX432" fmla="*/ 2389517 w 3850478"/>
              <a:gd name="connsiteY432" fmla="*/ 1595886 h 2631056"/>
              <a:gd name="connsiteX433" fmla="*/ 2510286 w 3850478"/>
              <a:gd name="connsiteY433" fmla="*/ 1639019 h 2631056"/>
              <a:gd name="connsiteX434" fmla="*/ 2605177 w 3850478"/>
              <a:gd name="connsiteY434" fmla="*/ 1673524 h 2631056"/>
              <a:gd name="connsiteX435" fmla="*/ 2751826 w 3850478"/>
              <a:gd name="connsiteY435" fmla="*/ 1656271 h 2631056"/>
              <a:gd name="connsiteX436" fmla="*/ 2829464 w 3850478"/>
              <a:gd name="connsiteY436" fmla="*/ 1578634 h 2631056"/>
              <a:gd name="connsiteX437" fmla="*/ 2863969 w 3850478"/>
              <a:gd name="connsiteY437" fmla="*/ 1526875 h 2631056"/>
              <a:gd name="connsiteX438" fmla="*/ 2958860 w 3850478"/>
              <a:gd name="connsiteY438" fmla="*/ 1380226 h 2631056"/>
              <a:gd name="connsiteX439" fmla="*/ 2984739 w 3850478"/>
              <a:gd name="connsiteY439" fmla="*/ 1311215 h 2631056"/>
              <a:gd name="connsiteX440" fmla="*/ 3036498 w 3850478"/>
              <a:gd name="connsiteY440" fmla="*/ 1181819 h 2631056"/>
              <a:gd name="connsiteX441" fmla="*/ 3053751 w 3850478"/>
              <a:gd name="connsiteY441" fmla="*/ 1095554 h 2631056"/>
              <a:gd name="connsiteX442" fmla="*/ 3045124 w 3850478"/>
              <a:gd name="connsiteY442" fmla="*/ 1000664 h 2631056"/>
              <a:gd name="connsiteX443" fmla="*/ 3019245 w 3850478"/>
              <a:gd name="connsiteY443" fmla="*/ 974785 h 2631056"/>
              <a:gd name="connsiteX444" fmla="*/ 2967486 w 3850478"/>
              <a:gd name="connsiteY444" fmla="*/ 931653 h 2631056"/>
              <a:gd name="connsiteX445" fmla="*/ 2855343 w 3850478"/>
              <a:gd name="connsiteY445" fmla="*/ 854015 h 2631056"/>
              <a:gd name="connsiteX446" fmla="*/ 2777705 w 3850478"/>
              <a:gd name="connsiteY446" fmla="*/ 836762 h 2631056"/>
              <a:gd name="connsiteX447" fmla="*/ 2734573 w 3850478"/>
              <a:gd name="connsiteY447" fmla="*/ 828136 h 2631056"/>
              <a:gd name="connsiteX448" fmla="*/ 2605177 w 3850478"/>
              <a:gd name="connsiteY448" fmla="*/ 810883 h 2631056"/>
              <a:gd name="connsiteX449" fmla="*/ 1880558 w 3850478"/>
              <a:gd name="connsiteY449" fmla="*/ 836762 h 2631056"/>
              <a:gd name="connsiteX450" fmla="*/ 1733909 w 3850478"/>
              <a:gd name="connsiteY450" fmla="*/ 871268 h 2631056"/>
              <a:gd name="connsiteX451" fmla="*/ 1544128 w 3850478"/>
              <a:gd name="connsiteY451" fmla="*/ 940279 h 2631056"/>
              <a:gd name="connsiteX452" fmla="*/ 1423358 w 3850478"/>
              <a:gd name="connsiteY452" fmla="*/ 1017917 h 2631056"/>
              <a:gd name="connsiteX453" fmla="*/ 1302588 w 3850478"/>
              <a:gd name="connsiteY453" fmla="*/ 1112807 h 2631056"/>
              <a:gd name="connsiteX454" fmla="*/ 1250830 w 3850478"/>
              <a:gd name="connsiteY454" fmla="*/ 1190445 h 2631056"/>
              <a:gd name="connsiteX455" fmla="*/ 1190445 w 3850478"/>
              <a:gd name="connsiteY455" fmla="*/ 1242203 h 2631056"/>
              <a:gd name="connsiteX456" fmla="*/ 1155939 w 3850478"/>
              <a:gd name="connsiteY456" fmla="*/ 1319841 h 2631056"/>
              <a:gd name="connsiteX457" fmla="*/ 1095554 w 3850478"/>
              <a:gd name="connsiteY457" fmla="*/ 1440611 h 2631056"/>
              <a:gd name="connsiteX458" fmla="*/ 1086928 w 3850478"/>
              <a:gd name="connsiteY458" fmla="*/ 1742536 h 2631056"/>
              <a:gd name="connsiteX459" fmla="*/ 1147313 w 3850478"/>
              <a:gd name="connsiteY459" fmla="*/ 1863305 h 2631056"/>
              <a:gd name="connsiteX460" fmla="*/ 1233577 w 3850478"/>
              <a:gd name="connsiteY460" fmla="*/ 1949569 h 2631056"/>
              <a:gd name="connsiteX461" fmla="*/ 1276709 w 3850478"/>
              <a:gd name="connsiteY461" fmla="*/ 1984075 h 2631056"/>
              <a:gd name="connsiteX462" fmla="*/ 1319841 w 3850478"/>
              <a:gd name="connsiteY462" fmla="*/ 2027207 h 2631056"/>
              <a:gd name="connsiteX463" fmla="*/ 1406105 w 3850478"/>
              <a:gd name="connsiteY463" fmla="*/ 2078966 h 2631056"/>
              <a:gd name="connsiteX464" fmla="*/ 1431985 w 3850478"/>
              <a:gd name="connsiteY464" fmla="*/ 2104845 h 2631056"/>
              <a:gd name="connsiteX465" fmla="*/ 1483743 w 3850478"/>
              <a:gd name="connsiteY465" fmla="*/ 2122098 h 2631056"/>
              <a:gd name="connsiteX466" fmla="*/ 1570007 w 3850478"/>
              <a:gd name="connsiteY466" fmla="*/ 2139351 h 2631056"/>
              <a:gd name="connsiteX467" fmla="*/ 2216988 w 3850478"/>
              <a:gd name="connsiteY467" fmla="*/ 2130724 h 2631056"/>
              <a:gd name="connsiteX468" fmla="*/ 2242868 w 3850478"/>
              <a:gd name="connsiteY468" fmla="*/ 2113471 h 2631056"/>
              <a:gd name="connsiteX469" fmla="*/ 2268747 w 3850478"/>
              <a:gd name="connsiteY469" fmla="*/ 2078966 h 2631056"/>
              <a:gd name="connsiteX470" fmla="*/ 2251494 w 3850478"/>
              <a:gd name="connsiteY470" fmla="*/ 1897811 h 2631056"/>
              <a:gd name="connsiteX471" fmla="*/ 2234241 w 3850478"/>
              <a:gd name="connsiteY471" fmla="*/ 1854679 h 2631056"/>
              <a:gd name="connsiteX472" fmla="*/ 2173856 w 3850478"/>
              <a:gd name="connsiteY472" fmla="*/ 1768415 h 2631056"/>
              <a:gd name="connsiteX473" fmla="*/ 2035834 w 3850478"/>
              <a:gd name="connsiteY473" fmla="*/ 1647645 h 2631056"/>
              <a:gd name="connsiteX474" fmla="*/ 1966822 w 3850478"/>
              <a:gd name="connsiteY474" fmla="*/ 1613139 h 2631056"/>
              <a:gd name="connsiteX475" fmla="*/ 1906437 w 3850478"/>
              <a:gd name="connsiteY475" fmla="*/ 1587260 h 2631056"/>
              <a:gd name="connsiteX476" fmla="*/ 1837426 w 3850478"/>
              <a:gd name="connsiteY476" fmla="*/ 1570007 h 2631056"/>
              <a:gd name="connsiteX477" fmla="*/ 1500996 w 3850478"/>
              <a:gd name="connsiteY477" fmla="*/ 1595886 h 2631056"/>
              <a:gd name="connsiteX478" fmla="*/ 1431985 w 3850478"/>
              <a:gd name="connsiteY478" fmla="*/ 1630392 h 2631056"/>
              <a:gd name="connsiteX479" fmla="*/ 1380226 w 3850478"/>
              <a:gd name="connsiteY479" fmla="*/ 1682151 h 2631056"/>
              <a:gd name="connsiteX480" fmla="*/ 1354347 w 3850478"/>
              <a:gd name="connsiteY480" fmla="*/ 1759788 h 2631056"/>
              <a:gd name="connsiteX481" fmla="*/ 1259456 w 3850478"/>
              <a:gd name="connsiteY481" fmla="*/ 1854679 h 2631056"/>
              <a:gd name="connsiteX482" fmla="*/ 1190445 w 3850478"/>
              <a:gd name="connsiteY482" fmla="*/ 1975449 h 2631056"/>
              <a:gd name="connsiteX483" fmla="*/ 1164566 w 3850478"/>
              <a:gd name="connsiteY483" fmla="*/ 2027207 h 2631056"/>
              <a:gd name="connsiteX484" fmla="*/ 1086928 w 3850478"/>
              <a:gd name="connsiteY484" fmla="*/ 2165230 h 2631056"/>
              <a:gd name="connsiteX485" fmla="*/ 1069675 w 3850478"/>
              <a:gd name="connsiteY485" fmla="*/ 2225615 h 2631056"/>
              <a:gd name="connsiteX486" fmla="*/ 1086928 w 3850478"/>
              <a:gd name="connsiteY486" fmla="*/ 2441275 h 2631056"/>
              <a:gd name="connsiteX487" fmla="*/ 1104181 w 3850478"/>
              <a:gd name="connsiteY487" fmla="*/ 2467154 h 2631056"/>
              <a:gd name="connsiteX488" fmla="*/ 1112807 w 3850478"/>
              <a:gd name="connsiteY488" fmla="*/ 2493034 h 2631056"/>
              <a:gd name="connsiteX489" fmla="*/ 1190445 w 3850478"/>
              <a:gd name="connsiteY489" fmla="*/ 2570671 h 2631056"/>
              <a:gd name="connsiteX490" fmla="*/ 1259456 w 3850478"/>
              <a:gd name="connsiteY490" fmla="*/ 2605177 h 2631056"/>
              <a:gd name="connsiteX491" fmla="*/ 1535502 w 3850478"/>
              <a:gd name="connsiteY491" fmla="*/ 2579298 h 2631056"/>
              <a:gd name="connsiteX492" fmla="*/ 1630392 w 3850478"/>
              <a:gd name="connsiteY492" fmla="*/ 2544792 h 2631056"/>
              <a:gd name="connsiteX493" fmla="*/ 1699403 w 3850478"/>
              <a:gd name="connsiteY493" fmla="*/ 2501660 h 2631056"/>
              <a:gd name="connsiteX494" fmla="*/ 1751162 w 3850478"/>
              <a:gd name="connsiteY494" fmla="*/ 2475781 h 2631056"/>
              <a:gd name="connsiteX495" fmla="*/ 1889185 w 3850478"/>
              <a:gd name="connsiteY495" fmla="*/ 2449902 h 2631056"/>
              <a:gd name="connsiteX496" fmla="*/ 1940943 w 3850478"/>
              <a:gd name="connsiteY496" fmla="*/ 2424022 h 2631056"/>
              <a:gd name="connsiteX497" fmla="*/ 2009954 w 3850478"/>
              <a:gd name="connsiteY497" fmla="*/ 2406769 h 2631056"/>
              <a:gd name="connsiteX498" fmla="*/ 2070339 w 3850478"/>
              <a:gd name="connsiteY498" fmla="*/ 2389517 h 2631056"/>
              <a:gd name="connsiteX499" fmla="*/ 2147977 w 3850478"/>
              <a:gd name="connsiteY499" fmla="*/ 2372264 h 2631056"/>
              <a:gd name="connsiteX500" fmla="*/ 2260120 w 3850478"/>
              <a:gd name="connsiteY500" fmla="*/ 2346385 h 2631056"/>
              <a:gd name="connsiteX501" fmla="*/ 2769079 w 3850478"/>
              <a:gd name="connsiteY501" fmla="*/ 2337758 h 2631056"/>
              <a:gd name="connsiteX502" fmla="*/ 2829464 w 3850478"/>
              <a:gd name="connsiteY502" fmla="*/ 2303253 h 2631056"/>
              <a:gd name="connsiteX503" fmla="*/ 2855343 w 3850478"/>
              <a:gd name="connsiteY503" fmla="*/ 2260120 h 2631056"/>
              <a:gd name="connsiteX504" fmla="*/ 2898475 w 3850478"/>
              <a:gd name="connsiteY504" fmla="*/ 2225615 h 2631056"/>
              <a:gd name="connsiteX505" fmla="*/ 2932981 w 3850478"/>
              <a:gd name="connsiteY505" fmla="*/ 2165230 h 2631056"/>
              <a:gd name="connsiteX506" fmla="*/ 3053751 w 3850478"/>
              <a:gd name="connsiteY506" fmla="*/ 2035834 h 2631056"/>
              <a:gd name="connsiteX507" fmla="*/ 3079630 w 3850478"/>
              <a:gd name="connsiteY507" fmla="*/ 2001328 h 2631056"/>
              <a:gd name="connsiteX508" fmla="*/ 3096883 w 3850478"/>
              <a:gd name="connsiteY508" fmla="*/ 1949569 h 2631056"/>
              <a:gd name="connsiteX509" fmla="*/ 3114135 w 3850478"/>
              <a:gd name="connsiteY509" fmla="*/ 1837426 h 2631056"/>
              <a:gd name="connsiteX510" fmla="*/ 3131388 w 3850478"/>
              <a:gd name="connsiteY510" fmla="*/ 1682151 h 2631056"/>
              <a:gd name="connsiteX511" fmla="*/ 3114135 w 3850478"/>
              <a:gd name="connsiteY511" fmla="*/ 1224951 h 2631056"/>
              <a:gd name="connsiteX512" fmla="*/ 3105509 w 3850478"/>
              <a:gd name="connsiteY512" fmla="*/ 1199071 h 2631056"/>
              <a:gd name="connsiteX513" fmla="*/ 3045124 w 3850478"/>
              <a:gd name="connsiteY513" fmla="*/ 1155939 h 2631056"/>
              <a:gd name="connsiteX514" fmla="*/ 2958860 w 3850478"/>
              <a:gd name="connsiteY514" fmla="*/ 1138686 h 2631056"/>
              <a:gd name="connsiteX515" fmla="*/ 2424022 w 3850478"/>
              <a:gd name="connsiteY515" fmla="*/ 1155939 h 2631056"/>
              <a:gd name="connsiteX516" fmla="*/ 2355011 w 3850478"/>
              <a:gd name="connsiteY516" fmla="*/ 1173192 h 2631056"/>
              <a:gd name="connsiteX517" fmla="*/ 2303252 w 3850478"/>
              <a:gd name="connsiteY517" fmla="*/ 1207698 h 2631056"/>
              <a:gd name="connsiteX518" fmla="*/ 2260120 w 3850478"/>
              <a:gd name="connsiteY518" fmla="*/ 1233577 h 2631056"/>
              <a:gd name="connsiteX519" fmla="*/ 2225615 w 3850478"/>
              <a:gd name="connsiteY519" fmla="*/ 1276709 h 2631056"/>
              <a:gd name="connsiteX520" fmla="*/ 2191109 w 3850478"/>
              <a:gd name="connsiteY520" fmla="*/ 1302588 h 2631056"/>
              <a:gd name="connsiteX521" fmla="*/ 2173856 w 3850478"/>
              <a:gd name="connsiteY521" fmla="*/ 1337094 h 2631056"/>
              <a:gd name="connsiteX522" fmla="*/ 2070339 w 3850478"/>
              <a:gd name="connsiteY522" fmla="*/ 1449237 h 2631056"/>
              <a:gd name="connsiteX523" fmla="*/ 2053086 w 3850478"/>
              <a:gd name="connsiteY523" fmla="*/ 1492369 h 2631056"/>
              <a:gd name="connsiteX524" fmla="*/ 2018581 w 3850478"/>
              <a:gd name="connsiteY524" fmla="*/ 1544128 h 2631056"/>
              <a:gd name="connsiteX525" fmla="*/ 2027207 w 3850478"/>
              <a:gd name="connsiteY525" fmla="*/ 1664898 h 2631056"/>
              <a:gd name="connsiteX526" fmla="*/ 2035834 w 3850478"/>
              <a:gd name="connsiteY526" fmla="*/ 1708030 h 2631056"/>
              <a:gd name="connsiteX527" fmla="*/ 2078966 w 3850478"/>
              <a:gd name="connsiteY527" fmla="*/ 1733909 h 2631056"/>
              <a:gd name="connsiteX528" fmla="*/ 2182483 w 3850478"/>
              <a:gd name="connsiteY528" fmla="*/ 1820173 h 2631056"/>
              <a:gd name="connsiteX529" fmla="*/ 2294626 w 3850478"/>
              <a:gd name="connsiteY529" fmla="*/ 1889185 h 2631056"/>
              <a:gd name="connsiteX530" fmla="*/ 2424022 w 3850478"/>
              <a:gd name="connsiteY530" fmla="*/ 1958196 h 2631056"/>
              <a:gd name="connsiteX531" fmla="*/ 2570671 w 3850478"/>
              <a:gd name="connsiteY531" fmla="*/ 2113471 h 2631056"/>
              <a:gd name="connsiteX532" fmla="*/ 2648309 w 3850478"/>
              <a:gd name="connsiteY532" fmla="*/ 2199736 h 2631056"/>
              <a:gd name="connsiteX533" fmla="*/ 2691441 w 3850478"/>
              <a:gd name="connsiteY533" fmla="*/ 2234241 h 2631056"/>
              <a:gd name="connsiteX534" fmla="*/ 2708694 w 3850478"/>
              <a:gd name="connsiteY534" fmla="*/ 2277373 h 2631056"/>
              <a:gd name="connsiteX535" fmla="*/ 2734573 w 3850478"/>
              <a:gd name="connsiteY535" fmla="*/ 2303253 h 2631056"/>
              <a:gd name="connsiteX536" fmla="*/ 2751826 w 3850478"/>
              <a:gd name="connsiteY536" fmla="*/ 2337758 h 2631056"/>
              <a:gd name="connsiteX537" fmla="*/ 2760452 w 3850478"/>
              <a:gd name="connsiteY537" fmla="*/ 2398143 h 2631056"/>
              <a:gd name="connsiteX538" fmla="*/ 2751826 w 3850478"/>
              <a:gd name="connsiteY538" fmla="*/ 2518913 h 2631056"/>
              <a:gd name="connsiteX539" fmla="*/ 2700068 w 3850478"/>
              <a:gd name="connsiteY539" fmla="*/ 2553419 h 2631056"/>
              <a:gd name="connsiteX540" fmla="*/ 2648309 w 3850478"/>
              <a:gd name="connsiteY540" fmla="*/ 2570671 h 2631056"/>
              <a:gd name="connsiteX541" fmla="*/ 2484407 w 3850478"/>
              <a:gd name="connsiteY541" fmla="*/ 2587924 h 2631056"/>
              <a:gd name="connsiteX542" fmla="*/ 2449902 w 3850478"/>
              <a:gd name="connsiteY542" fmla="*/ 2596551 h 2631056"/>
              <a:gd name="connsiteX543" fmla="*/ 1751162 w 3850478"/>
              <a:gd name="connsiteY543" fmla="*/ 2587924 h 2631056"/>
              <a:gd name="connsiteX544" fmla="*/ 1475117 w 3850478"/>
              <a:gd name="connsiteY544" fmla="*/ 2579298 h 2631056"/>
              <a:gd name="connsiteX545" fmla="*/ 793630 w 3850478"/>
              <a:gd name="connsiteY545" fmla="*/ 2570671 h 2631056"/>
              <a:gd name="connsiteX546" fmla="*/ 767751 w 3850478"/>
              <a:gd name="connsiteY546" fmla="*/ 2553419 h 2631056"/>
              <a:gd name="connsiteX547" fmla="*/ 733245 w 3850478"/>
              <a:gd name="connsiteY547" fmla="*/ 2536166 h 2631056"/>
              <a:gd name="connsiteX548" fmla="*/ 715992 w 3850478"/>
              <a:gd name="connsiteY548" fmla="*/ 2510286 h 2631056"/>
              <a:gd name="connsiteX549" fmla="*/ 621102 w 3850478"/>
              <a:gd name="connsiteY549" fmla="*/ 2424022 h 2631056"/>
              <a:gd name="connsiteX550" fmla="*/ 569343 w 3850478"/>
              <a:gd name="connsiteY550" fmla="*/ 2372264 h 2631056"/>
              <a:gd name="connsiteX551" fmla="*/ 560717 w 3850478"/>
              <a:gd name="connsiteY551" fmla="*/ 2346385 h 2631056"/>
              <a:gd name="connsiteX552" fmla="*/ 543464 w 3850478"/>
              <a:gd name="connsiteY552" fmla="*/ 2320505 h 2631056"/>
              <a:gd name="connsiteX553" fmla="*/ 534837 w 3850478"/>
              <a:gd name="connsiteY553" fmla="*/ 2225615 h 2631056"/>
              <a:gd name="connsiteX554" fmla="*/ 543464 w 3850478"/>
              <a:gd name="connsiteY554" fmla="*/ 2130724 h 2631056"/>
              <a:gd name="connsiteX555" fmla="*/ 560717 w 3850478"/>
              <a:gd name="connsiteY555" fmla="*/ 2104845 h 2631056"/>
              <a:gd name="connsiteX556" fmla="*/ 586596 w 3850478"/>
              <a:gd name="connsiteY556" fmla="*/ 2009954 h 2631056"/>
              <a:gd name="connsiteX557" fmla="*/ 603849 w 3850478"/>
              <a:gd name="connsiteY557" fmla="*/ 1984075 h 2631056"/>
              <a:gd name="connsiteX558" fmla="*/ 655607 w 3850478"/>
              <a:gd name="connsiteY558" fmla="*/ 1949569 h 2631056"/>
              <a:gd name="connsiteX559" fmla="*/ 664234 w 3850478"/>
              <a:gd name="connsiteY559" fmla="*/ 1923690 h 2631056"/>
              <a:gd name="connsiteX560" fmla="*/ 698739 w 3850478"/>
              <a:gd name="connsiteY560" fmla="*/ 1897811 h 2631056"/>
              <a:gd name="connsiteX561" fmla="*/ 733245 w 3850478"/>
              <a:gd name="connsiteY561" fmla="*/ 1863305 h 2631056"/>
              <a:gd name="connsiteX562" fmla="*/ 741871 w 3850478"/>
              <a:gd name="connsiteY562" fmla="*/ 1820173 h 2631056"/>
              <a:gd name="connsiteX563" fmla="*/ 750498 w 3850478"/>
              <a:gd name="connsiteY563" fmla="*/ 1794294 h 2631056"/>
              <a:gd name="connsiteX564" fmla="*/ 759124 w 3850478"/>
              <a:gd name="connsiteY564" fmla="*/ 1630392 h 2631056"/>
              <a:gd name="connsiteX565" fmla="*/ 750498 w 3850478"/>
              <a:gd name="connsiteY565" fmla="*/ 1509622 h 2631056"/>
              <a:gd name="connsiteX566" fmla="*/ 707366 w 3850478"/>
              <a:gd name="connsiteY566" fmla="*/ 1431985 h 2631056"/>
              <a:gd name="connsiteX567" fmla="*/ 690113 w 3850478"/>
              <a:gd name="connsiteY567" fmla="*/ 1397479 h 2631056"/>
              <a:gd name="connsiteX568" fmla="*/ 612475 w 3850478"/>
              <a:gd name="connsiteY568" fmla="*/ 1319841 h 2631056"/>
              <a:gd name="connsiteX569" fmla="*/ 569343 w 3850478"/>
              <a:gd name="connsiteY569" fmla="*/ 1276709 h 2631056"/>
              <a:gd name="connsiteX570" fmla="*/ 552090 w 3850478"/>
              <a:gd name="connsiteY570" fmla="*/ 1250830 h 2631056"/>
              <a:gd name="connsiteX571" fmla="*/ 483079 w 3850478"/>
              <a:gd name="connsiteY571" fmla="*/ 1190445 h 2631056"/>
              <a:gd name="connsiteX572" fmla="*/ 457200 w 3850478"/>
              <a:gd name="connsiteY572" fmla="*/ 1155939 h 2631056"/>
              <a:gd name="connsiteX573" fmla="*/ 439947 w 3850478"/>
              <a:gd name="connsiteY573" fmla="*/ 1112807 h 2631056"/>
              <a:gd name="connsiteX574" fmla="*/ 345056 w 3850478"/>
              <a:gd name="connsiteY574" fmla="*/ 1043796 h 2631056"/>
              <a:gd name="connsiteX575" fmla="*/ 310551 w 3850478"/>
              <a:gd name="connsiteY575" fmla="*/ 1017917 h 2631056"/>
              <a:gd name="connsiteX576" fmla="*/ 293298 w 3850478"/>
              <a:gd name="connsiteY576" fmla="*/ 983411 h 2631056"/>
              <a:gd name="connsiteX577" fmla="*/ 267418 w 3850478"/>
              <a:gd name="connsiteY577" fmla="*/ 957532 h 2631056"/>
              <a:gd name="connsiteX578" fmla="*/ 250166 w 3850478"/>
              <a:gd name="connsiteY578" fmla="*/ 905773 h 2631056"/>
              <a:gd name="connsiteX579" fmla="*/ 232913 w 3850478"/>
              <a:gd name="connsiteY579" fmla="*/ 879894 h 2631056"/>
              <a:gd name="connsiteX580" fmla="*/ 232913 w 3850478"/>
              <a:gd name="connsiteY580" fmla="*/ 793630 h 2631056"/>
              <a:gd name="connsiteX581" fmla="*/ 310551 w 3850478"/>
              <a:gd name="connsiteY581" fmla="*/ 733245 h 2631056"/>
              <a:gd name="connsiteX582" fmla="*/ 370935 w 3850478"/>
              <a:gd name="connsiteY582" fmla="*/ 707366 h 2631056"/>
              <a:gd name="connsiteX583" fmla="*/ 405441 w 3850478"/>
              <a:gd name="connsiteY583" fmla="*/ 698739 h 2631056"/>
              <a:gd name="connsiteX584" fmla="*/ 517585 w 3850478"/>
              <a:gd name="connsiteY584" fmla="*/ 672860 h 2631056"/>
              <a:gd name="connsiteX585" fmla="*/ 595222 w 3850478"/>
              <a:gd name="connsiteY585" fmla="*/ 664234 h 2631056"/>
              <a:gd name="connsiteX586" fmla="*/ 733245 w 3850478"/>
              <a:gd name="connsiteY586" fmla="*/ 646981 h 2631056"/>
              <a:gd name="connsiteX587" fmla="*/ 879894 w 3850478"/>
              <a:gd name="connsiteY587" fmla="*/ 621102 h 2631056"/>
              <a:gd name="connsiteX588" fmla="*/ 931652 w 3850478"/>
              <a:gd name="connsiteY588" fmla="*/ 603849 h 2631056"/>
              <a:gd name="connsiteX589" fmla="*/ 1017917 w 3850478"/>
              <a:gd name="connsiteY589" fmla="*/ 586596 h 2631056"/>
              <a:gd name="connsiteX590" fmla="*/ 1207698 w 3850478"/>
              <a:gd name="connsiteY590" fmla="*/ 595222 h 2631056"/>
              <a:gd name="connsiteX591" fmla="*/ 1242203 w 3850478"/>
              <a:gd name="connsiteY591" fmla="*/ 612475 h 2631056"/>
              <a:gd name="connsiteX592" fmla="*/ 1268083 w 3850478"/>
              <a:gd name="connsiteY592" fmla="*/ 621102 h 2631056"/>
              <a:gd name="connsiteX593" fmla="*/ 1302588 w 3850478"/>
              <a:gd name="connsiteY593" fmla="*/ 638354 h 2631056"/>
              <a:gd name="connsiteX594" fmla="*/ 1345720 w 3850478"/>
              <a:gd name="connsiteY594" fmla="*/ 655607 h 2631056"/>
              <a:gd name="connsiteX595" fmla="*/ 1414732 w 3850478"/>
              <a:gd name="connsiteY595" fmla="*/ 690113 h 2631056"/>
              <a:gd name="connsiteX596" fmla="*/ 1466490 w 3850478"/>
              <a:gd name="connsiteY596" fmla="*/ 698739 h 2631056"/>
              <a:gd name="connsiteX597" fmla="*/ 2035834 w 3850478"/>
              <a:gd name="connsiteY597" fmla="*/ 707366 h 2631056"/>
              <a:gd name="connsiteX598" fmla="*/ 2096218 w 3850478"/>
              <a:gd name="connsiteY598" fmla="*/ 690113 h 2631056"/>
              <a:gd name="connsiteX599" fmla="*/ 2147977 w 3850478"/>
              <a:gd name="connsiteY599" fmla="*/ 681486 h 2631056"/>
              <a:gd name="connsiteX600" fmla="*/ 2182483 w 3850478"/>
              <a:gd name="connsiteY600" fmla="*/ 664234 h 2631056"/>
              <a:gd name="connsiteX601" fmla="*/ 2260120 w 3850478"/>
              <a:gd name="connsiteY601" fmla="*/ 629728 h 2631056"/>
              <a:gd name="connsiteX602" fmla="*/ 2320505 w 3850478"/>
              <a:gd name="connsiteY602" fmla="*/ 586596 h 2631056"/>
              <a:gd name="connsiteX603" fmla="*/ 2337758 w 3850478"/>
              <a:gd name="connsiteY603" fmla="*/ 560717 h 2631056"/>
              <a:gd name="connsiteX604" fmla="*/ 2389517 w 3850478"/>
              <a:gd name="connsiteY604" fmla="*/ 500332 h 2631056"/>
              <a:gd name="connsiteX605" fmla="*/ 2406769 w 3850478"/>
              <a:gd name="connsiteY605" fmla="*/ 457200 h 2631056"/>
              <a:gd name="connsiteX606" fmla="*/ 2415396 w 3850478"/>
              <a:gd name="connsiteY606" fmla="*/ 405441 h 2631056"/>
              <a:gd name="connsiteX607" fmla="*/ 2458528 w 3850478"/>
              <a:gd name="connsiteY607" fmla="*/ 319177 h 2631056"/>
              <a:gd name="connsiteX608" fmla="*/ 2467154 w 3850478"/>
              <a:gd name="connsiteY608" fmla="*/ 293298 h 2631056"/>
              <a:gd name="connsiteX609" fmla="*/ 2458528 w 3850478"/>
              <a:gd name="connsiteY609" fmla="*/ 241539 h 2631056"/>
              <a:gd name="connsiteX610" fmla="*/ 2544792 w 3850478"/>
              <a:gd name="connsiteY610" fmla="*/ 258792 h 2631056"/>
              <a:gd name="connsiteX611" fmla="*/ 2570671 w 3850478"/>
              <a:gd name="connsiteY611" fmla="*/ 267419 h 2631056"/>
              <a:gd name="connsiteX612" fmla="*/ 2613803 w 3850478"/>
              <a:gd name="connsiteY612" fmla="*/ 284671 h 2631056"/>
              <a:gd name="connsiteX613" fmla="*/ 2682815 w 3850478"/>
              <a:gd name="connsiteY613" fmla="*/ 293298 h 2631056"/>
              <a:gd name="connsiteX614" fmla="*/ 2743200 w 3850478"/>
              <a:gd name="connsiteY614" fmla="*/ 319177 h 2631056"/>
              <a:gd name="connsiteX615" fmla="*/ 2786332 w 3850478"/>
              <a:gd name="connsiteY615" fmla="*/ 345056 h 2631056"/>
              <a:gd name="connsiteX616" fmla="*/ 2820837 w 3850478"/>
              <a:gd name="connsiteY616" fmla="*/ 353683 h 2631056"/>
              <a:gd name="connsiteX617" fmla="*/ 2881222 w 3850478"/>
              <a:gd name="connsiteY617" fmla="*/ 379562 h 2631056"/>
              <a:gd name="connsiteX618" fmla="*/ 2932981 w 3850478"/>
              <a:gd name="connsiteY618" fmla="*/ 414068 h 2631056"/>
              <a:gd name="connsiteX619" fmla="*/ 2984739 w 3850478"/>
              <a:gd name="connsiteY619" fmla="*/ 431320 h 2631056"/>
              <a:gd name="connsiteX620" fmla="*/ 3027871 w 3850478"/>
              <a:gd name="connsiteY620" fmla="*/ 474453 h 2631056"/>
              <a:gd name="connsiteX621" fmla="*/ 3036498 w 3850478"/>
              <a:gd name="connsiteY621" fmla="*/ 500332 h 2631056"/>
              <a:gd name="connsiteX622" fmla="*/ 3062377 w 3850478"/>
              <a:gd name="connsiteY622" fmla="*/ 517585 h 2631056"/>
              <a:gd name="connsiteX623" fmla="*/ 3088256 w 3850478"/>
              <a:gd name="connsiteY623" fmla="*/ 560717 h 2631056"/>
              <a:gd name="connsiteX624" fmla="*/ 3114135 w 3850478"/>
              <a:gd name="connsiteY624" fmla="*/ 595222 h 2631056"/>
              <a:gd name="connsiteX625" fmla="*/ 3157268 w 3850478"/>
              <a:gd name="connsiteY625" fmla="*/ 707366 h 2631056"/>
              <a:gd name="connsiteX626" fmla="*/ 3157268 w 3850478"/>
              <a:gd name="connsiteY626" fmla="*/ 707366 h 2631056"/>
              <a:gd name="connsiteX627" fmla="*/ 3174520 w 3850478"/>
              <a:gd name="connsiteY627" fmla="*/ 741871 h 2631056"/>
              <a:gd name="connsiteX628" fmla="*/ 3191773 w 3850478"/>
              <a:gd name="connsiteY628" fmla="*/ 767751 h 2631056"/>
              <a:gd name="connsiteX629" fmla="*/ 3226279 w 3850478"/>
              <a:gd name="connsiteY629" fmla="*/ 862641 h 2631056"/>
              <a:gd name="connsiteX630" fmla="*/ 3243532 w 3850478"/>
              <a:gd name="connsiteY630" fmla="*/ 905773 h 2631056"/>
              <a:gd name="connsiteX631" fmla="*/ 3260785 w 3850478"/>
              <a:gd name="connsiteY631" fmla="*/ 974785 h 2631056"/>
              <a:gd name="connsiteX632" fmla="*/ 3269411 w 3850478"/>
              <a:gd name="connsiteY632" fmla="*/ 1000664 h 2631056"/>
              <a:gd name="connsiteX633" fmla="*/ 3286664 w 3850478"/>
              <a:gd name="connsiteY633" fmla="*/ 1069675 h 2631056"/>
              <a:gd name="connsiteX634" fmla="*/ 3295290 w 3850478"/>
              <a:gd name="connsiteY634" fmla="*/ 1138686 h 2631056"/>
              <a:gd name="connsiteX635" fmla="*/ 3321169 w 3850478"/>
              <a:gd name="connsiteY635" fmla="*/ 1216324 h 2631056"/>
              <a:gd name="connsiteX636" fmla="*/ 3329796 w 3850478"/>
              <a:gd name="connsiteY636" fmla="*/ 1276709 h 2631056"/>
              <a:gd name="connsiteX637" fmla="*/ 3338422 w 3850478"/>
              <a:gd name="connsiteY637" fmla="*/ 1302588 h 2631056"/>
              <a:gd name="connsiteX638" fmla="*/ 3347049 w 3850478"/>
              <a:gd name="connsiteY638" fmla="*/ 1354347 h 2631056"/>
              <a:gd name="connsiteX639" fmla="*/ 3364302 w 3850478"/>
              <a:gd name="connsiteY639" fmla="*/ 1397479 h 2631056"/>
              <a:gd name="connsiteX640" fmla="*/ 3381554 w 3850478"/>
              <a:gd name="connsiteY640" fmla="*/ 1457864 h 2631056"/>
              <a:gd name="connsiteX641" fmla="*/ 3398807 w 3850478"/>
              <a:gd name="connsiteY641" fmla="*/ 1509622 h 2631056"/>
              <a:gd name="connsiteX642" fmla="*/ 3381554 w 3850478"/>
              <a:gd name="connsiteY642" fmla="*/ 1630392 h 2631056"/>
              <a:gd name="connsiteX643" fmla="*/ 3364302 w 3850478"/>
              <a:gd name="connsiteY643" fmla="*/ 1664898 h 2631056"/>
              <a:gd name="connsiteX644" fmla="*/ 3312543 w 3850478"/>
              <a:gd name="connsiteY644" fmla="*/ 1716656 h 2631056"/>
              <a:gd name="connsiteX645" fmla="*/ 3252158 w 3850478"/>
              <a:gd name="connsiteY645" fmla="*/ 1733909 h 2631056"/>
              <a:gd name="connsiteX646" fmla="*/ 3209026 w 3850478"/>
              <a:gd name="connsiteY646" fmla="*/ 1751162 h 2631056"/>
              <a:gd name="connsiteX647" fmla="*/ 3157268 w 3850478"/>
              <a:gd name="connsiteY647" fmla="*/ 1768415 h 2631056"/>
              <a:gd name="connsiteX648" fmla="*/ 3122762 w 3850478"/>
              <a:gd name="connsiteY648" fmla="*/ 1785668 h 2631056"/>
              <a:gd name="connsiteX649" fmla="*/ 3088256 w 3850478"/>
              <a:gd name="connsiteY649" fmla="*/ 1811547 h 2631056"/>
              <a:gd name="connsiteX650" fmla="*/ 3045124 w 3850478"/>
              <a:gd name="connsiteY650" fmla="*/ 1820173 h 2631056"/>
              <a:gd name="connsiteX651" fmla="*/ 3010618 w 3850478"/>
              <a:gd name="connsiteY651" fmla="*/ 1846053 h 2631056"/>
              <a:gd name="connsiteX652" fmla="*/ 2958860 w 3850478"/>
              <a:gd name="connsiteY652" fmla="*/ 1897811 h 2631056"/>
              <a:gd name="connsiteX653" fmla="*/ 2881222 w 3850478"/>
              <a:gd name="connsiteY653" fmla="*/ 1958196 h 2631056"/>
              <a:gd name="connsiteX654" fmla="*/ 2855343 w 3850478"/>
              <a:gd name="connsiteY654" fmla="*/ 2018581 h 2631056"/>
              <a:gd name="connsiteX655" fmla="*/ 2829464 w 3850478"/>
              <a:gd name="connsiteY655" fmla="*/ 2053086 h 2631056"/>
              <a:gd name="connsiteX656" fmla="*/ 2820837 w 3850478"/>
              <a:gd name="connsiteY656" fmla="*/ 2104845 h 2631056"/>
              <a:gd name="connsiteX657" fmla="*/ 2820837 w 3850478"/>
              <a:gd name="connsiteY657" fmla="*/ 2225615 h 2631056"/>
              <a:gd name="connsiteX658" fmla="*/ 2855343 w 3850478"/>
              <a:gd name="connsiteY658" fmla="*/ 2234241 h 2631056"/>
              <a:gd name="connsiteX659" fmla="*/ 2915728 w 3850478"/>
              <a:gd name="connsiteY659" fmla="*/ 2242868 h 2631056"/>
              <a:gd name="connsiteX660" fmla="*/ 3122762 w 3850478"/>
              <a:gd name="connsiteY660" fmla="*/ 2251494 h 2631056"/>
              <a:gd name="connsiteX661" fmla="*/ 3165894 w 3850478"/>
              <a:gd name="connsiteY661" fmla="*/ 2268747 h 2631056"/>
              <a:gd name="connsiteX662" fmla="*/ 3191773 w 3850478"/>
              <a:gd name="connsiteY662" fmla="*/ 2294626 h 2631056"/>
              <a:gd name="connsiteX663" fmla="*/ 3269411 w 3850478"/>
              <a:gd name="connsiteY663" fmla="*/ 2355011 h 2631056"/>
              <a:gd name="connsiteX664" fmla="*/ 3303917 w 3850478"/>
              <a:gd name="connsiteY664" fmla="*/ 2380890 h 2631056"/>
              <a:gd name="connsiteX665" fmla="*/ 3338422 w 3850478"/>
              <a:gd name="connsiteY665" fmla="*/ 2398143 h 2631056"/>
              <a:gd name="connsiteX666" fmla="*/ 3390181 w 3850478"/>
              <a:gd name="connsiteY666" fmla="*/ 2415396 h 2631056"/>
              <a:gd name="connsiteX667" fmla="*/ 3416060 w 3850478"/>
              <a:gd name="connsiteY667" fmla="*/ 2432649 h 2631056"/>
              <a:gd name="connsiteX668" fmla="*/ 3424686 w 3850478"/>
              <a:gd name="connsiteY668" fmla="*/ 2484407 h 26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Lst>
            <a:rect l="l" t="t" r="r" b="b"/>
            <a:pathLst>
              <a:path w="3850478" h="2631056">
                <a:moveTo>
                  <a:pt x="474452" y="681486"/>
                </a:moveTo>
                <a:cubicBezTo>
                  <a:pt x="485954" y="684362"/>
                  <a:pt x="498061" y="685443"/>
                  <a:pt x="508958" y="690113"/>
                </a:cubicBezTo>
                <a:cubicBezTo>
                  <a:pt x="518487" y="694197"/>
                  <a:pt x="525835" y="702222"/>
                  <a:pt x="534837" y="707366"/>
                </a:cubicBezTo>
                <a:cubicBezTo>
                  <a:pt x="546002" y="713746"/>
                  <a:pt x="558178" y="718239"/>
                  <a:pt x="569343" y="724619"/>
                </a:cubicBezTo>
                <a:cubicBezTo>
                  <a:pt x="578345" y="729763"/>
                  <a:pt x="586120" y="736907"/>
                  <a:pt x="595222" y="741871"/>
                </a:cubicBezTo>
                <a:cubicBezTo>
                  <a:pt x="617801" y="754187"/>
                  <a:pt x="642066" y="763337"/>
                  <a:pt x="664234" y="776377"/>
                </a:cubicBezTo>
                <a:cubicBezTo>
                  <a:pt x="691043" y="792147"/>
                  <a:pt x="714383" y="813583"/>
                  <a:pt x="741871" y="828136"/>
                </a:cubicBezTo>
                <a:cubicBezTo>
                  <a:pt x="763584" y="839631"/>
                  <a:pt x="788908" y="843028"/>
                  <a:pt x="810883" y="854015"/>
                </a:cubicBezTo>
                <a:cubicBezTo>
                  <a:pt x="943761" y="920453"/>
                  <a:pt x="854697" y="898944"/>
                  <a:pt x="1009290" y="966158"/>
                </a:cubicBezTo>
                <a:cubicBezTo>
                  <a:pt x="1036821" y="978128"/>
                  <a:pt x="1068087" y="979919"/>
                  <a:pt x="1095554" y="992037"/>
                </a:cubicBezTo>
                <a:cubicBezTo>
                  <a:pt x="1166146" y="1023181"/>
                  <a:pt x="1228685" y="1073382"/>
                  <a:pt x="1302588" y="1095554"/>
                </a:cubicBezTo>
                <a:cubicBezTo>
                  <a:pt x="1385034" y="1120289"/>
                  <a:pt x="1390609" y="1117999"/>
                  <a:pt x="1466490" y="1155939"/>
                </a:cubicBezTo>
                <a:cubicBezTo>
                  <a:pt x="1492969" y="1169179"/>
                  <a:pt x="1517373" y="1186398"/>
                  <a:pt x="1544128" y="1199071"/>
                </a:cubicBezTo>
                <a:cubicBezTo>
                  <a:pt x="1652204" y="1250265"/>
                  <a:pt x="1604408" y="1213800"/>
                  <a:pt x="1699403" y="1268083"/>
                </a:cubicBezTo>
                <a:cubicBezTo>
                  <a:pt x="1757634" y="1301358"/>
                  <a:pt x="1810645" y="1344362"/>
                  <a:pt x="1871932" y="1371600"/>
                </a:cubicBezTo>
                <a:cubicBezTo>
                  <a:pt x="1919963" y="1392947"/>
                  <a:pt x="1991199" y="1423200"/>
                  <a:pt x="2035834" y="1449237"/>
                </a:cubicBezTo>
                <a:cubicBezTo>
                  <a:pt x="2077172" y="1473351"/>
                  <a:pt x="2114768" y="1503634"/>
                  <a:pt x="2156603" y="1526875"/>
                </a:cubicBezTo>
                <a:cubicBezTo>
                  <a:pt x="2182482" y="1541252"/>
                  <a:pt x="2209028" y="1554491"/>
                  <a:pt x="2234241" y="1570007"/>
                </a:cubicBezTo>
                <a:cubicBezTo>
                  <a:pt x="2246486" y="1577542"/>
                  <a:pt x="2255887" y="1589456"/>
                  <a:pt x="2268747" y="1595886"/>
                </a:cubicBezTo>
                <a:cubicBezTo>
                  <a:pt x="2290721" y="1606873"/>
                  <a:pt x="2315784" y="1610779"/>
                  <a:pt x="2337758" y="1621766"/>
                </a:cubicBezTo>
                <a:cubicBezTo>
                  <a:pt x="2434723" y="1670249"/>
                  <a:pt x="2341959" y="1646170"/>
                  <a:pt x="2449902" y="1682151"/>
                </a:cubicBezTo>
                <a:cubicBezTo>
                  <a:pt x="2463812" y="1686788"/>
                  <a:pt x="2478810" y="1687221"/>
                  <a:pt x="2493034" y="1690777"/>
                </a:cubicBezTo>
                <a:cubicBezTo>
                  <a:pt x="2513342" y="1695854"/>
                  <a:pt x="2533021" y="1703323"/>
                  <a:pt x="2553418" y="1708030"/>
                </a:cubicBezTo>
                <a:cubicBezTo>
                  <a:pt x="2570461" y="1711963"/>
                  <a:pt x="2588074" y="1712991"/>
                  <a:pt x="2605177" y="1716656"/>
                </a:cubicBezTo>
                <a:cubicBezTo>
                  <a:pt x="2628362" y="1721624"/>
                  <a:pt x="2650937" y="1729258"/>
                  <a:pt x="2674188" y="1733909"/>
                </a:cubicBezTo>
                <a:lnTo>
                  <a:pt x="2717320" y="1742536"/>
                </a:lnTo>
                <a:cubicBezTo>
                  <a:pt x="2791761" y="1792160"/>
                  <a:pt x="2758069" y="1777074"/>
                  <a:pt x="2932981" y="1751162"/>
                </a:cubicBezTo>
                <a:cubicBezTo>
                  <a:pt x="2949567" y="1748705"/>
                  <a:pt x="2961736" y="1733909"/>
                  <a:pt x="2976113" y="1725283"/>
                </a:cubicBezTo>
                <a:cubicBezTo>
                  <a:pt x="2987615" y="1708030"/>
                  <a:pt x="2998176" y="1690112"/>
                  <a:pt x="3010618" y="1673524"/>
                </a:cubicBezTo>
                <a:cubicBezTo>
                  <a:pt x="3019245" y="1662022"/>
                  <a:pt x="3029516" y="1651587"/>
                  <a:pt x="3036498" y="1639019"/>
                </a:cubicBezTo>
                <a:cubicBezTo>
                  <a:pt x="3044018" y="1625483"/>
                  <a:pt x="3048000" y="1610264"/>
                  <a:pt x="3053751" y="1595886"/>
                </a:cubicBezTo>
                <a:cubicBezTo>
                  <a:pt x="3056626" y="1547003"/>
                  <a:pt x="3062377" y="1498204"/>
                  <a:pt x="3062377" y="1449237"/>
                </a:cubicBezTo>
                <a:cubicBezTo>
                  <a:pt x="3062377" y="1419787"/>
                  <a:pt x="3094831" y="1222898"/>
                  <a:pt x="3027871" y="1155939"/>
                </a:cubicBezTo>
                <a:cubicBezTo>
                  <a:pt x="3016015" y="1144083"/>
                  <a:pt x="3000061" y="1136870"/>
                  <a:pt x="2984739" y="1130060"/>
                </a:cubicBezTo>
                <a:cubicBezTo>
                  <a:pt x="2973905" y="1125245"/>
                  <a:pt x="2961736" y="1124309"/>
                  <a:pt x="2950234" y="1121434"/>
                </a:cubicBezTo>
                <a:cubicBezTo>
                  <a:pt x="2900035" y="1128127"/>
                  <a:pt x="2814593" y="1133142"/>
                  <a:pt x="2760452" y="1155939"/>
                </a:cubicBezTo>
                <a:cubicBezTo>
                  <a:pt x="2724897" y="1170910"/>
                  <a:pt x="2691441" y="1190445"/>
                  <a:pt x="2656935" y="1207698"/>
                </a:cubicBezTo>
                <a:cubicBezTo>
                  <a:pt x="2633931" y="1219200"/>
                  <a:pt x="2612005" y="1233172"/>
                  <a:pt x="2587924" y="1242203"/>
                </a:cubicBezTo>
                <a:lnTo>
                  <a:pt x="2518913" y="1268083"/>
                </a:lnTo>
                <a:cubicBezTo>
                  <a:pt x="2409939" y="1355260"/>
                  <a:pt x="2547017" y="1247643"/>
                  <a:pt x="2424022" y="1337094"/>
                </a:cubicBezTo>
                <a:cubicBezTo>
                  <a:pt x="2378274" y="1370366"/>
                  <a:pt x="2387138" y="1372789"/>
                  <a:pt x="2337758" y="1397479"/>
                </a:cubicBezTo>
                <a:cubicBezTo>
                  <a:pt x="2320076" y="1406320"/>
                  <a:pt x="2285148" y="1411452"/>
                  <a:pt x="2268747" y="1414732"/>
                </a:cubicBezTo>
                <a:cubicBezTo>
                  <a:pt x="2197699" y="1462096"/>
                  <a:pt x="2237563" y="1446665"/>
                  <a:pt x="2147977" y="1457864"/>
                </a:cubicBezTo>
                <a:cubicBezTo>
                  <a:pt x="2116583" y="1476700"/>
                  <a:pt x="2082290" y="1496346"/>
                  <a:pt x="2053086" y="1518249"/>
                </a:cubicBezTo>
                <a:cubicBezTo>
                  <a:pt x="2041584" y="1526875"/>
                  <a:pt x="2031203" y="1537243"/>
                  <a:pt x="2018581" y="1544128"/>
                </a:cubicBezTo>
                <a:cubicBezTo>
                  <a:pt x="1999356" y="1554614"/>
                  <a:pt x="1977421" y="1559521"/>
                  <a:pt x="1958196" y="1570007"/>
                </a:cubicBezTo>
                <a:cubicBezTo>
                  <a:pt x="1945574" y="1576892"/>
                  <a:pt x="1936550" y="1589456"/>
                  <a:pt x="1923690" y="1595886"/>
                </a:cubicBezTo>
                <a:cubicBezTo>
                  <a:pt x="1913086" y="1601188"/>
                  <a:pt x="1900286" y="1600350"/>
                  <a:pt x="1889185" y="1604513"/>
                </a:cubicBezTo>
                <a:cubicBezTo>
                  <a:pt x="1877144" y="1609028"/>
                  <a:pt x="1865920" y="1615521"/>
                  <a:pt x="1854679" y="1621766"/>
                </a:cubicBezTo>
                <a:cubicBezTo>
                  <a:pt x="1840022" y="1629909"/>
                  <a:pt x="1828253" y="1646223"/>
                  <a:pt x="1811547" y="1647645"/>
                </a:cubicBezTo>
                <a:cubicBezTo>
                  <a:pt x="1691178" y="1657889"/>
                  <a:pt x="1570007" y="1653396"/>
                  <a:pt x="1449237" y="1656271"/>
                </a:cubicBezTo>
                <a:cubicBezTo>
                  <a:pt x="1342845" y="1653396"/>
                  <a:pt x="1233171" y="1674022"/>
                  <a:pt x="1130060" y="1647645"/>
                </a:cubicBezTo>
                <a:cubicBezTo>
                  <a:pt x="1097573" y="1639334"/>
                  <a:pt x="1078302" y="1561381"/>
                  <a:pt x="1078302" y="1561381"/>
                </a:cubicBezTo>
                <a:cubicBezTo>
                  <a:pt x="1060739" y="1456008"/>
                  <a:pt x="1060652" y="1482005"/>
                  <a:pt x="1086928" y="1311215"/>
                </a:cubicBezTo>
                <a:cubicBezTo>
                  <a:pt x="1088504" y="1300968"/>
                  <a:pt x="1098430" y="1293962"/>
                  <a:pt x="1104181" y="1285336"/>
                </a:cubicBezTo>
                <a:cubicBezTo>
                  <a:pt x="1119340" y="1239856"/>
                  <a:pt x="1102788" y="1276654"/>
                  <a:pt x="1138686" y="1233577"/>
                </a:cubicBezTo>
                <a:cubicBezTo>
                  <a:pt x="1145323" y="1225612"/>
                  <a:pt x="1147147" y="1213193"/>
                  <a:pt x="1155939" y="1207698"/>
                </a:cubicBezTo>
                <a:cubicBezTo>
                  <a:pt x="1171361" y="1198059"/>
                  <a:pt x="1190445" y="1196196"/>
                  <a:pt x="1207698" y="1190445"/>
                </a:cubicBezTo>
                <a:cubicBezTo>
                  <a:pt x="1227545" y="1163982"/>
                  <a:pt x="1241276" y="1142284"/>
                  <a:pt x="1268083" y="1121434"/>
                </a:cubicBezTo>
                <a:cubicBezTo>
                  <a:pt x="1281318" y="1111140"/>
                  <a:pt x="1296997" y="1104440"/>
                  <a:pt x="1311215" y="1095554"/>
                </a:cubicBezTo>
                <a:cubicBezTo>
                  <a:pt x="1320007" y="1090059"/>
                  <a:pt x="1327821" y="1082938"/>
                  <a:pt x="1337094" y="1078302"/>
                </a:cubicBezTo>
                <a:cubicBezTo>
                  <a:pt x="1350944" y="1071377"/>
                  <a:pt x="1366376" y="1067974"/>
                  <a:pt x="1380226" y="1061049"/>
                </a:cubicBezTo>
                <a:cubicBezTo>
                  <a:pt x="1437800" y="1032261"/>
                  <a:pt x="1403848" y="1039511"/>
                  <a:pt x="1449237" y="1026543"/>
                </a:cubicBezTo>
                <a:cubicBezTo>
                  <a:pt x="1496778" y="1012961"/>
                  <a:pt x="1498812" y="1016243"/>
                  <a:pt x="1561381" y="1009290"/>
                </a:cubicBezTo>
                <a:cubicBezTo>
                  <a:pt x="1582075" y="1013053"/>
                  <a:pt x="1669498" y="1022435"/>
                  <a:pt x="1699403" y="1043796"/>
                </a:cubicBezTo>
                <a:cubicBezTo>
                  <a:pt x="1707839" y="1049822"/>
                  <a:pt x="1708691" y="1063038"/>
                  <a:pt x="1716656" y="1069675"/>
                </a:cubicBezTo>
                <a:cubicBezTo>
                  <a:pt x="1726535" y="1077907"/>
                  <a:pt x="1739660" y="1081177"/>
                  <a:pt x="1751162" y="1086928"/>
                </a:cubicBezTo>
                <a:cubicBezTo>
                  <a:pt x="1759788" y="1098430"/>
                  <a:pt x="1767684" y="1110518"/>
                  <a:pt x="1777041" y="1121434"/>
                </a:cubicBezTo>
                <a:cubicBezTo>
                  <a:pt x="1809235" y="1158994"/>
                  <a:pt x="1840762" y="1168594"/>
                  <a:pt x="1863305" y="1224951"/>
                </a:cubicBezTo>
                <a:cubicBezTo>
                  <a:pt x="1876978" y="1259132"/>
                  <a:pt x="1883210" y="1281352"/>
                  <a:pt x="1906437" y="1311215"/>
                </a:cubicBezTo>
                <a:cubicBezTo>
                  <a:pt x="1916423" y="1324055"/>
                  <a:pt x="1929441" y="1334218"/>
                  <a:pt x="1940943" y="1345720"/>
                </a:cubicBezTo>
                <a:cubicBezTo>
                  <a:pt x="1954063" y="1371961"/>
                  <a:pt x="1966745" y="1399528"/>
                  <a:pt x="1984075" y="1423358"/>
                </a:cubicBezTo>
                <a:cubicBezTo>
                  <a:pt x="1990457" y="1432133"/>
                  <a:pt x="2043150" y="1491738"/>
                  <a:pt x="2053086" y="1509622"/>
                </a:cubicBezTo>
                <a:cubicBezTo>
                  <a:pt x="2086977" y="1570625"/>
                  <a:pt x="2046638" y="1540904"/>
                  <a:pt x="2104845" y="1570007"/>
                </a:cubicBezTo>
                <a:cubicBezTo>
                  <a:pt x="2113471" y="1581509"/>
                  <a:pt x="2123104" y="1592321"/>
                  <a:pt x="2130724" y="1604513"/>
                </a:cubicBezTo>
                <a:cubicBezTo>
                  <a:pt x="2137540" y="1615418"/>
                  <a:pt x="2140844" y="1628319"/>
                  <a:pt x="2147977" y="1639019"/>
                </a:cubicBezTo>
                <a:cubicBezTo>
                  <a:pt x="2211783" y="1734728"/>
                  <a:pt x="2159396" y="1635975"/>
                  <a:pt x="2199735" y="1716656"/>
                </a:cubicBezTo>
                <a:cubicBezTo>
                  <a:pt x="2211616" y="1847342"/>
                  <a:pt x="2213500" y="1818895"/>
                  <a:pt x="2199735" y="1984075"/>
                </a:cubicBezTo>
                <a:cubicBezTo>
                  <a:pt x="2198750" y="1995890"/>
                  <a:pt x="2195779" y="2007684"/>
                  <a:pt x="2191109" y="2018581"/>
                </a:cubicBezTo>
                <a:cubicBezTo>
                  <a:pt x="2187025" y="2028110"/>
                  <a:pt x="2179000" y="2035458"/>
                  <a:pt x="2173856" y="2044460"/>
                </a:cubicBezTo>
                <a:cubicBezTo>
                  <a:pt x="2167476" y="2055625"/>
                  <a:pt x="2164498" y="2068815"/>
                  <a:pt x="2156603" y="2078966"/>
                </a:cubicBezTo>
                <a:cubicBezTo>
                  <a:pt x="2144120" y="2095016"/>
                  <a:pt x="2126860" y="2106796"/>
                  <a:pt x="2113471" y="2122098"/>
                </a:cubicBezTo>
                <a:cubicBezTo>
                  <a:pt x="2106644" y="2129900"/>
                  <a:pt x="2104512" y="2141756"/>
                  <a:pt x="2096218" y="2147977"/>
                </a:cubicBezTo>
                <a:cubicBezTo>
                  <a:pt x="2076563" y="2162719"/>
                  <a:pt x="2003506" y="2190021"/>
                  <a:pt x="1984075" y="2199736"/>
                </a:cubicBezTo>
                <a:cubicBezTo>
                  <a:pt x="1952311" y="2215618"/>
                  <a:pt x="1961496" y="2222899"/>
                  <a:pt x="1923690" y="2234241"/>
                </a:cubicBezTo>
                <a:cubicBezTo>
                  <a:pt x="1906937" y="2239267"/>
                  <a:pt x="1889006" y="2239074"/>
                  <a:pt x="1871932" y="2242868"/>
                </a:cubicBezTo>
                <a:cubicBezTo>
                  <a:pt x="1863055" y="2244841"/>
                  <a:pt x="1855040" y="2250111"/>
                  <a:pt x="1846052" y="2251494"/>
                </a:cubicBezTo>
                <a:cubicBezTo>
                  <a:pt x="1817490" y="2255888"/>
                  <a:pt x="1788543" y="2257245"/>
                  <a:pt x="1759788" y="2260120"/>
                </a:cubicBezTo>
                <a:lnTo>
                  <a:pt x="1406105" y="2251494"/>
                </a:lnTo>
                <a:cubicBezTo>
                  <a:pt x="1391457" y="2250857"/>
                  <a:pt x="1377236" y="2246264"/>
                  <a:pt x="1362973" y="2242868"/>
                </a:cubicBezTo>
                <a:cubicBezTo>
                  <a:pt x="1316839" y="2231884"/>
                  <a:pt x="1271729" y="2216158"/>
                  <a:pt x="1224951" y="2208362"/>
                </a:cubicBezTo>
                <a:cubicBezTo>
                  <a:pt x="1207698" y="2205487"/>
                  <a:pt x="1190343" y="2203166"/>
                  <a:pt x="1173192" y="2199736"/>
                </a:cubicBezTo>
                <a:cubicBezTo>
                  <a:pt x="1134866" y="2192071"/>
                  <a:pt x="1120973" y="2183703"/>
                  <a:pt x="1078302" y="2173856"/>
                </a:cubicBezTo>
                <a:cubicBezTo>
                  <a:pt x="1061259" y="2169923"/>
                  <a:pt x="1043796" y="2168105"/>
                  <a:pt x="1026543" y="2165230"/>
                </a:cubicBezTo>
                <a:cubicBezTo>
                  <a:pt x="982576" y="2150573"/>
                  <a:pt x="988951" y="2151712"/>
                  <a:pt x="923026" y="2139351"/>
                </a:cubicBezTo>
                <a:cubicBezTo>
                  <a:pt x="903042" y="2135604"/>
                  <a:pt x="882769" y="2133600"/>
                  <a:pt x="862641" y="2130724"/>
                </a:cubicBezTo>
                <a:cubicBezTo>
                  <a:pt x="827914" y="2113360"/>
                  <a:pt x="788324" y="2094929"/>
                  <a:pt x="759124" y="2070339"/>
                </a:cubicBezTo>
                <a:cubicBezTo>
                  <a:pt x="724908" y="2041526"/>
                  <a:pt x="699163" y="2003393"/>
                  <a:pt x="664234" y="1975449"/>
                </a:cubicBezTo>
                <a:cubicBezTo>
                  <a:pt x="608009" y="1930469"/>
                  <a:pt x="636890" y="1950416"/>
                  <a:pt x="577969" y="1915064"/>
                </a:cubicBezTo>
                <a:cubicBezTo>
                  <a:pt x="566467" y="1900687"/>
                  <a:pt x="556483" y="1884951"/>
                  <a:pt x="543464" y="1871932"/>
                </a:cubicBezTo>
                <a:cubicBezTo>
                  <a:pt x="456485" y="1784952"/>
                  <a:pt x="536851" y="1886118"/>
                  <a:pt x="474452" y="1802920"/>
                </a:cubicBezTo>
                <a:cubicBezTo>
                  <a:pt x="471577" y="1794294"/>
                  <a:pt x="469892" y="1785174"/>
                  <a:pt x="465826" y="1777041"/>
                </a:cubicBezTo>
                <a:cubicBezTo>
                  <a:pt x="461189" y="1767768"/>
                  <a:pt x="452213" y="1760870"/>
                  <a:pt x="448573" y="1751162"/>
                </a:cubicBezTo>
                <a:cubicBezTo>
                  <a:pt x="443425" y="1737434"/>
                  <a:pt x="442822" y="1722407"/>
                  <a:pt x="439947" y="1708030"/>
                </a:cubicBezTo>
                <a:cubicBezTo>
                  <a:pt x="442822" y="1653396"/>
                  <a:pt x="438611" y="1597923"/>
                  <a:pt x="448573" y="1544128"/>
                </a:cubicBezTo>
                <a:cubicBezTo>
                  <a:pt x="453256" y="1518839"/>
                  <a:pt x="471577" y="1498121"/>
                  <a:pt x="483079" y="1475117"/>
                </a:cubicBezTo>
                <a:cubicBezTo>
                  <a:pt x="504969" y="1431337"/>
                  <a:pt x="493198" y="1451312"/>
                  <a:pt x="517585" y="1414732"/>
                </a:cubicBezTo>
                <a:cubicBezTo>
                  <a:pt x="520460" y="1406106"/>
                  <a:pt x="521795" y="1396802"/>
                  <a:pt x="526211" y="1388853"/>
                </a:cubicBezTo>
                <a:cubicBezTo>
                  <a:pt x="560855" y="1326493"/>
                  <a:pt x="546037" y="1340030"/>
                  <a:pt x="603849" y="1328468"/>
                </a:cubicBezTo>
                <a:cubicBezTo>
                  <a:pt x="649259" y="1283056"/>
                  <a:pt x="607508" y="1318012"/>
                  <a:pt x="672860" y="1285336"/>
                </a:cubicBezTo>
                <a:cubicBezTo>
                  <a:pt x="687857" y="1277838"/>
                  <a:pt x="700424" y="1265683"/>
                  <a:pt x="715992" y="1259456"/>
                </a:cubicBezTo>
                <a:cubicBezTo>
                  <a:pt x="729605" y="1254011"/>
                  <a:pt x="744811" y="1254011"/>
                  <a:pt x="759124" y="1250830"/>
                </a:cubicBezTo>
                <a:cubicBezTo>
                  <a:pt x="770698" y="1248258"/>
                  <a:pt x="782529" y="1246366"/>
                  <a:pt x="793630" y="1242203"/>
                </a:cubicBezTo>
                <a:cubicBezTo>
                  <a:pt x="805670" y="1237688"/>
                  <a:pt x="816095" y="1229466"/>
                  <a:pt x="828135" y="1224951"/>
                </a:cubicBezTo>
                <a:cubicBezTo>
                  <a:pt x="842064" y="1219728"/>
                  <a:pt x="894053" y="1210042"/>
                  <a:pt x="905773" y="1207698"/>
                </a:cubicBezTo>
                <a:lnTo>
                  <a:pt x="1380226" y="1216324"/>
                </a:lnTo>
                <a:cubicBezTo>
                  <a:pt x="1420568" y="1217493"/>
                  <a:pt x="1460637" y="1224951"/>
                  <a:pt x="1500996" y="1224951"/>
                </a:cubicBezTo>
                <a:cubicBezTo>
                  <a:pt x="1705175" y="1224951"/>
                  <a:pt x="1909313" y="1219200"/>
                  <a:pt x="2113471" y="1216324"/>
                </a:cubicBezTo>
                <a:cubicBezTo>
                  <a:pt x="2165431" y="1208902"/>
                  <a:pt x="2217463" y="1201841"/>
                  <a:pt x="2268747" y="1190445"/>
                </a:cubicBezTo>
                <a:cubicBezTo>
                  <a:pt x="2280320" y="1187873"/>
                  <a:pt x="2291750" y="1184694"/>
                  <a:pt x="2303252" y="1181819"/>
                </a:cubicBezTo>
                <a:cubicBezTo>
                  <a:pt x="2322681" y="1172104"/>
                  <a:pt x="2361322" y="1155459"/>
                  <a:pt x="2380890" y="1138686"/>
                </a:cubicBezTo>
                <a:cubicBezTo>
                  <a:pt x="2393240" y="1128100"/>
                  <a:pt x="2403894" y="1115683"/>
                  <a:pt x="2415396" y="1104181"/>
                </a:cubicBezTo>
                <a:cubicBezTo>
                  <a:pt x="2435179" y="1044831"/>
                  <a:pt x="2413140" y="1116587"/>
                  <a:pt x="2432649" y="1009290"/>
                </a:cubicBezTo>
                <a:cubicBezTo>
                  <a:pt x="2434276" y="1000344"/>
                  <a:pt x="2438400" y="992037"/>
                  <a:pt x="2441275" y="983411"/>
                </a:cubicBezTo>
                <a:cubicBezTo>
                  <a:pt x="2438400" y="925902"/>
                  <a:pt x="2437637" y="868248"/>
                  <a:pt x="2432649" y="810883"/>
                </a:cubicBezTo>
                <a:cubicBezTo>
                  <a:pt x="2430869" y="790417"/>
                  <a:pt x="2411464" y="762153"/>
                  <a:pt x="2398143" y="750498"/>
                </a:cubicBezTo>
                <a:cubicBezTo>
                  <a:pt x="2385525" y="739457"/>
                  <a:pt x="2369290" y="733406"/>
                  <a:pt x="2355011" y="724619"/>
                </a:cubicBezTo>
                <a:cubicBezTo>
                  <a:pt x="2331908" y="710402"/>
                  <a:pt x="2311187" y="691560"/>
                  <a:pt x="2286000" y="681486"/>
                </a:cubicBezTo>
                <a:cubicBezTo>
                  <a:pt x="2271623" y="675735"/>
                  <a:pt x="2257421" y="669526"/>
                  <a:pt x="2242868" y="664234"/>
                </a:cubicBezTo>
                <a:cubicBezTo>
                  <a:pt x="2225777" y="658019"/>
                  <a:pt x="2207995" y="653735"/>
                  <a:pt x="2191109" y="646981"/>
                </a:cubicBezTo>
                <a:cubicBezTo>
                  <a:pt x="2179169" y="642205"/>
                  <a:pt x="2168105" y="635479"/>
                  <a:pt x="2156603" y="629728"/>
                </a:cubicBezTo>
                <a:lnTo>
                  <a:pt x="1518249" y="638354"/>
                </a:lnTo>
                <a:cubicBezTo>
                  <a:pt x="1475032" y="639325"/>
                  <a:pt x="1431717" y="641390"/>
                  <a:pt x="1388852" y="646981"/>
                </a:cubicBezTo>
                <a:cubicBezTo>
                  <a:pt x="1356889" y="651150"/>
                  <a:pt x="1324746" y="662599"/>
                  <a:pt x="1293962" y="672860"/>
                </a:cubicBezTo>
                <a:cubicBezTo>
                  <a:pt x="1285336" y="678611"/>
                  <a:pt x="1272720" y="680840"/>
                  <a:pt x="1268083" y="690113"/>
                </a:cubicBezTo>
                <a:cubicBezTo>
                  <a:pt x="1257479" y="711321"/>
                  <a:pt x="1253771" y="735595"/>
                  <a:pt x="1250830" y="759124"/>
                </a:cubicBezTo>
                <a:cubicBezTo>
                  <a:pt x="1240732" y="839900"/>
                  <a:pt x="1247826" y="805645"/>
                  <a:pt x="1233577" y="862641"/>
                </a:cubicBezTo>
                <a:cubicBezTo>
                  <a:pt x="1218305" y="1030643"/>
                  <a:pt x="1219066" y="979617"/>
                  <a:pt x="1233577" y="1233577"/>
                </a:cubicBezTo>
                <a:cubicBezTo>
                  <a:pt x="1234096" y="1242655"/>
                  <a:pt x="1239705" y="1250713"/>
                  <a:pt x="1242203" y="1259456"/>
                </a:cubicBezTo>
                <a:cubicBezTo>
                  <a:pt x="1245460" y="1270856"/>
                  <a:pt x="1246015" y="1283128"/>
                  <a:pt x="1250830" y="1293962"/>
                </a:cubicBezTo>
                <a:cubicBezTo>
                  <a:pt x="1257640" y="1309284"/>
                  <a:pt x="1268083" y="1322717"/>
                  <a:pt x="1276709" y="1337094"/>
                </a:cubicBezTo>
                <a:cubicBezTo>
                  <a:pt x="1279584" y="1348596"/>
                  <a:pt x="1281172" y="1360499"/>
                  <a:pt x="1285335" y="1371600"/>
                </a:cubicBezTo>
                <a:cubicBezTo>
                  <a:pt x="1295991" y="1400017"/>
                  <a:pt x="1314350" y="1422570"/>
                  <a:pt x="1328468" y="1449237"/>
                </a:cubicBezTo>
                <a:cubicBezTo>
                  <a:pt x="1357899" y="1504829"/>
                  <a:pt x="1408542" y="1625441"/>
                  <a:pt x="1457864" y="1664898"/>
                </a:cubicBezTo>
                <a:cubicBezTo>
                  <a:pt x="1535065" y="1726658"/>
                  <a:pt x="1463895" y="1677049"/>
                  <a:pt x="1570007" y="1725283"/>
                </a:cubicBezTo>
                <a:cubicBezTo>
                  <a:pt x="1582128" y="1730793"/>
                  <a:pt x="1623260" y="1763660"/>
                  <a:pt x="1630392" y="1768415"/>
                </a:cubicBezTo>
                <a:cubicBezTo>
                  <a:pt x="1644343" y="1777715"/>
                  <a:pt x="1659306" y="1785408"/>
                  <a:pt x="1673524" y="1794294"/>
                </a:cubicBezTo>
                <a:cubicBezTo>
                  <a:pt x="1682316" y="1799789"/>
                  <a:pt x="1690130" y="1806911"/>
                  <a:pt x="1699403" y="1811547"/>
                </a:cubicBezTo>
                <a:cubicBezTo>
                  <a:pt x="1720338" y="1822014"/>
                  <a:pt x="1746768" y="1822896"/>
                  <a:pt x="1768415" y="1828800"/>
                </a:cubicBezTo>
                <a:cubicBezTo>
                  <a:pt x="1785960" y="1833585"/>
                  <a:pt x="1802340" y="1842487"/>
                  <a:pt x="1820173" y="1846053"/>
                </a:cubicBezTo>
                <a:cubicBezTo>
                  <a:pt x="1834550" y="1848928"/>
                  <a:pt x="1849018" y="1851382"/>
                  <a:pt x="1863305" y="1854679"/>
                </a:cubicBezTo>
                <a:cubicBezTo>
                  <a:pt x="1886410" y="1860011"/>
                  <a:pt x="1908843" y="1868579"/>
                  <a:pt x="1932317" y="1871932"/>
                </a:cubicBezTo>
                <a:lnTo>
                  <a:pt x="1992702" y="1880558"/>
                </a:lnTo>
                <a:lnTo>
                  <a:pt x="2467154" y="1863305"/>
                </a:lnTo>
                <a:cubicBezTo>
                  <a:pt x="2496021" y="1861973"/>
                  <a:pt x="2525694" y="1862833"/>
                  <a:pt x="2553418" y="1854679"/>
                </a:cubicBezTo>
                <a:cubicBezTo>
                  <a:pt x="2575659" y="1848138"/>
                  <a:pt x="2592754" y="1829888"/>
                  <a:pt x="2613803" y="1820173"/>
                </a:cubicBezTo>
                <a:cubicBezTo>
                  <a:pt x="2630315" y="1812552"/>
                  <a:pt x="2648309" y="1808671"/>
                  <a:pt x="2665562" y="1802920"/>
                </a:cubicBezTo>
                <a:cubicBezTo>
                  <a:pt x="2679939" y="1791418"/>
                  <a:pt x="2694838" y="1780539"/>
                  <a:pt x="2708694" y="1768415"/>
                </a:cubicBezTo>
                <a:cubicBezTo>
                  <a:pt x="2727728" y="1751760"/>
                  <a:pt x="2756932" y="1718491"/>
                  <a:pt x="2769079" y="1699403"/>
                </a:cubicBezTo>
                <a:cubicBezTo>
                  <a:pt x="2779435" y="1683130"/>
                  <a:pt x="2783613" y="1663245"/>
                  <a:pt x="2794958" y="1647645"/>
                </a:cubicBezTo>
                <a:cubicBezTo>
                  <a:pt x="2806917" y="1631201"/>
                  <a:pt x="2825693" y="1620629"/>
                  <a:pt x="2838090" y="1604513"/>
                </a:cubicBezTo>
                <a:cubicBezTo>
                  <a:pt x="2854630" y="1583011"/>
                  <a:pt x="2867763" y="1559055"/>
                  <a:pt x="2881222" y="1535502"/>
                </a:cubicBezTo>
                <a:cubicBezTo>
                  <a:pt x="2890792" y="1518754"/>
                  <a:pt x="2895052" y="1498806"/>
                  <a:pt x="2907102" y="1483743"/>
                </a:cubicBezTo>
                <a:cubicBezTo>
                  <a:pt x="2918604" y="1469366"/>
                  <a:pt x="2937215" y="1462256"/>
                  <a:pt x="2950234" y="1449237"/>
                </a:cubicBezTo>
                <a:cubicBezTo>
                  <a:pt x="3006821" y="1392650"/>
                  <a:pt x="2979780" y="1410726"/>
                  <a:pt x="3019245" y="1354347"/>
                </a:cubicBezTo>
                <a:cubicBezTo>
                  <a:pt x="3029804" y="1339263"/>
                  <a:pt x="3042249" y="1325592"/>
                  <a:pt x="3053751" y="1311215"/>
                </a:cubicBezTo>
                <a:cubicBezTo>
                  <a:pt x="3095010" y="1208065"/>
                  <a:pt x="3078463" y="1254331"/>
                  <a:pt x="3105509" y="1173192"/>
                </a:cubicBezTo>
                <a:cubicBezTo>
                  <a:pt x="3126980" y="1022887"/>
                  <a:pt x="3126878" y="1051587"/>
                  <a:pt x="3096883" y="793630"/>
                </a:cubicBezTo>
                <a:cubicBezTo>
                  <a:pt x="3094655" y="774470"/>
                  <a:pt x="3080240" y="758805"/>
                  <a:pt x="3071003" y="741871"/>
                </a:cubicBezTo>
                <a:cubicBezTo>
                  <a:pt x="3034922" y="675722"/>
                  <a:pt x="3056193" y="714508"/>
                  <a:pt x="2993366" y="655607"/>
                </a:cubicBezTo>
                <a:cubicBezTo>
                  <a:pt x="2991505" y="653862"/>
                  <a:pt x="2906199" y="560265"/>
                  <a:pt x="2872596" y="543464"/>
                </a:cubicBezTo>
                <a:cubicBezTo>
                  <a:pt x="2856330" y="535331"/>
                  <a:pt x="2838256" y="531437"/>
                  <a:pt x="2820837" y="526211"/>
                </a:cubicBezTo>
                <a:cubicBezTo>
                  <a:pt x="2783865" y="515119"/>
                  <a:pt x="2768470" y="515033"/>
                  <a:pt x="2725947" y="508958"/>
                </a:cubicBezTo>
                <a:lnTo>
                  <a:pt x="1846052" y="517585"/>
                </a:lnTo>
                <a:cubicBezTo>
                  <a:pt x="1652467" y="521073"/>
                  <a:pt x="1851032" y="524910"/>
                  <a:pt x="1725283" y="534837"/>
                </a:cubicBezTo>
                <a:cubicBezTo>
                  <a:pt x="1630513" y="542319"/>
                  <a:pt x="1440611" y="552090"/>
                  <a:pt x="1440611" y="552090"/>
                </a:cubicBezTo>
                <a:cubicBezTo>
                  <a:pt x="1433120" y="553588"/>
                  <a:pt x="1383756" y="561608"/>
                  <a:pt x="1371600" y="569343"/>
                </a:cubicBezTo>
                <a:cubicBezTo>
                  <a:pt x="1269832" y="634104"/>
                  <a:pt x="1341506" y="613319"/>
                  <a:pt x="1259456" y="629728"/>
                </a:cubicBezTo>
                <a:cubicBezTo>
                  <a:pt x="1230701" y="646981"/>
                  <a:pt x="1200018" y="661366"/>
                  <a:pt x="1173192" y="681486"/>
                </a:cubicBezTo>
                <a:cubicBezTo>
                  <a:pt x="1161690" y="690113"/>
                  <a:pt x="1151254" y="700384"/>
                  <a:pt x="1138686" y="707366"/>
                </a:cubicBezTo>
                <a:cubicBezTo>
                  <a:pt x="1125150" y="714886"/>
                  <a:pt x="1109148" y="717204"/>
                  <a:pt x="1095554" y="724619"/>
                </a:cubicBezTo>
                <a:cubicBezTo>
                  <a:pt x="1077351" y="734548"/>
                  <a:pt x="1062342" y="749851"/>
                  <a:pt x="1043796" y="759124"/>
                </a:cubicBezTo>
                <a:cubicBezTo>
                  <a:pt x="1027530" y="767257"/>
                  <a:pt x="1008303" y="768244"/>
                  <a:pt x="992037" y="776377"/>
                </a:cubicBezTo>
                <a:cubicBezTo>
                  <a:pt x="829068" y="857862"/>
                  <a:pt x="970727" y="806485"/>
                  <a:pt x="854015" y="845388"/>
                </a:cubicBezTo>
                <a:cubicBezTo>
                  <a:pt x="829510" y="869893"/>
                  <a:pt x="806154" y="895789"/>
                  <a:pt x="776377" y="914400"/>
                </a:cubicBezTo>
                <a:cubicBezTo>
                  <a:pt x="768666" y="919219"/>
                  <a:pt x="759124" y="920151"/>
                  <a:pt x="750498" y="923026"/>
                </a:cubicBezTo>
                <a:cubicBezTo>
                  <a:pt x="738996" y="934528"/>
                  <a:pt x="729526" y="948509"/>
                  <a:pt x="715992" y="957532"/>
                </a:cubicBezTo>
                <a:cubicBezTo>
                  <a:pt x="677424" y="983244"/>
                  <a:pt x="657741" y="988450"/>
                  <a:pt x="621102" y="1000664"/>
                </a:cubicBezTo>
                <a:cubicBezTo>
                  <a:pt x="612475" y="1012166"/>
                  <a:pt x="606267" y="1025965"/>
                  <a:pt x="595222" y="1035169"/>
                </a:cubicBezTo>
                <a:cubicBezTo>
                  <a:pt x="588237" y="1040990"/>
                  <a:pt x="576521" y="1038213"/>
                  <a:pt x="569343" y="1043796"/>
                </a:cubicBezTo>
                <a:cubicBezTo>
                  <a:pt x="550084" y="1058776"/>
                  <a:pt x="537886" y="1082020"/>
                  <a:pt x="517585" y="1095554"/>
                </a:cubicBezTo>
                <a:lnTo>
                  <a:pt x="491705" y="1112807"/>
                </a:lnTo>
                <a:cubicBezTo>
                  <a:pt x="475763" y="1134064"/>
                  <a:pt x="456467" y="1155506"/>
                  <a:pt x="448573" y="1181819"/>
                </a:cubicBezTo>
                <a:cubicBezTo>
                  <a:pt x="443547" y="1198572"/>
                  <a:pt x="442822" y="1216324"/>
                  <a:pt x="439947" y="1233577"/>
                </a:cubicBezTo>
                <a:cubicBezTo>
                  <a:pt x="442822" y="1262332"/>
                  <a:pt x="440839" y="1291997"/>
                  <a:pt x="448573" y="1319841"/>
                </a:cubicBezTo>
                <a:cubicBezTo>
                  <a:pt x="455457" y="1344622"/>
                  <a:pt x="483079" y="1388853"/>
                  <a:pt x="483079" y="1388853"/>
                </a:cubicBezTo>
                <a:cubicBezTo>
                  <a:pt x="485954" y="1403230"/>
                  <a:pt x="486557" y="1418257"/>
                  <a:pt x="491705" y="1431985"/>
                </a:cubicBezTo>
                <a:cubicBezTo>
                  <a:pt x="495345" y="1441693"/>
                  <a:pt x="503463" y="1449072"/>
                  <a:pt x="508958" y="1457864"/>
                </a:cubicBezTo>
                <a:cubicBezTo>
                  <a:pt x="517844" y="1472082"/>
                  <a:pt x="525222" y="1487260"/>
                  <a:pt x="534837" y="1500996"/>
                </a:cubicBezTo>
                <a:cubicBezTo>
                  <a:pt x="545396" y="1516080"/>
                  <a:pt x="560118" y="1528194"/>
                  <a:pt x="569343" y="1544128"/>
                </a:cubicBezTo>
                <a:cubicBezTo>
                  <a:pt x="591894" y="1583079"/>
                  <a:pt x="602723" y="1628891"/>
                  <a:pt x="629728" y="1664898"/>
                </a:cubicBezTo>
                <a:cubicBezTo>
                  <a:pt x="638354" y="1676400"/>
                  <a:pt x="648363" y="1686984"/>
                  <a:pt x="655607" y="1699403"/>
                </a:cubicBezTo>
                <a:cubicBezTo>
                  <a:pt x="700372" y="1776143"/>
                  <a:pt x="675052" y="1755737"/>
                  <a:pt x="724618" y="1820173"/>
                </a:cubicBezTo>
                <a:cubicBezTo>
                  <a:pt x="740782" y="1841186"/>
                  <a:pt x="760310" y="1859471"/>
                  <a:pt x="776377" y="1880558"/>
                </a:cubicBezTo>
                <a:cubicBezTo>
                  <a:pt x="807794" y="1921793"/>
                  <a:pt x="859079" y="1990486"/>
                  <a:pt x="888520" y="2044460"/>
                </a:cubicBezTo>
                <a:cubicBezTo>
                  <a:pt x="897757" y="2061394"/>
                  <a:pt x="905773" y="2078966"/>
                  <a:pt x="914400" y="2096219"/>
                </a:cubicBezTo>
                <a:cubicBezTo>
                  <a:pt x="917275" y="2107721"/>
                  <a:pt x="918211" y="2119890"/>
                  <a:pt x="923026" y="2130724"/>
                </a:cubicBezTo>
                <a:cubicBezTo>
                  <a:pt x="929836" y="2146046"/>
                  <a:pt x="944299" y="2157734"/>
                  <a:pt x="948905" y="2173856"/>
                </a:cubicBezTo>
                <a:cubicBezTo>
                  <a:pt x="956058" y="2198893"/>
                  <a:pt x="953573" y="2225758"/>
                  <a:pt x="957532" y="2251494"/>
                </a:cubicBezTo>
                <a:cubicBezTo>
                  <a:pt x="959335" y="2263212"/>
                  <a:pt x="963586" y="2274426"/>
                  <a:pt x="966158" y="2286000"/>
                </a:cubicBezTo>
                <a:cubicBezTo>
                  <a:pt x="980736" y="2351602"/>
                  <a:pt x="966262" y="2307823"/>
                  <a:pt x="992037" y="2372264"/>
                </a:cubicBezTo>
                <a:cubicBezTo>
                  <a:pt x="994913" y="2395268"/>
                  <a:pt x="996517" y="2418466"/>
                  <a:pt x="1000664" y="2441275"/>
                </a:cubicBezTo>
                <a:cubicBezTo>
                  <a:pt x="1004291" y="2461223"/>
                  <a:pt x="1018044" y="2484663"/>
                  <a:pt x="1026543" y="2501660"/>
                </a:cubicBezTo>
                <a:cubicBezTo>
                  <a:pt x="1026618" y="2501961"/>
                  <a:pt x="1039669" y="2557918"/>
                  <a:pt x="1043796" y="2562045"/>
                </a:cubicBezTo>
                <a:cubicBezTo>
                  <a:pt x="1052889" y="2571138"/>
                  <a:pt x="1066800" y="2573547"/>
                  <a:pt x="1078302" y="2579298"/>
                </a:cubicBezTo>
                <a:cubicBezTo>
                  <a:pt x="1081177" y="2567796"/>
                  <a:pt x="1084979" y="2556487"/>
                  <a:pt x="1086928" y="2544792"/>
                </a:cubicBezTo>
                <a:cubicBezTo>
                  <a:pt x="1093613" y="2504680"/>
                  <a:pt x="1094318" y="2463473"/>
                  <a:pt x="1104181" y="2424022"/>
                </a:cubicBezTo>
                <a:cubicBezTo>
                  <a:pt x="1121480" y="2354825"/>
                  <a:pt x="1194975" y="2320074"/>
                  <a:pt x="1224951" y="2260120"/>
                </a:cubicBezTo>
                <a:cubicBezTo>
                  <a:pt x="1236453" y="2237116"/>
                  <a:pt x="1245977" y="2213013"/>
                  <a:pt x="1259456" y="2191109"/>
                </a:cubicBezTo>
                <a:cubicBezTo>
                  <a:pt x="1269106" y="2175428"/>
                  <a:pt x="1283403" y="2163061"/>
                  <a:pt x="1293962" y="2147977"/>
                </a:cubicBezTo>
                <a:cubicBezTo>
                  <a:pt x="1303577" y="2134241"/>
                  <a:pt x="1309979" y="2118405"/>
                  <a:pt x="1319841" y="2104845"/>
                </a:cubicBezTo>
                <a:cubicBezTo>
                  <a:pt x="1333050" y="2086682"/>
                  <a:pt x="1349498" y="2071053"/>
                  <a:pt x="1362973" y="2053086"/>
                </a:cubicBezTo>
                <a:cubicBezTo>
                  <a:pt x="1426303" y="1968646"/>
                  <a:pt x="1365934" y="2030655"/>
                  <a:pt x="1449237" y="1940943"/>
                </a:cubicBezTo>
                <a:cubicBezTo>
                  <a:pt x="1468607" y="1920083"/>
                  <a:pt x="1490199" y="1901368"/>
                  <a:pt x="1509622" y="1880558"/>
                </a:cubicBezTo>
                <a:cubicBezTo>
                  <a:pt x="1530478" y="1858212"/>
                  <a:pt x="1549208" y="1833946"/>
                  <a:pt x="1570007" y="1811547"/>
                </a:cubicBezTo>
                <a:cubicBezTo>
                  <a:pt x="1586610" y="1793667"/>
                  <a:pt x="1606005" y="1778414"/>
                  <a:pt x="1621766" y="1759788"/>
                </a:cubicBezTo>
                <a:cubicBezTo>
                  <a:pt x="1637744" y="1740905"/>
                  <a:pt x="1646722" y="1716181"/>
                  <a:pt x="1664898" y="1699403"/>
                </a:cubicBezTo>
                <a:cubicBezTo>
                  <a:pt x="1684831" y="1681003"/>
                  <a:pt x="1713069" y="1673637"/>
                  <a:pt x="1733909" y="1656271"/>
                </a:cubicBezTo>
                <a:cubicBezTo>
                  <a:pt x="1748054" y="1644484"/>
                  <a:pt x="1755852" y="1626599"/>
                  <a:pt x="1768415" y="1613139"/>
                </a:cubicBezTo>
                <a:cubicBezTo>
                  <a:pt x="1796162" y="1583411"/>
                  <a:pt x="1829275" y="1558629"/>
                  <a:pt x="1854679" y="1526875"/>
                </a:cubicBezTo>
                <a:cubicBezTo>
                  <a:pt x="1865495" y="1513355"/>
                  <a:pt x="1896912" y="1470830"/>
                  <a:pt x="1915064" y="1457864"/>
                </a:cubicBezTo>
                <a:cubicBezTo>
                  <a:pt x="1925528" y="1450390"/>
                  <a:pt x="1938067" y="1446362"/>
                  <a:pt x="1949569" y="1440611"/>
                </a:cubicBezTo>
                <a:cubicBezTo>
                  <a:pt x="1984075" y="1449237"/>
                  <a:pt x="2019344" y="1455243"/>
                  <a:pt x="2053086" y="1466490"/>
                </a:cubicBezTo>
                <a:cubicBezTo>
                  <a:pt x="2071386" y="1472590"/>
                  <a:pt x="2087173" y="1484637"/>
                  <a:pt x="2104845" y="1492369"/>
                </a:cubicBezTo>
                <a:cubicBezTo>
                  <a:pt x="2372702" y="1609556"/>
                  <a:pt x="1991577" y="1431422"/>
                  <a:pt x="2286000" y="1578634"/>
                </a:cubicBezTo>
                <a:cubicBezTo>
                  <a:pt x="2347299" y="1609283"/>
                  <a:pt x="2414482" y="1625621"/>
                  <a:pt x="2475781" y="1656271"/>
                </a:cubicBezTo>
                <a:cubicBezTo>
                  <a:pt x="2550235" y="1693498"/>
                  <a:pt x="2496717" y="1684611"/>
                  <a:pt x="2605177" y="1725283"/>
                </a:cubicBezTo>
                <a:cubicBezTo>
                  <a:pt x="2628181" y="1733909"/>
                  <a:pt x="2652214" y="1740175"/>
                  <a:pt x="2674188" y="1751162"/>
                </a:cubicBezTo>
                <a:cubicBezTo>
                  <a:pt x="2687048" y="1757592"/>
                  <a:pt x="2696564" y="1769322"/>
                  <a:pt x="2708694" y="1777041"/>
                </a:cubicBezTo>
                <a:cubicBezTo>
                  <a:pt x="2728253" y="1789487"/>
                  <a:pt x="2749335" y="1799397"/>
                  <a:pt x="2769079" y="1811547"/>
                </a:cubicBezTo>
                <a:cubicBezTo>
                  <a:pt x="2786738" y="1822414"/>
                  <a:pt x="2803057" y="1835385"/>
                  <a:pt x="2820837" y="1846053"/>
                </a:cubicBezTo>
                <a:cubicBezTo>
                  <a:pt x="2865943" y="1873116"/>
                  <a:pt x="2850049" y="1853672"/>
                  <a:pt x="2898475" y="1889185"/>
                </a:cubicBezTo>
                <a:cubicBezTo>
                  <a:pt x="2928170" y="1910961"/>
                  <a:pt x="2954100" y="1937770"/>
                  <a:pt x="2984739" y="1958196"/>
                </a:cubicBezTo>
                <a:cubicBezTo>
                  <a:pt x="3001992" y="1969698"/>
                  <a:pt x="3019728" y="1980506"/>
                  <a:pt x="3036498" y="1992702"/>
                </a:cubicBezTo>
                <a:cubicBezTo>
                  <a:pt x="3051388" y="2003531"/>
                  <a:pt x="3064310" y="2016994"/>
                  <a:pt x="3079630" y="2027207"/>
                </a:cubicBezTo>
                <a:cubicBezTo>
                  <a:pt x="3090330" y="2034340"/>
                  <a:pt x="3103671" y="2036986"/>
                  <a:pt x="3114135" y="2044460"/>
                </a:cubicBezTo>
                <a:cubicBezTo>
                  <a:pt x="3144100" y="2065864"/>
                  <a:pt x="3171445" y="2090720"/>
                  <a:pt x="3200400" y="2113471"/>
                </a:cubicBezTo>
                <a:cubicBezTo>
                  <a:pt x="3211705" y="2122354"/>
                  <a:pt x="3224738" y="2129185"/>
                  <a:pt x="3234905" y="2139351"/>
                </a:cubicBezTo>
                <a:cubicBezTo>
                  <a:pt x="3267215" y="2171660"/>
                  <a:pt x="3249211" y="2161372"/>
                  <a:pt x="3286664" y="2173856"/>
                </a:cubicBezTo>
                <a:cubicBezTo>
                  <a:pt x="3310220" y="2197413"/>
                  <a:pt x="3344793" y="2227476"/>
                  <a:pt x="3355675" y="2260120"/>
                </a:cubicBezTo>
                <a:lnTo>
                  <a:pt x="3364302" y="2286000"/>
                </a:lnTo>
                <a:cubicBezTo>
                  <a:pt x="3355675" y="2294626"/>
                  <a:pt x="3348349" y="2304788"/>
                  <a:pt x="3338422" y="2311879"/>
                </a:cubicBezTo>
                <a:cubicBezTo>
                  <a:pt x="3327958" y="2319353"/>
                  <a:pt x="3315857" y="2324356"/>
                  <a:pt x="3303917" y="2329132"/>
                </a:cubicBezTo>
                <a:cubicBezTo>
                  <a:pt x="3287478" y="2335708"/>
                  <a:pt x="3239443" y="2351379"/>
                  <a:pt x="3217652" y="2355011"/>
                </a:cubicBezTo>
                <a:cubicBezTo>
                  <a:pt x="3194785" y="2358822"/>
                  <a:pt x="3171645" y="2360762"/>
                  <a:pt x="3148641" y="2363637"/>
                </a:cubicBezTo>
                <a:lnTo>
                  <a:pt x="2682815" y="2355011"/>
                </a:lnTo>
                <a:cubicBezTo>
                  <a:pt x="2635306" y="2353761"/>
                  <a:pt x="2374609" y="2340463"/>
                  <a:pt x="2320505" y="2337758"/>
                </a:cubicBezTo>
                <a:cubicBezTo>
                  <a:pt x="2182420" y="2318031"/>
                  <a:pt x="2239847" y="2327190"/>
                  <a:pt x="2147977" y="2311879"/>
                </a:cubicBezTo>
                <a:cubicBezTo>
                  <a:pt x="2139351" y="2306128"/>
                  <a:pt x="2131246" y="2299505"/>
                  <a:pt x="2122098" y="2294626"/>
                </a:cubicBezTo>
                <a:cubicBezTo>
                  <a:pt x="2088058" y="2276471"/>
                  <a:pt x="2050680" y="2264268"/>
                  <a:pt x="2018581" y="2242868"/>
                </a:cubicBezTo>
                <a:cubicBezTo>
                  <a:pt x="1957204" y="2201949"/>
                  <a:pt x="1998243" y="2227040"/>
                  <a:pt x="1871932" y="2173856"/>
                </a:cubicBezTo>
                <a:cubicBezTo>
                  <a:pt x="1804050" y="2145274"/>
                  <a:pt x="1852727" y="2166872"/>
                  <a:pt x="1777041" y="2139351"/>
                </a:cubicBezTo>
                <a:cubicBezTo>
                  <a:pt x="1762488" y="2134059"/>
                  <a:pt x="1747445" y="2129618"/>
                  <a:pt x="1733909" y="2122098"/>
                </a:cubicBezTo>
                <a:cubicBezTo>
                  <a:pt x="1658213" y="2080045"/>
                  <a:pt x="1748365" y="2103647"/>
                  <a:pt x="1630392" y="2053086"/>
                </a:cubicBezTo>
                <a:cubicBezTo>
                  <a:pt x="1614316" y="2046196"/>
                  <a:pt x="1595887" y="2047335"/>
                  <a:pt x="1578634" y="2044460"/>
                </a:cubicBezTo>
                <a:cubicBezTo>
                  <a:pt x="1535502" y="2018581"/>
                  <a:pt x="1495471" y="1986636"/>
                  <a:pt x="1449237" y="1966822"/>
                </a:cubicBezTo>
                <a:cubicBezTo>
                  <a:pt x="1409235" y="1949679"/>
                  <a:pt x="1361156" y="1927975"/>
                  <a:pt x="1319841" y="1915064"/>
                </a:cubicBezTo>
                <a:cubicBezTo>
                  <a:pt x="1137893" y="1858205"/>
                  <a:pt x="1371490" y="1940047"/>
                  <a:pt x="1173192" y="1880558"/>
                </a:cubicBezTo>
                <a:cubicBezTo>
                  <a:pt x="1140955" y="1870887"/>
                  <a:pt x="1111415" y="1852074"/>
                  <a:pt x="1078302" y="1846053"/>
                </a:cubicBezTo>
                <a:cubicBezTo>
                  <a:pt x="1027014" y="1836728"/>
                  <a:pt x="796793" y="1822024"/>
                  <a:pt x="733245" y="1820173"/>
                </a:cubicBezTo>
                <a:lnTo>
                  <a:pt x="0" y="1802920"/>
                </a:lnTo>
                <a:cubicBezTo>
                  <a:pt x="68230" y="1611876"/>
                  <a:pt x="15937" y="1720680"/>
                  <a:pt x="172528" y="1509622"/>
                </a:cubicBezTo>
                <a:cubicBezTo>
                  <a:pt x="195832" y="1478212"/>
                  <a:pt x="215299" y="1443734"/>
                  <a:pt x="241539" y="1414732"/>
                </a:cubicBezTo>
                <a:cubicBezTo>
                  <a:pt x="296173" y="1354347"/>
                  <a:pt x="360270" y="1301333"/>
                  <a:pt x="405441" y="1233577"/>
                </a:cubicBezTo>
                <a:cubicBezTo>
                  <a:pt x="422694" y="1207698"/>
                  <a:pt x="434462" y="1177161"/>
                  <a:pt x="457200" y="1155939"/>
                </a:cubicBezTo>
                <a:cubicBezTo>
                  <a:pt x="478843" y="1135739"/>
                  <a:pt x="509451" y="1128038"/>
                  <a:pt x="534837" y="1112807"/>
                </a:cubicBezTo>
                <a:cubicBezTo>
                  <a:pt x="552617" y="1102139"/>
                  <a:pt x="570767" y="1091696"/>
                  <a:pt x="586596" y="1078302"/>
                </a:cubicBezTo>
                <a:cubicBezTo>
                  <a:pt x="628097" y="1043186"/>
                  <a:pt x="645388" y="1010934"/>
                  <a:pt x="690113" y="983411"/>
                </a:cubicBezTo>
                <a:cubicBezTo>
                  <a:pt x="712017" y="969932"/>
                  <a:pt x="737220" y="962384"/>
                  <a:pt x="759124" y="948905"/>
                </a:cubicBezTo>
                <a:cubicBezTo>
                  <a:pt x="774805" y="939255"/>
                  <a:pt x="786723" y="924285"/>
                  <a:pt x="802256" y="914400"/>
                </a:cubicBezTo>
                <a:cubicBezTo>
                  <a:pt x="818530" y="904044"/>
                  <a:pt x="837741" y="898876"/>
                  <a:pt x="854015" y="888520"/>
                </a:cubicBezTo>
                <a:cubicBezTo>
                  <a:pt x="895379" y="862198"/>
                  <a:pt x="906181" y="834612"/>
                  <a:pt x="957532" y="819509"/>
                </a:cubicBezTo>
                <a:cubicBezTo>
                  <a:pt x="985256" y="811355"/>
                  <a:pt x="1015041" y="813758"/>
                  <a:pt x="1043796" y="810883"/>
                </a:cubicBezTo>
                <a:cubicBezTo>
                  <a:pt x="1060306" y="806755"/>
                  <a:pt x="1177113" y="776910"/>
                  <a:pt x="1190445" y="776377"/>
                </a:cubicBezTo>
                <a:cubicBezTo>
                  <a:pt x="1380096" y="768791"/>
                  <a:pt x="1570007" y="770626"/>
                  <a:pt x="1759788" y="767751"/>
                </a:cubicBezTo>
                <a:lnTo>
                  <a:pt x="1940943" y="715992"/>
                </a:lnTo>
                <a:cubicBezTo>
                  <a:pt x="1969773" y="707622"/>
                  <a:pt x="2001142" y="705008"/>
                  <a:pt x="2027207" y="690113"/>
                </a:cubicBezTo>
                <a:cubicBezTo>
                  <a:pt x="2047335" y="678611"/>
                  <a:pt x="2068531" y="668803"/>
                  <a:pt x="2087592" y="655607"/>
                </a:cubicBezTo>
                <a:cubicBezTo>
                  <a:pt x="2250977" y="542494"/>
                  <a:pt x="2046373" y="668262"/>
                  <a:pt x="2182483" y="586596"/>
                </a:cubicBezTo>
                <a:cubicBezTo>
                  <a:pt x="2193985" y="569343"/>
                  <a:pt x="2210430" y="554508"/>
                  <a:pt x="2216988" y="534837"/>
                </a:cubicBezTo>
                <a:cubicBezTo>
                  <a:pt x="2229682" y="496759"/>
                  <a:pt x="2221548" y="517091"/>
                  <a:pt x="2242868" y="474453"/>
                </a:cubicBezTo>
                <a:cubicBezTo>
                  <a:pt x="2239992" y="422694"/>
                  <a:pt x="2244814" y="369926"/>
                  <a:pt x="2234241" y="319177"/>
                </a:cubicBezTo>
                <a:cubicBezTo>
                  <a:pt x="2225384" y="276663"/>
                  <a:pt x="2184082" y="258560"/>
                  <a:pt x="2156603" y="232913"/>
                </a:cubicBezTo>
                <a:cubicBezTo>
                  <a:pt x="2122854" y="201413"/>
                  <a:pt x="2063807" y="133668"/>
                  <a:pt x="2018581" y="103517"/>
                </a:cubicBezTo>
                <a:cubicBezTo>
                  <a:pt x="1978807" y="77001"/>
                  <a:pt x="1958487" y="76668"/>
                  <a:pt x="1915064" y="60385"/>
                </a:cubicBezTo>
                <a:cubicBezTo>
                  <a:pt x="1886066" y="49511"/>
                  <a:pt x="1857555" y="37381"/>
                  <a:pt x="1828800" y="25879"/>
                </a:cubicBezTo>
                <a:cubicBezTo>
                  <a:pt x="1814423" y="20128"/>
                  <a:pt x="1800852" y="11663"/>
                  <a:pt x="1785668" y="8626"/>
                </a:cubicBezTo>
                <a:lnTo>
                  <a:pt x="1742535" y="0"/>
                </a:lnTo>
                <a:cubicBezTo>
                  <a:pt x="1676399" y="2875"/>
                  <a:pt x="1610180" y="4223"/>
                  <a:pt x="1544128" y="8626"/>
                </a:cubicBezTo>
                <a:cubicBezTo>
                  <a:pt x="1505965" y="11170"/>
                  <a:pt x="1467054" y="18564"/>
                  <a:pt x="1431985" y="34505"/>
                </a:cubicBezTo>
                <a:cubicBezTo>
                  <a:pt x="1415369" y="42058"/>
                  <a:pt x="1348023" y="86942"/>
                  <a:pt x="1337094" y="94890"/>
                </a:cubicBezTo>
                <a:cubicBezTo>
                  <a:pt x="1322204" y="105719"/>
                  <a:pt x="1309496" y="119511"/>
                  <a:pt x="1293962" y="129396"/>
                </a:cubicBezTo>
                <a:cubicBezTo>
                  <a:pt x="1277688" y="139752"/>
                  <a:pt x="1259456" y="146649"/>
                  <a:pt x="1242203" y="155275"/>
                </a:cubicBezTo>
                <a:cubicBezTo>
                  <a:pt x="1154266" y="262755"/>
                  <a:pt x="1193465" y="221268"/>
                  <a:pt x="1130060" y="284671"/>
                </a:cubicBezTo>
                <a:cubicBezTo>
                  <a:pt x="1124309" y="299048"/>
                  <a:pt x="1119296" y="313743"/>
                  <a:pt x="1112807" y="327803"/>
                </a:cubicBezTo>
                <a:cubicBezTo>
                  <a:pt x="1102029" y="351155"/>
                  <a:pt x="1078302" y="396815"/>
                  <a:pt x="1078302" y="396815"/>
                </a:cubicBezTo>
                <a:cubicBezTo>
                  <a:pt x="1081177" y="439947"/>
                  <a:pt x="1079821" y="483571"/>
                  <a:pt x="1086928" y="526211"/>
                </a:cubicBezTo>
                <a:cubicBezTo>
                  <a:pt x="1088632" y="536438"/>
                  <a:pt x="1097293" y="544341"/>
                  <a:pt x="1104181" y="552090"/>
                </a:cubicBezTo>
                <a:cubicBezTo>
                  <a:pt x="1104187" y="552097"/>
                  <a:pt x="1168875" y="616785"/>
                  <a:pt x="1181818" y="629728"/>
                </a:cubicBezTo>
                <a:cubicBezTo>
                  <a:pt x="1303140" y="751048"/>
                  <a:pt x="1150060" y="601145"/>
                  <a:pt x="1268083" y="707366"/>
                </a:cubicBezTo>
                <a:cubicBezTo>
                  <a:pt x="1283196" y="720968"/>
                  <a:pt x="1295913" y="737109"/>
                  <a:pt x="1311215" y="750498"/>
                </a:cubicBezTo>
                <a:cubicBezTo>
                  <a:pt x="1319017" y="757325"/>
                  <a:pt x="1329091" y="761160"/>
                  <a:pt x="1337094" y="767751"/>
                </a:cubicBezTo>
                <a:cubicBezTo>
                  <a:pt x="1378023" y="801457"/>
                  <a:pt x="1412902" y="843167"/>
                  <a:pt x="1457864" y="871268"/>
                </a:cubicBezTo>
                <a:cubicBezTo>
                  <a:pt x="1480868" y="885645"/>
                  <a:pt x="1504713" y="898756"/>
                  <a:pt x="1526875" y="914400"/>
                </a:cubicBezTo>
                <a:cubicBezTo>
                  <a:pt x="1553660" y="933307"/>
                  <a:pt x="1579205" y="953943"/>
                  <a:pt x="1604513" y="974785"/>
                </a:cubicBezTo>
                <a:cubicBezTo>
                  <a:pt x="1628108" y="994216"/>
                  <a:pt x="1648552" y="1017542"/>
                  <a:pt x="1673524" y="1035169"/>
                </a:cubicBezTo>
                <a:cubicBezTo>
                  <a:pt x="1697710" y="1052242"/>
                  <a:pt x="1727288" y="1060795"/>
                  <a:pt x="1751162" y="1078302"/>
                </a:cubicBezTo>
                <a:cubicBezTo>
                  <a:pt x="1770837" y="1092731"/>
                  <a:pt x="1784395" y="1114181"/>
                  <a:pt x="1802920" y="1130060"/>
                </a:cubicBezTo>
                <a:cubicBezTo>
                  <a:pt x="1824752" y="1148773"/>
                  <a:pt x="1850803" y="1162315"/>
                  <a:pt x="1871932" y="1181819"/>
                </a:cubicBezTo>
                <a:cubicBezTo>
                  <a:pt x="1888434" y="1197052"/>
                  <a:pt x="1898509" y="1218402"/>
                  <a:pt x="1915064" y="1233577"/>
                </a:cubicBezTo>
                <a:cubicBezTo>
                  <a:pt x="1951264" y="1266760"/>
                  <a:pt x="2005204" y="1291801"/>
                  <a:pt x="2044460" y="1319841"/>
                </a:cubicBezTo>
                <a:cubicBezTo>
                  <a:pt x="2062735" y="1332894"/>
                  <a:pt x="2077092" y="1351203"/>
                  <a:pt x="2096218" y="1362973"/>
                </a:cubicBezTo>
                <a:cubicBezTo>
                  <a:pt x="2114868" y="1374450"/>
                  <a:pt x="2136720" y="1379676"/>
                  <a:pt x="2156603" y="1388853"/>
                </a:cubicBezTo>
                <a:cubicBezTo>
                  <a:pt x="2174117" y="1396936"/>
                  <a:pt x="2190632" y="1407134"/>
                  <a:pt x="2208362" y="1414732"/>
                </a:cubicBezTo>
                <a:cubicBezTo>
                  <a:pt x="2234033" y="1425734"/>
                  <a:pt x="2307381" y="1452801"/>
                  <a:pt x="2337758" y="1457864"/>
                </a:cubicBezTo>
                <a:cubicBezTo>
                  <a:pt x="2369087" y="1463085"/>
                  <a:pt x="2401083" y="1462983"/>
                  <a:pt x="2432649" y="1466490"/>
                </a:cubicBezTo>
                <a:cubicBezTo>
                  <a:pt x="2452857" y="1468735"/>
                  <a:pt x="2472712" y="1474451"/>
                  <a:pt x="2493034" y="1475117"/>
                </a:cubicBezTo>
                <a:cubicBezTo>
                  <a:pt x="2648253" y="1480206"/>
                  <a:pt x="2803585" y="1480868"/>
                  <a:pt x="2958860" y="1483743"/>
                </a:cubicBezTo>
                <a:cubicBezTo>
                  <a:pt x="3073879" y="1480868"/>
                  <a:pt x="3190833" y="1496320"/>
                  <a:pt x="3303917" y="1475117"/>
                </a:cubicBezTo>
                <a:cubicBezTo>
                  <a:pt x="3315914" y="1472868"/>
                  <a:pt x="3402422" y="1374046"/>
                  <a:pt x="3416060" y="1354347"/>
                </a:cubicBezTo>
                <a:cubicBezTo>
                  <a:pt x="3429256" y="1335286"/>
                  <a:pt x="3436176" y="1312138"/>
                  <a:pt x="3450566" y="1293962"/>
                </a:cubicBezTo>
                <a:cubicBezTo>
                  <a:pt x="3453270" y="1290547"/>
                  <a:pt x="3605918" y="1118469"/>
                  <a:pt x="3640347" y="1078302"/>
                </a:cubicBezTo>
                <a:cubicBezTo>
                  <a:pt x="3642267" y="1076063"/>
                  <a:pt x="3712900" y="991886"/>
                  <a:pt x="3717985" y="983411"/>
                </a:cubicBezTo>
                <a:cubicBezTo>
                  <a:pt x="3726611" y="969034"/>
                  <a:pt x="3736926" y="955543"/>
                  <a:pt x="3743864" y="940279"/>
                </a:cubicBezTo>
                <a:cubicBezTo>
                  <a:pt x="3850478" y="705726"/>
                  <a:pt x="3692673" y="1025411"/>
                  <a:pt x="3778369" y="854015"/>
                </a:cubicBezTo>
                <a:cubicBezTo>
                  <a:pt x="3772618" y="796505"/>
                  <a:pt x="3768003" y="738871"/>
                  <a:pt x="3761117" y="681486"/>
                </a:cubicBezTo>
                <a:cubicBezTo>
                  <a:pt x="3759370" y="666928"/>
                  <a:pt x="3757501" y="652133"/>
                  <a:pt x="3752490" y="638354"/>
                </a:cubicBezTo>
                <a:cubicBezTo>
                  <a:pt x="3745898" y="620226"/>
                  <a:pt x="3734593" y="604156"/>
                  <a:pt x="3726611" y="586596"/>
                </a:cubicBezTo>
                <a:cubicBezTo>
                  <a:pt x="3705992" y="541235"/>
                  <a:pt x="3714903" y="537879"/>
                  <a:pt x="3674852" y="500332"/>
                </a:cubicBezTo>
                <a:cubicBezTo>
                  <a:pt x="3642084" y="469612"/>
                  <a:pt x="3606007" y="442622"/>
                  <a:pt x="3571335" y="414068"/>
                </a:cubicBezTo>
                <a:cubicBezTo>
                  <a:pt x="3496752" y="352647"/>
                  <a:pt x="3560996" y="404351"/>
                  <a:pt x="3467818" y="345056"/>
                </a:cubicBezTo>
                <a:cubicBezTo>
                  <a:pt x="3455689" y="337337"/>
                  <a:pt x="3445505" y="326797"/>
                  <a:pt x="3433313" y="319177"/>
                </a:cubicBezTo>
                <a:cubicBezTo>
                  <a:pt x="3404301" y="301045"/>
                  <a:pt x="3380234" y="295733"/>
                  <a:pt x="3347049" y="284671"/>
                </a:cubicBezTo>
                <a:cubicBezTo>
                  <a:pt x="3280913" y="287547"/>
                  <a:pt x="3213939" y="282415"/>
                  <a:pt x="3148641" y="293298"/>
                </a:cubicBezTo>
                <a:cubicBezTo>
                  <a:pt x="3125774" y="297109"/>
                  <a:pt x="3110117" y="320087"/>
                  <a:pt x="3088256" y="327803"/>
                </a:cubicBezTo>
                <a:cubicBezTo>
                  <a:pt x="3060604" y="337563"/>
                  <a:pt x="3030747" y="339305"/>
                  <a:pt x="3001992" y="345056"/>
                </a:cubicBezTo>
                <a:cubicBezTo>
                  <a:pt x="2812698" y="439705"/>
                  <a:pt x="3062800" y="307394"/>
                  <a:pt x="2863969" y="439947"/>
                </a:cubicBezTo>
                <a:cubicBezTo>
                  <a:pt x="2548306" y="650388"/>
                  <a:pt x="3013266" y="307666"/>
                  <a:pt x="2691441" y="534837"/>
                </a:cubicBezTo>
                <a:cubicBezTo>
                  <a:pt x="2599666" y="599620"/>
                  <a:pt x="2657948" y="574565"/>
                  <a:pt x="2570671" y="655607"/>
                </a:cubicBezTo>
                <a:cubicBezTo>
                  <a:pt x="2552545" y="672438"/>
                  <a:pt x="2529892" y="683657"/>
                  <a:pt x="2510286" y="698739"/>
                </a:cubicBezTo>
                <a:cubicBezTo>
                  <a:pt x="2492485" y="712432"/>
                  <a:pt x="2475781" y="727494"/>
                  <a:pt x="2458528" y="741871"/>
                </a:cubicBezTo>
                <a:cubicBezTo>
                  <a:pt x="2423823" y="802603"/>
                  <a:pt x="2428261" y="802999"/>
                  <a:pt x="2380890" y="854015"/>
                </a:cubicBezTo>
                <a:cubicBezTo>
                  <a:pt x="2358754" y="877854"/>
                  <a:pt x="2328020" y="894780"/>
                  <a:pt x="2311879" y="923026"/>
                </a:cubicBezTo>
                <a:cubicBezTo>
                  <a:pt x="2300377" y="943154"/>
                  <a:pt x="2289819" y="963852"/>
                  <a:pt x="2277373" y="983411"/>
                </a:cubicBezTo>
                <a:cubicBezTo>
                  <a:pt x="2234454" y="1050855"/>
                  <a:pt x="2267031" y="982819"/>
                  <a:pt x="2225615" y="1061049"/>
                </a:cubicBezTo>
                <a:cubicBezTo>
                  <a:pt x="2207565" y="1095144"/>
                  <a:pt x="2191109" y="1130060"/>
                  <a:pt x="2173856" y="1164566"/>
                </a:cubicBezTo>
                <a:cubicBezTo>
                  <a:pt x="2165230" y="1181819"/>
                  <a:pt x="2153276" y="1197777"/>
                  <a:pt x="2147977" y="1216324"/>
                </a:cubicBezTo>
                <a:cubicBezTo>
                  <a:pt x="2123230" y="1302939"/>
                  <a:pt x="2137344" y="1256849"/>
                  <a:pt x="2104845" y="1354347"/>
                </a:cubicBezTo>
                <a:cubicBezTo>
                  <a:pt x="2107720" y="1653396"/>
                  <a:pt x="2106238" y="1952519"/>
                  <a:pt x="2113471" y="2251494"/>
                </a:cubicBezTo>
                <a:cubicBezTo>
                  <a:pt x="2114869" y="2309273"/>
                  <a:pt x="2130724" y="2424022"/>
                  <a:pt x="2130724" y="2424022"/>
                </a:cubicBezTo>
                <a:cubicBezTo>
                  <a:pt x="2124973" y="2458528"/>
                  <a:pt x="2119918" y="2493157"/>
                  <a:pt x="2113471" y="2527539"/>
                </a:cubicBezTo>
                <a:cubicBezTo>
                  <a:pt x="2111286" y="2539192"/>
                  <a:pt x="2111644" y="2552332"/>
                  <a:pt x="2104845" y="2562045"/>
                </a:cubicBezTo>
                <a:cubicBezTo>
                  <a:pt x="2072080" y="2608852"/>
                  <a:pt x="2060106" y="2610293"/>
                  <a:pt x="2018581" y="2631056"/>
                </a:cubicBezTo>
                <a:cubicBezTo>
                  <a:pt x="1938068" y="2625305"/>
                  <a:pt x="1857104" y="2624067"/>
                  <a:pt x="1777041" y="2613803"/>
                </a:cubicBezTo>
                <a:cubicBezTo>
                  <a:pt x="1744522" y="2609634"/>
                  <a:pt x="1713331" y="2598057"/>
                  <a:pt x="1682151" y="2587924"/>
                </a:cubicBezTo>
                <a:cubicBezTo>
                  <a:pt x="1598263" y="2560660"/>
                  <a:pt x="1513407" y="2535586"/>
                  <a:pt x="1431985" y="2501660"/>
                </a:cubicBezTo>
                <a:cubicBezTo>
                  <a:pt x="1351676" y="2468198"/>
                  <a:pt x="1294991" y="2446102"/>
                  <a:pt x="1216324" y="2406769"/>
                </a:cubicBezTo>
                <a:cubicBezTo>
                  <a:pt x="1178351" y="2387782"/>
                  <a:pt x="1140183" y="2368886"/>
                  <a:pt x="1104181" y="2346385"/>
                </a:cubicBezTo>
                <a:cubicBezTo>
                  <a:pt x="1048045" y="2311300"/>
                  <a:pt x="994707" y="2271922"/>
                  <a:pt x="940279" y="2234241"/>
                </a:cubicBezTo>
                <a:cubicBezTo>
                  <a:pt x="919941" y="2220161"/>
                  <a:pt x="901371" y="2203381"/>
                  <a:pt x="879894" y="2191109"/>
                </a:cubicBezTo>
                <a:cubicBezTo>
                  <a:pt x="798032" y="2144331"/>
                  <a:pt x="838374" y="2170078"/>
                  <a:pt x="759124" y="2113471"/>
                </a:cubicBezTo>
                <a:cubicBezTo>
                  <a:pt x="709574" y="2039147"/>
                  <a:pt x="750575" y="2093224"/>
                  <a:pt x="595222" y="1992702"/>
                </a:cubicBezTo>
                <a:lnTo>
                  <a:pt x="595222" y="1992702"/>
                </a:lnTo>
                <a:cubicBezTo>
                  <a:pt x="568958" y="1966438"/>
                  <a:pt x="466861" y="1871472"/>
                  <a:pt x="448573" y="1828800"/>
                </a:cubicBezTo>
                <a:cubicBezTo>
                  <a:pt x="417031" y="1755200"/>
                  <a:pt x="435833" y="1785934"/>
                  <a:pt x="396815" y="1733909"/>
                </a:cubicBezTo>
                <a:cubicBezTo>
                  <a:pt x="391064" y="1699403"/>
                  <a:pt x="390624" y="1663578"/>
                  <a:pt x="379562" y="1630392"/>
                </a:cubicBezTo>
                <a:cubicBezTo>
                  <a:pt x="354540" y="1555327"/>
                  <a:pt x="368694" y="1595662"/>
                  <a:pt x="336430" y="1509622"/>
                </a:cubicBezTo>
                <a:cubicBezTo>
                  <a:pt x="327981" y="1349106"/>
                  <a:pt x="319726" y="1285410"/>
                  <a:pt x="336430" y="1112807"/>
                </a:cubicBezTo>
                <a:cubicBezTo>
                  <a:pt x="337669" y="1100007"/>
                  <a:pt x="346209" y="1088766"/>
                  <a:pt x="353683" y="1078302"/>
                </a:cubicBezTo>
                <a:cubicBezTo>
                  <a:pt x="375087" y="1048337"/>
                  <a:pt x="422694" y="992037"/>
                  <a:pt x="422694" y="992037"/>
                </a:cubicBezTo>
                <a:cubicBezTo>
                  <a:pt x="435305" y="941590"/>
                  <a:pt x="419776" y="966593"/>
                  <a:pt x="465826" y="940279"/>
                </a:cubicBezTo>
                <a:cubicBezTo>
                  <a:pt x="474828" y="935135"/>
                  <a:pt x="483269" y="929052"/>
                  <a:pt x="491705" y="923026"/>
                </a:cubicBezTo>
                <a:cubicBezTo>
                  <a:pt x="503404" y="914669"/>
                  <a:pt x="513351" y="903577"/>
                  <a:pt x="526211" y="897147"/>
                </a:cubicBezTo>
                <a:cubicBezTo>
                  <a:pt x="536815" y="891845"/>
                  <a:pt x="548933" y="889829"/>
                  <a:pt x="560717" y="888520"/>
                </a:cubicBezTo>
                <a:cubicBezTo>
                  <a:pt x="600829" y="884063"/>
                  <a:pt x="641230" y="882769"/>
                  <a:pt x="681486" y="879894"/>
                </a:cubicBezTo>
                <a:cubicBezTo>
                  <a:pt x="712169" y="882683"/>
                  <a:pt x="1109203" y="894268"/>
                  <a:pt x="1259456" y="948905"/>
                </a:cubicBezTo>
                <a:cubicBezTo>
                  <a:pt x="1289669" y="959892"/>
                  <a:pt x="1315757" y="980385"/>
                  <a:pt x="1345720" y="992037"/>
                </a:cubicBezTo>
                <a:cubicBezTo>
                  <a:pt x="1585451" y="1085266"/>
                  <a:pt x="1208984" y="911063"/>
                  <a:pt x="1500996" y="1043796"/>
                </a:cubicBezTo>
                <a:cubicBezTo>
                  <a:pt x="1536117" y="1059760"/>
                  <a:pt x="1566460" y="1089211"/>
                  <a:pt x="1604513" y="1095554"/>
                </a:cubicBezTo>
                <a:cubicBezTo>
                  <a:pt x="1773714" y="1123756"/>
                  <a:pt x="1523604" y="1080066"/>
                  <a:pt x="1716656" y="1121434"/>
                </a:cubicBezTo>
                <a:cubicBezTo>
                  <a:pt x="1750026" y="1128585"/>
                  <a:pt x="1835864" y="1135942"/>
                  <a:pt x="1863305" y="1138686"/>
                </a:cubicBezTo>
                <a:cubicBezTo>
                  <a:pt x="1899649" y="1147772"/>
                  <a:pt x="1926430" y="1155939"/>
                  <a:pt x="1966822" y="1155939"/>
                </a:cubicBezTo>
                <a:cubicBezTo>
                  <a:pt x="1995720" y="1155939"/>
                  <a:pt x="2024331" y="1150188"/>
                  <a:pt x="2053086" y="1147313"/>
                </a:cubicBezTo>
                <a:cubicBezTo>
                  <a:pt x="2064588" y="1144437"/>
                  <a:pt x="2077727" y="1145263"/>
                  <a:pt x="2087592" y="1138686"/>
                </a:cubicBezTo>
                <a:cubicBezTo>
                  <a:pt x="2096218" y="1132935"/>
                  <a:pt x="2097514" y="1120138"/>
                  <a:pt x="2104845" y="1112807"/>
                </a:cubicBezTo>
                <a:cubicBezTo>
                  <a:pt x="2115011" y="1102641"/>
                  <a:pt x="2127849" y="1095554"/>
                  <a:pt x="2139351" y="1086928"/>
                </a:cubicBezTo>
                <a:cubicBezTo>
                  <a:pt x="2147977" y="1072551"/>
                  <a:pt x="2157732" y="1058793"/>
                  <a:pt x="2165230" y="1043796"/>
                </a:cubicBezTo>
                <a:cubicBezTo>
                  <a:pt x="2172155" y="1029946"/>
                  <a:pt x="2174516" y="1013942"/>
                  <a:pt x="2182483" y="1000664"/>
                </a:cubicBezTo>
                <a:cubicBezTo>
                  <a:pt x="2204279" y="964337"/>
                  <a:pt x="2241009" y="936285"/>
                  <a:pt x="2268747" y="905773"/>
                </a:cubicBezTo>
                <a:cubicBezTo>
                  <a:pt x="2281132" y="892149"/>
                  <a:pt x="2290935" y="876326"/>
                  <a:pt x="2303252" y="862641"/>
                </a:cubicBezTo>
                <a:cubicBezTo>
                  <a:pt x="2316854" y="847528"/>
                  <a:pt x="2332783" y="834622"/>
                  <a:pt x="2346385" y="819509"/>
                </a:cubicBezTo>
                <a:cubicBezTo>
                  <a:pt x="2452614" y="701477"/>
                  <a:pt x="2302691" y="854576"/>
                  <a:pt x="2424022" y="733245"/>
                </a:cubicBezTo>
                <a:cubicBezTo>
                  <a:pt x="2429773" y="718868"/>
                  <a:pt x="2432395" y="702799"/>
                  <a:pt x="2441275" y="690113"/>
                </a:cubicBezTo>
                <a:cubicBezTo>
                  <a:pt x="2452935" y="673456"/>
                  <a:pt x="2470899" y="662178"/>
                  <a:pt x="2484407" y="646981"/>
                </a:cubicBezTo>
                <a:cubicBezTo>
                  <a:pt x="2493959" y="636235"/>
                  <a:pt x="2501660" y="623977"/>
                  <a:pt x="2510286" y="612475"/>
                </a:cubicBezTo>
                <a:cubicBezTo>
                  <a:pt x="2513162" y="598098"/>
                  <a:pt x="2513765" y="583071"/>
                  <a:pt x="2518913" y="569343"/>
                </a:cubicBezTo>
                <a:cubicBezTo>
                  <a:pt x="2522553" y="559636"/>
                  <a:pt x="2536166" y="553832"/>
                  <a:pt x="2536166" y="543464"/>
                </a:cubicBezTo>
                <a:cubicBezTo>
                  <a:pt x="2536166" y="477078"/>
                  <a:pt x="2525985" y="411064"/>
                  <a:pt x="2518913" y="345056"/>
                </a:cubicBezTo>
                <a:cubicBezTo>
                  <a:pt x="2517351" y="330477"/>
                  <a:pt x="2515434" y="315653"/>
                  <a:pt x="2510286" y="301924"/>
                </a:cubicBezTo>
                <a:cubicBezTo>
                  <a:pt x="2506646" y="292217"/>
                  <a:pt x="2498178" y="285047"/>
                  <a:pt x="2493034" y="276045"/>
                </a:cubicBezTo>
                <a:cubicBezTo>
                  <a:pt x="2486654" y="264880"/>
                  <a:pt x="2483255" y="252003"/>
                  <a:pt x="2475781" y="241539"/>
                </a:cubicBezTo>
                <a:cubicBezTo>
                  <a:pt x="2461535" y="221594"/>
                  <a:pt x="2422221" y="194675"/>
                  <a:pt x="2406769" y="181154"/>
                </a:cubicBezTo>
                <a:cubicBezTo>
                  <a:pt x="2397588" y="173121"/>
                  <a:pt x="2391235" y="161741"/>
                  <a:pt x="2380890" y="155275"/>
                </a:cubicBezTo>
                <a:cubicBezTo>
                  <a:pt x="2367759" y="147068"/>
                  <a:pt x="2351855" y="144430"/>
                  <a:pt x="2337758" y="138022"/>
                </a:cubicBezTo>
                <a:cubicBezTo>
                  <a:pt x="2320198" y="130040"/>
                  <a:pt x="2303253" y="120769"/>
                  <a:pt x="2286000" y="112143"/>
                </a:cubicBezTo>
                <a:cubicBezTo>
                  <a:pt x="2116347" y="129396"/>
                  <a:pt x="1945754" y="139091"/>
                  <a:pt x="1777041" y="163902"/>
                </a:cubicBezTo>
                <a:cubicBezTo>
                  <a:pt x="1749022" y="168022"/>
                  <a:pt x="1725028" y="186348"/>
                  <a:pt x="1699403" y="198407"/>
                </a:cubicBezTo>
                <a:cubicBezTo>
                  <a:pt x="1675317" y="209742"/>
                  <a:pt x="1570682" y="262335"/>
                  <a:pt x="1552754" y="276045"/>
                </a:cubicBezTo>
                <a:cubicBezTo>
                  <a:pt x="1526912" y="295807"/>
                  <a:pt x="1507582" y="322919"/>
                  <a:pt x="1483743" y="345056"/>
                </a:cubicBezTo>
                <a:cubicBezTo>
                  <a:pt x="1467286" y="360338"/>
                  <a:pt x="1447865" y="372308"/>
                  <a:pt x="1431985" y="388188"/>
                </a:cubicBezTo>
                <a:cubicBezTo>
                  <a:pt x="1411491" y="408682"/>
                  <a:pt x="1396155" y="433307"/>
                  <a:pt x="1380226" y="457200"/>
                </a:cubicBezTo>
                <a:cubicBezTo>
                  <a:pt x="1361179" y="552439"/>
                  <a:pt x="1362306" y="528830"/>
                  <a:pt x="1380226" y="690113"/>
                </a:cubicBezTo>
                <a:cubicBezTo>
                  <a:pt x="1381936" y="705503"/>
                  <a:pt x="1390554" y="719395"/>
                  <a:pt x="1397479" y="733245"/>
                </a:cubicBezTo>
                <a:cubicBezTo>
                  <a:pt x="1425129" y="788545"/>
                  <a:pt x="1457950" y="819581"/>
                  <a:pt x="1509622" y="862641"/>
                </a:cubicBezTo>
                <a:cubicBezTo>
                  <a:pt x="1526875" y="877018"/>
                  <a:pt x="1544924" y="890491"/>
                  <a:pt x="1561381" y="905773"/>
                </a:cubicBezTo>
                <a:cubicBezTo>
                  <a:pt x="1630786" y="970221"/>
                  <a:pt x="1625846" y="977959"/>
                  <a:pt x="1699403" y="1035169"/>
                </a:cubicBezTo>
                <a:cubicBezTo>
                  <a:pt x="1727109" y="1056718"/>
                  <a:pt x="1758573" y="1073241"/>
                  <a:pt x="1785668" y="1095554"/>
                </a:cubicBezTo>
                <a:cubicBezTo>
                  <a:pt x="1807641" y="1113650"/>
                  <a:pt x="1825069" y="1136704"/>
                  <a:pt x="1846052" y="1155939"/>
                </a:cubicBezTo>
                <a:cubicBezTo>
                  <a:pt x="1894108" y="1199991"/>
                  <a:pt x="1943762" y="1242269"/>
                  <a:pt x="1992702" y="1285336"/>
                </a:cubicBezTo>
                <a:cubicBezTo>
                  <a:pt x="2015649" y="1305529"/>
                  <a:pt x="2040099" y="1324106"/>
                  <a:pt x="2061713" y="1345720"/>
                </a:cubicBezTo>
                <a:cubicBezTo>
                  <a:pt x="2102844" y="1386851"/>
                  <a:pt x="2193052" y="1480402"/>
                  <a:pt x="2234241" y="1500996"/>
                </a:cubicBezTo>
                <a:cubicBezTo>
                  <a:pt x="2295090" y="1531420"/>
                  <a:pt x="2290981" y="1527321"/>
                  <a:pt x="2355011" y="1570007"/>
                </a:cubicBezTo>
                <a:cubicBezTo>
                  <a:pt x="2366974" y="1577982"/>
                  <a:pt x="2376657" y="1589456"/>
                  <a:pt x="2389517" y="1595886"/>
                </a:cubicBezTo>
                <a:cubicBezTo>
                  <a:pt x="2435611" y="1618933"/>
                  <a:pt x="2464789" y="1620821"/>
                  <a:pt x="2510286" y="1639019"/>
                </a:cubicBezTo>
                <a:cubicBezTo>
                  <a:pt x="2610086" y="1678938"/>
                  <a:pt x="2456617" y="1631078"/>
                  <a:pt x="2605177" y="1673524"/>
                </a:cubicBezTo>
                <a:cubicBezTo>
                  <a:pt x="2654060" y="1667773"/>
                  <a:pt x="2704340" y="1669222"/>
                  <a:pt x="2751826" y="1656271"/>
                </a:cubicBezTo>
                <a:cubicBezTo>
                  <a:pt x="2776608" y="1649512"/>
                  <a:pt x="2816184" y="1596895"/>
                  <a:pt x="2829464" y="1578634"/>
                </a:cubicBezTo>
                <a:cubicBezTo>
                  <a:pt x="2841660" y="1561865"/>
                  <a:pt x="2851917" y="1543748"/>
                  <a:pt x="2863969" y="1526875"/>
                </a:cubicBezTo>
                <a:cubicBezTo>
                  <a:pt x="2915026" y="1455394"/>
                  <a:pt x="2920774" y="1461159"/>
                  <a:pt x="2958860" y="1380226"/>
                </a:cubicBezTo>
                <a:cubicBezTo>
                  <a:pt x="2969321" y="1357996"/>
                  <a:pt x="2974892" y="1333723"/>
                  <a:pt x="2984739" y="1311215"/>
                </a:cubicBezTo>
                <a:cubicBezTo>
                  <a:pt x="3023579" y="1222439"/>
                  <a:pt x="3016272" y="1267780"/>
                  <a:pt x="3036498" y="1181819"/>
                </a:cubicBezTo>
                <a:cubicBezTo>
                  <a:pt x="3043215" y="1153274"/>
                  <a:pt x="3053751" y="1095554"/>
                  <a:pt x="3053751" y="1095554"/>
                </a:cubicBezTo>
                <a:cubicBezTo>
                  <a:pt x="3050875" y="1063924"/>
                  <a:pt x="3053849" y="1031202"/>
                  <a:pt x="3045124" y="1000664"/>
                </a:cubicBezTo>
                <a:cubicBezTo>
                  <a:pt x="3041772" y="988934"/>
                  <a:pt x="3028363" y="982890"/>
                  <a:pt x="3019245" y="974785"/>
                </a:cubicBezTo>
                <a:cubicBezTo>
                  <a:pt x="3002459" y="959865"/>
                  <a:pt x="2984179" y="946677"/>
                  <a:pt x="2967486" y="931653"/>
                </a:cubicBezTo>
                <a:cubicBezTo>
                  <a:pt x="2917655" y="886805"/>
                  <a:pt x="2936993" y="885768"/>
                  <a:pt x="2855343" y="854015"/>
                </a:cubicBezTo>
                <a:cubicBezTo>
                  <a:pt x="2830635" y="844406"/>
                  <a:pt x="2803627" y="842317"/>
                  <a:pt x="2777705" y="836762"/>
                </a:cubicBezTo>
                <a:cubicBezTo>
                  <a:pt x="2763368" y="833690"/>
                  <a:pt x="2749036" y="830546"/>
                  <a:pt x="2734573" y="828136"/>
                </a:cubicBezTo>
                <a:cubicBezTo>
                  <a:pt x="2698834" y="822180"/>
                  <a:pt x="2640096" y="815248"/>
                  <a:pt x="2605177" y="810883"/>
                </a:cubicBezTo>
                <a:cubicBezTo>
                  <a:pt x="2363637" y="819509"/>
                  <a:pt x="2121673" y="820051"/>
                  <a:pt x="1880558" y="836762"/>
                </a:cubicBezTo>
                <a:cubicBezTo>
                  <a:pt x="1830460" y="840234"/>
                  <a:pt x="1781906" y="856500"/>
                  <a:pt x="1733909" y="871268"/>
                </a:cubicBezTo>
                <a:cubicBezTo>
                  <a:pt x="1669573" y="891064"/>
                  <a:pt x="1600750" y="903879"/>
                  <a:pt x="1544128" y="940279"/>
                </a:cubicBezTo>
                <a:cubicBezTo>
                  <a:pt x="1503871" y="966158"/>
                  <a:pt x="1460123" y="987279"/>
                  <a:pt x="1423358" y="1017917"/>
                </a:cubicBezTo>
                <a:cubicBezTo>
                  <a:pt x="1349510" y="1079457"/>
                  <a:pt x="1389567" y="1047574"/>
                  <a:pt x="1302588" y="1112807"/>
                </a:cubicBezTo>
                <a:cubicBezTo>
                  <a:pt x="1285335" y="1138686"/>
                  <a:pt x="1271200" y="1166941"/>
                  <a:pt x="1250830" y="1190445"/>
                </a:cubicBezTo>
                <a:cubicBezTo>
                  <a:pt x="1233468" y="1210479"/>
                  <a:pt x="1206122" y="1220825"/>
                  <a:pt x="1190445" y="1242203"/>
                </a:cubicBezTo>
                <a:cubicBezTo>
                  <a:pt x="1173697" y="1265041"/>
                  <a:pt x="1168604" y="1294511"/>
                  <a:pt x="1155939" y="1319841"/>
                </a:cubicBezTo>
                <a:cubicBezTo>
                  <a:pt x="1076537" y="1478647"/>
                  <a:pt x="1162714" y="1283908"/>
                  <a:pt x="1095554" y="1440611"/>
                </a:cubicBezTo>
                <a:cubicBezTo>
                  <a:pt x="1070184" y="1567468"/>
                  <a:pt x="1062432" y="1571066"/>
                  <a:pt x="1086928" y="1742536"/>
                </a:cubicBezTo>
                <a:cubicBezTo>
                  <a:pt x="1092355" y="1780527"/>
                  <a:pt x="1118830" y="1832631"/>
                  <a:pt x="1147313" y="1863305"/>
                </a:cubicBezTo>
                <a:cubicBezTo>
                  <a:pt x="1174984" y="1893104"/>
                  <a:pt x="1201823" y="1924165"/>
                  <a:pt x="1233577" y="1949569"/>
                </a:cubicBezTo>
                <a:cubicBezTo>
                  <a:pt x="1247954" y="1961071"/>
                  <a:pt x="1263023" y="1971758"/>
                  <a:pt x="1276709" y="1984075"/>
                </a:cubicBezTo>
                <a:cubicBezTo>
                  <a:pt x="1291822" y="1997677"/>
                  <a:pt x="1303445" y="2015183"/>
                  <a:pt x="1319841" y="2027207"/>
                </a:cubicBezTo>
                <a:cubicBezTo>
                  <a:pt x="1346883" y="2047038"/>
                  <a:pt x="1382393" y="2055255"/>
                  <a:pt x="1406105" y="2078966"/>
                </a:cubicBezTo>
                <a:cubicBezTo>
                  <a:pt x="1414732" y="2087592"/>
                  <a:pt x="1421321" y="2098920"/>
                  <a:pt x="1431985" y="2104845"/>
                </a:cubicBezTo>
                <a:cubicBezTo>
                  <a:pt x="1447882" y="2113677"/>
                  <a:pt x="1466324" y="2116872"/>
                  <a:pt x="1483743" y="2122098"/>
                </a:cubicBezTo>
                <a:cubicBezTo>
                  <a:pt x="1515908" y="2131747"/>
                  <a:pt x="1535042" y="2133523"/>
                  <a:pt x="1570007" y="2139351"/>
                </a:cubicBezTo>
                <a:cubicBezTo>
                  <a:pt x="1785667" y="2136475"/>
                  <a:pt x="2001468" y="2139013"/>
                  <a:pt x="2216988" y="2130724"/>
                </a:cubicBezTo>
                <a:cubicBezTo>
                  <a:pt x="2227348" y="2130326"/>
                  <a:pt x="2235537" y="2120802"/>
                  <a:pt x="2242868" y="2113471"/>
                </a:cubicBezTo>
                <a:cubicBezTo>
                  <a:pt x="2253034" y="2103305"/>
                  <a:pt x="2260121" y="2090468"/>
                  <a:pt x="2268747" y="2078966"/>
                </a:cubicBezTo>
                <a:cubicBezTo>
                  <a:pt x="2262996" y="2018581"/>
                  <a:pt x="2260718" y="1957764"/>
                  <a:pt x="2251494" y="1897811"/>
                </a:cubicBezTo>
                <a:cubicBezTo>
                  <a:pt x="2249139" y="1882506"/>
                  <a:pt x="2241166" y="1868529"/>
                  <a:pt x="2234241" y="1854679"/>
                </a:cubicBezTo>
                <a:cubicBezTo>
                  <a:pt x="2218545" y="1823287"/>
                  <a:pt x="2197251" y="1794410"/>
                  <a:pt x="2173856" y="1768415"/>
                </a:cubicBezTo>
                <a:cubicBezTo>
                  <a:pt x="2143579" y="1734774"/>
                  <a:pt x="2062537" y="1660997"/>
                  <a:pt x="2035834" y="1647645"/>
                </a:cubicBezTo>
                <a:cubicBezTo>
                  <a:pt x="2012830" y="1636143"/>
                  <a:pt x="1990128" y="1624015"/>
                  <a:pt x="1966822" y="1613139"/>
                </a:cubicBezTo>
                <a:cubicBezTo>
                  <a:pt x="1946978" y="1603878"/>
                  <a:pt x="1927212" y="1594185"/>
                  <a:pt x="1906437" y="1587260"/>
                </a:cubicBezTo>
                <a:cubicBezTo>
                  <a:pt x="1883942" y="1579762"/>
                  <a:pt x="1860430" y="1575758"/>
                  <a:pt x="1837426" y="1570007"/>
                </a:cubicBezTo>
                <a:cubicBezTo>
                  <a:pt x="1743430" y="1572945"/>
                  <a:pt x="1603745" y="1554787"/>
                  <a:pt x="1500996" y="1595886"/>
                </a:cubicBezTo>
                <a:cubicBezTo>
                  <a:pt x="1477117" y="1605438"/>
                  <a:pt x="1452913" y="1615443"/>
                  <a:pt x="1431985" y="1630392"/>
                </a:cubicBezTo>
                <a:cubicBezTo>
                  <a:pt x="1412130" y="1644574"/>
                  <a:pt x="1397479" y="1664898"/>
                  <a:pt x="1380226" y="1682151"/>
                </a:cubicBezTo>
                <a:cubicBezTo>
                  <a:pt x="1371600" y="1708030"/>
                  <a:pt x="1369990" y="1737440"/>
                  <a:pt x="1354347" y="1759788"/>
                </a:cubicBezTo>
                <a:cubicBezTo>
                  <a:pt x="1328695" y="1796434"/>
                  <a:pt x="1259456" y="1854679"/>
                  <a:pt x="1259456" y="1854679"/>
                </a:cubicBezTo>
                <a:cubicBezTo>
                  <a:pt x="1170313" y="2032967"/>
                  <a:pt x="1275792" y="1829140"/>
                  <a:pt x="1190445" y="1975449"/>
                </a:cubicBezTo>
                <a:cubicBezTo>
                  <a:pt x="1180726" y="1992110"/>
                  <a:pt x="1174136" y="2010459"/>
                  <a:pt x="1164566" y="2027207"/>
                </a:cubicBezTo>
                <a:cubicBezTo>
                  <a:pt x="1140348" y="2069588"/>
                  <a:pt x="1102710" y="2117881"/>
                  <a:pt x="1086928" y="2165230"/>
                </a:cubicBezTo>
                <a:cubicBezTo>
                  <a:pt x="1074553" y="2202357"/>
                  <a:pt x="1080507" y="2182288"/>
                  <a:pt x="1069675" y="2225615"/>
                </a:cubicBezTo>
                <a:cubicBezTo>
                  <a:pt x="1075426" y="2297502"/>
                  <a:pt x="1076729" y="2369883"/>
                  <a:pt x="1086928" y="2441275"/>
                </a:cubicBezTo>
                <a:cubicBezTo>
                  <a:pt x="1088394" y="2451538"/>
                  <a:pt x="1099545" y="2457881"/>
                  <a:pt x="1104181" y="2467154"/>
                </a:cubicBezTo>
                <a:cubicBezTo>
                  <a:pt x="1108248" y="2475287"/>
                  <a:pt x="1108296" y="2485139"/>
                  <a:pt x="1112807" y="2493034"/>
                </a:cubicBezTo>
                <a:cubicBezTo>
                  <a:pt x="1130433" y="2523880"/>
                  <a:pt x="1161583" y="2552117"/>
                  <a:pt x="1190445" y="2570671"/>
                </a:cubicBezTo>
                <a:cubicBezTo>
                  <a:pt x="1212079" y="2584579"/>
                  <a:pt x="1259456" y="2605177"/>
                  <a:pt x="1259456" y="2605177"/>
                </a:cubicBezTo>
                <a:cubicBezTo>
                  <a:pt x="1362635" y="2599108"/>
                  <a:pt x="1434797" y="2598480"/>
                  <a:pt x="1535502" y="2579298"/>
                </a:cubicBezTo>
                <a:cubicBezTo>
                  <a:pt x="1556644" y="2575271"/>
                  <a:pt x="1608952" y="2553368"/>
                  <a:pt x="1630392" y="2544792"/>
                </a:cubicBezTo>
                <a:cubicBezTo>
                  <a:pt x="1671510" y="2503674"/>
                  <a:pt x="1639499" y="2528889"/>
                  <a:pt x="1699403" y="2501660"/>
                </a:cubicBezTo>
                <a:cubicBezTo>
                  <a:pt x="1716963" y="2493678"/>
                  <a:pt x="1732862" y="2481881"/>
                  <a:pt x="1751162" y="2475781"/>
                </a:cubicBezTo>
                <a:cubicBezTo>
                  <a:pt x="1791785" y="2462240"/>
                  <a:pt x="1846168" y="2456047"/>
                  <a:pt x="1889185" y="2449902"/>
                </a:cubicBezTo>
                <a:cubicBezTo>
                  <a:pt x="1906438" y="2441275"/>
                  <a:pt x="1922778" y="2430510"/>
                  <a:pt x="1940943" y="2424022"/>
                </a:cubicBezTo>
                <a:cubicBezTo>
                  <a:pt x="1963273" y="2416047"/>
                  <a:pt x="1987043" y="2412879"/>
                  <a:pt x="2009954" y="2406769"/>
                </a:cubicBezTo>
                <a:cubicBezTo>
                  <a:pt x="2030181" y="2401375"/>
                  <a:pt x="2050030" y="2394594"/>
                  <a:pt x="2070339" y="2389517"/>
                </a:cubicBezTo>
                <a:cubicBezTo>
                  <a:pt x="2096058" y="2383087"/>
                  <a:pt x="2122258" y="2378694"/>
                  <a:pt x="2147977" y="2372264"/>
                </a:cubicBezTo>
                <a:cubicBezTo>
                  <a:pt x="2184040" y="2363248"/>
                  <a:pt x="2222086" y="2347555"/>
                  <a:pt x="2260120" y="2346385"/>
                </a:cubicBezTo>
                <a:cubicBezTo>
                  <a:pt x="2429717" y="2341167"/>
                  <a:pt x="2599426" y="2340634"/>
                  <a:pt x="2769079" y="2337758"/>
                </a:cubicBezTo>
                <a:cubicBezTo>
                  <a:pt x="2795774" y="2328860"/>
                  <a:pt x="2807960" y="2327829"/>
                  <a:pt x="2829464" y="2303253"/>
                </a:cubicBezTo>
                <a:cubicBezTo>
                  <a:pt x="2840505" y="2290635"/>
                  <a:pt x="2844204" y="2272652"/>
                  <a:pt x="2855343" y="2260120"/>
                </a:cubicBezTo>
                <a:cubicBezTo>
                  <a:pt x="2867575" y="2246359"/>
                  <a:pt x="2884098" y="2237117"/>
                  <a:pt x="2898475" y="2225615"/>
                </a:cubicBezTo>
                <a:cubicBezTo>
                  <a:pt x="2909977" y="2205487"/>
                  <a:pt x="2919785" y="2184291"/>
                  <a:pt x="2932981" y="2165230"/>
                </a:cubicBezTo>
                <a:cubicBezTo>
                  <a:pt x="3025298" y="2031883"/>
                  <a:pt x="2918261" y="2216490"/>
                  <a:pt x="3053751" y="2035834"/>
                </a:cubicBezTo>
                <a:lnTo>
                  <a:pt x="3079630" y="2001328"/>
                </a:lnTo>
                <a:cubicBezTo>
                  <a:pt x="3085381" y="1984075"/>
                  <a:pt x="3092098" y="1967114"/>
                  <a:pt x="3096883" y="1949569"/>
                </a:cubicBezTo>
                <a:cubicBezTo>
                  <a:pt x="3104862" y="1920313"/>
                  <a:pt x="3111902" y="1863102"/>
                  <a:pt x="3114135" y="1837426"/>
                </a:cubicBezTo>
                <a:cubicBezTo>
                  <a:pt x="3127167" y="1687555"/>
                  <a:pt x="3108293" y="1751438"/>
                  <a:pt x="3131388" y="1682151"/>
                </a:cubicBezTo>
                <a:cubicBezTo>
                  <a:pt x="3125637" y="1529751"/>
                  <a:pt x="3122293" y="1377241"/>
                  <a:pt x="3114135" y="1224951"/>
                </a:cubicBezTo>
                <a:cubicBezTo>
                  <a:pt x="3113649" y="1215871"/>
                  <a:pt x="3110553" y="1206637"/>
                  <a:pt x="3105509" y="1199071"/>
                </a:cubicBezTo>
                <a:cubicBezTo>
                  <a:pt x="3090868" y="1177109"/>
                  <a:pt x="3069110" y="1164934"/>
                  <a:pt x="3045124" y="1155939"/>
                </a:cubicBezTo>
                <a:cubicBezTo>
                  <a:pt x="3024539" y="1148220"/>
                  <a:pt x="2976742" y="1141667"/>
                  <a:pt x="2958860" y="1138686"/>
                </a:cubicBezTo>
                <a:cubicBezTo>
                  <a:pt x="2780581" y="1144437"/>
                  <a:pt x="2602104" y="1145763"/>
                  <a:pt x="2424022" y="1155939"/>
                </a:cubicBezTo>
                <a:cubicBezTo>
                  <a:pt x="2400349" y="1157292"/>
                  <a:pt x="2376805" y="1163851"/>
                  <a:pt x="2355011" y="1173192"/>
                </a:cubicBezTo>
                <a:cubicBezTo>
                  <a:pt x="2335952" y="1181360"/>
                  <a:pt x="2320746" y="1196566"/>
                  <a:pt x="2303252" y="1207698"/>
                </a:cubicBezTo>
                <a:cubicBezTo>
                  <a:pt x="2289107" y="1216700"/>
                  <a:pt x="2274497" y="1224951"/>
                  <a:pt x="2260120" y="1233577"/>
                </a:cubicBezTo>
                <a:cubicBezTo>
                  <a:pt x="2248618" y="1247954"/>
                  <a:pt x="2238634" y="1263690"/>
                  <a:pt x="2225615" y="1276709"/>
                </a:cubicBezTo>
                <a:cubicBezTo>
                  <a:pt x="2215449" y="1286875"/>
                  <a:pt x="2200466" y="1291672"/>
                  <a:pt x="2191109" y="1302588"/>
                </a:cubicBezTo>
                <a:cubicBezTo>
                  <a:pt x="2182740" y="1312352"/>
                  <a:pt x="2182225" y="1327330"/>
                  <a:pt x="2173856" y="1337094"/>
                </a:cubicBezTo>
                <a:cubicBezTo>
                  <a:pt x="2118450" y="1401735"/>
                  <a:pt x="2126412" y="1309057"/>
                  <a:pt x="2070339" y="1449237"/>
                </a:cubicBezTo>
                <a:cubicBezTo>
                  <a:pt x="2064588" y="1463614"/>
                  <a:pt x="2060501" y="1478775"/>
                  <a:pt x="2053086" y="1492369"/>
                </a:cubicBezTo>
                <a:cubicBezTo>
                  <a:pt x="2043157" y="1510573"/>
                  <a:pt x="2018581" y="1544128"/>
                  <a:pt x="2018581" y="1544128"/>
                </a:cubicBezTo>
                <a:cubicBezTo>
                  <a:pt x="2004560" y="1614229"/>
                  <a:pt x="2007125" y="1571187"/>
                  <a:pt x="2027207" y="1664898"/>
                </a:cubicBezTo>
                <a:cubicBezTo>
                  <a:pt x="2030279" y="1679235"/>
                  <a:pt x="2027037" y="1696300"/>
                  <a:pt x="2035834" y="1708030"/>
                </a:cubicBezTo>
                <a:cubicBezTo>
                  <a:pt x="2045894" y="1721443"/>
                  <a:pt x="2065647" y="1723724"/>
                  <a:pt x="2078966" y="1733909"/>
                </a:cubicBezTo>
                <a:cubicBezTo>
                  <a:pt x="2114646" y="1761193"/>
                  <a:pt x="2145111" y="1795258"/>
                  <a:pt x="2182483" y="1820173"/>
                </a:cubicBezTo>
                <a:cubicBezTo>
                  <a:pt x="2233497" y="1854183"/>
                  <a:pt x="2238636" y="1859324"/>
                  <a:pt x="2294626" y="1889185"/>
                </a:cubicBezTo>
                <a:cubicBezTo>
                  <a:pt x="2462901" y="1978931"/>
                  <a:pt x="2270521" y="1870481"/>
                  <a:pt x="2424022" y="1958196"/>
                </a:cubicBezTo>
                <a:cubicBezTo>
                  <a:pt x="2560891" y="2122439"/>
                  <a:pt x="2456332" y="2008661"/>
                  <a:pt x="2570671" y="2113471"/>
                </a:cubicBezTo>
                <a:cubicBezTo>
                  <a:pt x="2727063" y="2256829"/>
                  <a:pt x="2510328" y="2061755"/>
                  <a:pt x="2648309" y="2199736"/>
                </a:cubicBezTo>
                <a:cubicBezTo>
                  <a:pt x="2661328" y="2212755"/>
                  <a:pt x="2677064" y="2222739"/>
                  <a:pt x="2691441" y="2234241"/>
                </a:cubicBezTo>
                <a:cubicBezTo>
                  <a:pt x="2697192" y="2248618"/>
                  <a:pt x="2700487" y="2264242"/>
                  <a:pt x="2708694" y="2277373"/>
                </a:cubicBezTo>
                <a:cubicBezTo>
                  <a:pt x="2715160" y="2287718"/>
                  <a:pt x="2727482" y="2293326"/>
                  <a:pt x="2734573" y="2303253"/>
                </a:cubicBezTo>
                <a:cubicBezTo>
                  <a:pt x="2742047" y="2313717"/>
                  <a:pt x="2746075" y="2326256"/>
                  <a:pt x="2751826" y="2337758"/>
                </a:cubicBezTo>
                <a:cubicBezTo>
                  <a:pt x="2754701" y="2357886"/>
                  <a:pt x="2760452" y="2377810"/>
                  <a:pt x="2760452" y="2398143"/>
                </a:cubicBezTo>
                <a:cubicBezTo>
                  <a:pt x="2760452" y="2438502"/>
                  <a:pt x="2766454" y="2481298"/>
                  <a:pt x="2751826" y="2518913"/>
                </a:cubicBezTo>
                <a:cubicBezTo>
                  <a:pt x="2744311" y="2538238"/>
                  <a:pt x="2719739" y="2546862"/>
                  <a:pt x="2700068" y="2553419"/>
                </a:cubicBezTo>
                <a:cubicBezTo>
                  <a:pt x="2682815" y="2559170"/>
                  <a:pt x="2666432" y="2569161"/>
                  <a:pt x="2648309" y="2570671"/>
                </a:cubicBezTo>
                <a:cubicBezTo>
                  <a:pt x="2588321" y="2575670"/>
                  <a:pt x="2541610" y="2577523"/>
                  <a:pt x="2484407" y="2587924"/>
                </a:cubicBezTo>
                <a:cubicBezTo>
                  <a:pt x="2472743" y="2590045"/>
                  <a:pt x="2461404" y="2593675"/>
                  <a:pt x="2449902" y="2596551"/>
                </a:cubicBezTo>
                <a:lnTo>
                  <a:pt x="1751162" y="2587924"/>
                </a:lnTo>
                <a:cubicBezTo>
                  <a:pt x="1659117" y="2586295"/>
                  <a:pt x="1567162" y="2580956"/>
                  <a:pt x="1475117" y="2579298"/>
                </a:cubicBezTo>
                <a:lnTo>
                  <a:pt x="793630" y="2570671"/>
                </a:lnTo>
                <a:cubicBezTo>
                  <a:pt x="785004" y="2564920"/>
                  <a:pt x="776753" y="2558563"/>
                  <a:pt x="767751" y="2553419"/>
                </a:cubicBezTo>
                <a:cubicBezTo>
                  <a:pt x="756586" y="2547039"/>
                  <a:pt x="743124" y="2544399"/>
                  <a:pt x="733245" y="2536166"/>
                </a:cubicBezTo>
                <a:cubicBezTo>
                  <a:pt x="725280" y="2529529"/>
                  <a:pt x="722880" y="2518035"/>
                  <a:pt x="715992" y="2510286"/>
                </a:cubicBezTo>
                <a:cubicBezTo>
                  <a:pt x="584161" y="2361975"/>
                  <a:pt x="733887" y="2536807"/>
                  <a:pt x="621102" y="2424022"/>
                </a:cubicBezTo>
                <a:cubicBezTo>
                  <a:pt x="545423" y="2348343"/>
                  <a:pt x="682106" y="2456835"/>
                  <a:pt x="569343" y="2372264"/>
                </a:cubicBezTo>
                <a:cubicBezTo>
                  <a:pt x="566468" y="2363638"/>
                  <a:pt x="564783" y="2354518"/>
                  <a:pt x="560717" y="2346385"/>
                </a:cubicBezTo>
                <a:cubicBezTo>
                  <a:pt x="556080" y="2337112"/>
                  <a:pt x="545636" y="2330643"/>
                  <a:pt x="543464" y="2320505"/>
                </a:cubicBezTo>
                <a:cubicBezTo>
                  <a:pt x="536809" y="2289450"/>
                  <a:pt x="537713" y="2257245"/>
                  <a:pt x="534837" y="2225615"/>
                </a:cubicBezTo>
                <a:cubicBezTo>
                  <a:pt x="537713" y="2193985"/>
                  <a:pt x="536809" y="2161780"/>
                  <a:pt x="543464" y="2130724"/>
                </a:cubicBezTo>
                <a:cubicBezTo>
                  <a:pt x="545636" y="2120587"/>
                  <a:pt x="557077" y="2114553"/>
                  <a:pt x="560717" y="2104845"/>
                </a:cubicBezTo>
                <a:cubicBezTo>
                  <a:pt x="574606" y="2067807"/>
                  <a:pt x="562602" y="2045945"/>
                  <a:pt x="586596" y="2009954"/>
                </a:cubicBezTo>
                <a:cubicBezTo>
                  <a:pt x="592347" y="2001328"/>
                  <a:pt x="596047" y="1990902"/>
                  <a:pt x="603849" y="1984075"/>
                </a:cubicBezTo>
                <a:cubicBezTo>
                  <a:pt x="619454" y="1970421"/>
                  <a:pt x="655607" y="1949569"/>
                  <a:pt x="655607" y="1949569"/>
                </a:cubicBezTo>
                <a:cubicBezTo>
                  <a:pt x="658483" y="1940943"/>
                  <a:pt x="658413" y="1930675"/>
                  <a:pt x="664234" y="1923690"/>
                </a:cubicBezTo>
                <a:cubicBezTo>
                  <a:pt x="673438" y="1912645"/>
                  <a:pt x="687919" y="1907278"/>
                  <a:pt x="698739" y="1897811"/>
                </a:cubicBezTo>
                <a:cubicBezTo>
                  <a:pt x="710981" y="1887100"/>
                  <a:pt x="721743" y="1874807"/>
                  <a:pt x="733245" y="1863305"/>
                </a:cubicBezTo>
                <a:cubicBezTo>
                  <a:pt x="736120" y="1848928"/>
                  <a:pt x="738315" y="1834397"/>
                  <a:pt x="741871" y="1820173"/>
                </a:cubicBezTo>
                <a:cubicBezTo>
                  <a:pt x="744076" y="1811351"/>
                  <a:pt x="749675" y="1803350"/>
                  <a:pt x="750498" y="1794294"/>
                </a:cubicBezTo>
                <a:cubicBezTo>
                  <a:pt x="755451" y="1739809"/>
                  <a:pt x="756249" y="1685026"/>
                  <a:pt x="759124" y="1630392"/>
                </a:cubicBezTo>
                <a:cubicBezTo>
                  <a:pt x="756249" y="1590135"/>
                  <a:pt x="756792" y="1549487"/>
                  <a:pt x="750498" y="1509622"/>
                </a:cubicBezTo>
                <a:cubicBezTo>
                  <a:pt x="744068" y="1468900"/>
                  <a:pt x="727529" y="1464246"/>
                  <a:pt x="707366" y="1431985"/>
                </a:cubicBezTo>
                <a:cubicBezTo>
                  <a:pt x="700550" y="1421080"/>
                  <a:pt x="698420" y="1407296"/>
                  <a:pt x="690113" y="1397479"/>
                </a:cubicBezTo>
                <a:cubicBezTo>
                  <a:pt x="666472" y="1369540"/>
                  <a:pt x="632777" y="1350293"/>
                  <a:pt x="612475" y="1319841"/>
                </a:cubicBezTo>
                <a:cubicBezTo>
                  <a:pt x="589471" y="1285336"/>
                  <a:pt x="603848" y="1299713"/>
                  <a:pt x="569343" y="1276709"/>
                </a:cubicBezTo>
                <a:cubicBezTo>
                  <a:pt x="563592" y="1268083"/>
                  <a:pt x="559421" y="1258161"/>
                  <a:pt x="552090" y="1250830"/>
                </a:cubicBezTo>
                <a:cubicBezTo>
                  <a:pt x="494957" y="1193697"/>
                  <a:pt x="524942" y="1239286"/>
                  <a:pt x="483079" y="1190445"/>
                </a:cubicBezTo>
                <a:cubicBezTo>
                  <a:pt x="473722" y="1179529"/>
                  <a:pt x="464182" y="1168507"/>
                  <a:pt x="457200" y="1155939"/>
                </a:cubicBezTo>
                <a:cubicBezTo>
                  <a:pt x="449680" y="1142403"/>
                  <a:pt x="450363" y="1124265"/>
                  <a:pt x="439947" y="1112807"/>
                </a:cubicBezTo>
                <a:cubicBezTo>
                  <a:pt x="415740" y="1086180"/>
                  <a:pt x="375715" y="1065696"/>
                  <a:pt x="345056" y="1043796"/>
                </a:cubicBezTo>
                <a:cubicBezTo>
                  <a:pt x="333357" y="1035439"/>
                  <a:pt x="322053" y="1026543"/>
                  <a:pt x="310551" y="1017917"/>
                </a:cubicBezTo>
                <a:cubicBezTo>
                  <a:pt x="304800" y="1006415"/>
                  <a:pt x="300773" y="993875"/>
                  <a:pt x="293298" y="983411"/>
                </a:cubicBezTo>
                <a:cubicBezTo>
                  <a:pt x="286207" y="973484"/>
                  <a:pt x="273343" y="968196"/>
                  <a:pt x="267418" y="957532"/>
                </a:cubicBezTo>
                <a:cubicBezTo>
                  <a:pt x="258586" y="941634"/>
                  <a:pt x="260254" y="920905"/>
                  <a:pt x="250166" y="905773"/>
                </a:cubicBezTo>
                <a:lnTo>
                  <a:pt x="232913" y="879894"/>
                </a:lnTo>
                <a:cubicBezTo>
                  <a:pt x="224823" y="847535"/>
                  <a:pt x="215286" y="828883"/>
                  <a:pt x="232913" y="793630"/>
                </a:cubicBezTo>
                <a:cubicBezTo>
                  <a:pt x="245476" y="768505"/>
                  <a:pt x="288309" y="745602"/>
                  <a:pt x="310551" y="733245"/>
                </a:cubicBezTo>
                <a:cubicBezTo>
                  <a:pt x="334913" y="719711"/>
                  <a:pt x="345780" y="714553"/>
                  <a:pt x="370935" y="707366"/>
                </a:cubicBezTo>
                <a:cubicBezTo>
                  <a:pt x="382335" y="704109"/>
                  <a:pt x="394085" y="702146"/>
                  <a:pt x="405441" y="698739"/>
                </a:cubicBezTo>
                <a:cubicBezTo>
                  <a:pt x="482866" y="675511"/>
                  <a:pt x="432067" y="683549"/>
                  <a:pt x="517585" y="672860"/>
                </a:cubicBezTo>
                <a:cubicBezTo>
                  <a:pt x="543422" y="669630"/>
                  <a:pt x="569369" y="667336"/>
                  <a:pt x="595222" y="664234"/>
                </a:cubicBezTo>
                <a:cubicBezTo>
                  <a:pt x="641257" y="658710"/>
                  <a:pt x="687983" y="657039"/>
                  <a:pt x="733245" y="646981"/>
                </a:cubicBezTo>
                <a:cubicBezTo>
                  <a:pt x="833514" y="624699"/>
                  <a:pt x="784577" y="633016"/>
                  <a:pt x="879894" y="621102"/>
                </a:cubicBezTo>
                <a:cubicBezTo>
                  <a:pt x="897147" y="615351"/>
                  <a:pt x="913932" y="607938"/>
                  <a:pt x="931652" y="603849"/>
                </a:cubicBezTo>
                <a:cubicBezTo>
                  <a:pt x="1060531" y="574107"/>
                  <a:pt x="946141" y="610519"/>
                  <a:pt x="1017917" y="586596"/>
                </a:cubicBezTo>
                <a:cubicBezTo>
                  <a:pt x="1081177" y="589471"/>
                  <a:pt x="1144790" y="587963"/>
                  <a:pt x="1207698" y="595222"/>
                </a:cubicBezTo>
                <a:cubicBezTo>
                  <a:pt x="1220473" y="596696"/>
                  <a:pt x="1230383" y="607409"/>
                  <a:pt x="1242203" y="612475"/>
                </a:cubicBezTo>
                <a:cubicBezTo>
                  <a:pt x="1250561" y="616057"/>
                  <a:pt x="1259725" y="617520"/>
                  <a:pt x="1268083" y="621102"/>
                </a:cubicBezTo>
                <a:cubicBezTo>
                  <a:pt x="1279902" y="626167"/>
                  <a:pt x="1290837" y="633131"/>
                  <a:pt x="1302588" y="638354"/>
                </a:cubicBezTo>
                <a:cubicBezTo>
                  <a:pt x="1316738" y="644643"/>
                  <a:pt x="1331870" y="648682"/>
                  <a:pt x="1345720" y="655607"/>
                </a:cubicBezTo>
                <a:cubicBezTo>
                  <a:pt x="1393127" y="679310"/>
                  <a:pt x="1349066" y="672204"/>
                  <a:pt x="1414732" y="690113"/>
                </a:cubicBezTo>
                <a:cubicBezTo>
                  <a:pt x="1431606" y="694715"/>
                  <a:pt x="1449237" y="695864"/>
                  <a:pt x="1466490" y="698739"/>
                </a:cubicBezTo>
                <a:cubicBezTo>
                  <a:pt x="1669517" y="779951"/>
                  <a:pt x="1527955" y="729772"/>
                  <a:pt x="2035834" y="707366"/>
                </a:cubicBezTo>
                <a:cubicBezTo>
                  <a:pt x="2056747" y="706443"/>
                  <a:pt x="2075821" y="694820"/>
                  <a:pt x="2096218" y="690113"/>
                </a:cubicBezTo>
                <a:cubicBezTo>
                  <a:pt x="2113261" y="686180"/>
                  <a:pt x="2130724" y="684362"/>
                  <a:pt x="2147977" y="681486"/>
                </a:cubicBezTo>
                <a:cubicBezTo>
                  <a:pt x="2159479" y="675735"/>
                  <a:pt x="2170732" y="669457"/>
                  <a:pt x="2182483" y="664234"/>
                </a:cubicBezTo>
                <a:cubicBezTo>
                  <a:pt x="2224076" y="645749"/>
                  <a:pt x="2222958" y="650964"/>
                  <a:pt x="2260120" y="629728"/>
                </a:cubicBezTo>
                <a:cubicBezTo>
                  <a:pt x="2271551" y="623196"/>
                  <a:pt x="2314331" y="592770"/>
                  <a:pt x="2320505" y="586596"/>
                </a:cubicBezTo>
                <a:cubicBezTo>
                  <a:pt x="2327836" y="579265"/>
                  <a:pt x="2331121" y="568682"/>
                  <a:pt x="2337758" y="560717"/>
                </a:cubicBezTo>
                <a:cubicBezTo>
                  <a:pt x="2363903" y="529343"/>
                  <a:pt x="2367985" y="539090"/>
                  <a:pt x="2389517" y="500332"/>
                </a:cubicBezTo>
                <a:cubicBezTo>
                  <a:pt x="2397037" y="486796"/>
                  <a:pt x="2401018" y="471577"/>
                  <a:pt x="2406769" y="457200"/>
                </a:cubicBezTo>
                <a:cubicBezTo>
                  <a:pt x="2409645" y="439947"/>
                  <a:pt x="2409254" y="421818"/>
                  <a:pt x="2415396" y="405441"/>
                </a:cubicBezTo>
                <a:cubicBezTo>
                  <a:pt x="2426684" y="375339"/>
                  <a:pt x="2448362" y="349676"/>
                  <a:pt x="2458528" y="319177"/>
                </a:cubicBezTo>
                <a:lnTo>
                  <a:pt x="2467154" y="293298"/>
                </a:lnTo>
                <a:cubicBezTo>
                  <a:pt x="2464279" y="276045"/>
                  <a:pt x="2442545" y="248643"/>
                  <a:pt x="2458528" y="241539"/>
                </a:cubicBezTo>
                <a:cubicBezTo>
                  <a:pt x="2485325" y="229629"/>
                  <a:pt x="2516219" y="252198"/>
                  <a:pt x="2544792" y="258792"/>
                </a:cubicBezTo>
                <a:cubicBezTo>
                  <a:pt x="2553652" y="260837"/>
                  <a:pt x="2562157" y="264226"/>
                  <a:pt x="2570671" y="267419"/>
                </a:cubicBezTo>
                <a:cubicBezTo>
                  <a:pt x="2585170" y="272856"/>
                  <a:pt x="2598715" y="281189"/>
                  <a:pt x="2613803" y="284671"/>
                </a:cubicBezTo>
                <a:cubicBezTo>
                  <a:pt x="2636392" y="289884"/>
                  <a:pt x="2659811" y="290422"/>
                  <a:pt x="2682815" y="293298"/>
                </a:cubicBezTo>
                <a:cubicBezTo>
                  <a:pt x="2702943" y="301924"/>
                  <a:pt x="2723613" y="309384"/>
                  <a:pt x="2743200" y="319177"/>
                </a:cubicBezTo>
                <a:cubicBezTo>
                  <a:pt x="2758197" y="326675"/>
                  <a:pt x="2771010" y="338246"/>
                  <a:pt x="2786332" y="345056"/>
                </a:cubicBezTo>
                <a:cubicBezTo>
                  <a:pt x="2797166" y="349871"/>
                  <a:pt x="2809695" y="349631"/>
                  <a:pt x="2820837" y="353683"/>
                </a:cubicBezTo>
                <a:cubicBezTo>
                  <a:pt x="2841417" y="361167"/>
                  <a:pt x="2861941" y="369180"/>
                  <a:pt x="2881222" y="379562"/>
                </a:cubicBezTo>
                <a:cubicBezTo>
                  <a:pt x="2899479" y="389393"/>
                  <a:pt x="2913309" y="407511"/>
                  <a:pt x="2932981" y="414068"/>
                </a:cubicBezTo>
                <a:lnTo>
                  <a:pt x="2984739" y="431320"/>
                </a:lnTo>
                <a:cubicBezTo>
                  <a:pt x="3004971" y="492013"/>
                  <a:pt x="2974573" y="421155"/>
                  <a:pt x="3027871" y="474453"/>
                </a:cubicBezTo>
                <a:cubicBezTo>
                  <a:pt x="3034301" y="480883"/>
                  <a:pt x="3030818" y="493232"/>
                  <a:pt x="3036498" y="500332"/>
                </a:cubicBezTo>
                <a:cubicBezTo>
                  <a:pt x="3042975" y="508428"/>
                  <a:pt x="3053751" y="511834"/>
                  <a:pt x="3062377" y="517585"/>
                </a:cubicBezTo>
                <a:cubicBezTo>
                  <a:pt x="3071003" y="531962"/>
                  <a:pt x="3078956" y="546766"/>
                  <a:pt x="3088256" y="560717"/>
                </a:cubicBezTo>
                <a:cubicBezTo>
                  <a:pt x="3096231" y="572679"/>
                  <a:pt x="3107250" y="582600"/>
                  <a:pt x="3114135" y="595222"/>
                </a:cubicBezTo>
                <a:cubicBezTo>
                  <a:pt x="3133019" y="629842"/>
                  <a:pt x="3144850" y="670111"/>
                  <a:pt x="3157268" y="707366"/>
                </a:cubicBezTo>
                <a:lnTo>
                  <a:pt x="3157268" y="707366"/>
                </a:lnTo>
                <a:cubicBezTo>
                  <a:pt x="3163019" y="718868"/>
                  <a:pt x="3168140" y="730706"/>
                  <a:pt x="3174520" y="741871"/>
                </a:cubicBezTo>
                <a:cubicBezTo>
                  <a:pt x="3179664" y="750873"/>
                  <a:pt x="3187136" y="758478"/>
                  <a:pt x="3191773" y="767751"/>
                </a:cubicBezTo>
                <a:cubicBezTo>
                  <a:pt x="3210633" y="805471"/>
                  <a:pt x="3210174" y="822379"/>
                  <a:pt x="3226279" y="862641"/>
                </a:cubicBezTo>
                <a:cubicBezTo>
                  <a:pt x="3232030" y="877018"/>
                  <a:pt x="3238978" y="890973"/>
                  <a:pt x="3243532" y="905773"/>
                </a:cubicBezTo>
                <a:cubicBezTo>
                  <a:pt x="3250505" y="928436"/>
                  <a:pt x="3253287" y="952290"/>
                  <a:pt x="3260785" y="974785"/>
                </a:cubicBezTo>
                <a:cubicBezTo>
                  <a:pt x="3263660" y="983411"/>
                  <a:pt x="3267206" y="991843"/>
                  <a:pt x="3269411" y="1000664"/>
                </a:cubicBezTo>
                <a:lnTo>
                  <a:pt x="3286664" y="1069675"/>
                </a:lnTo>
                <a:cubicBezTo>
                  <a:pt x="3289539" y="1092679"/>
                  <a:pt x="3290077" y="1116097"/>
                  <a:pt x="3295290" y="1138686"/>
                </a:cubicBezTo>
                <a:cubicBezTo>
                  <a:pt x="3330189" y="1289918"/>
                  <a:pt x="3298648" y="1092462"/>
                  <a:pt x="3321169" y="1216324"/>
                </a:cubicBezTo>
                <a:cubicBezTo>
                  <a:pt x="3324806" y="1236329"/>
                  <a:pt x="3325808" y="1256771"/>
                  <a:pt x="3329796" y="1276709"/>
                </a:cubicBezTo>
                <a:cubicBezTo>
                  <a:pt x="3331579" y="1285625"/>
                  <a:pt x="3336449" y="1293712"/>
                  <a:pt x="3338422" y="1302588"/>
                </a:cubicBezTo>
                <a:cubicBezTo>
                  <a:pt x="3342216" y="1319662"/>
                  <a:pt x="3342447" y="1337472"/>
                  <a:pt x="3347049" y="1354347"/>
                </a:cubicBezTo>
                <a:cubicBezTo>
                  <a:pt x="3351123" y="1369286"/>
                  <a:pt x="3359405" y="1382789"/>
                  <a:pt x="3364302" y="1397479"/>
                </a:cubicBezTo>
                <a:cubicBezTo>
                  <a:pt x="3370922" y="1417338"/>
                  <a:pt x="3375398" y="1437856"/>
                  <a:pt x="3381554" y="1457864"/>
                </a:cubicBezTo>
                <a:cubicBezTo>
                  <a:pt x="3386902" y="1475246"/>
                  <a:pt x="3398807" y="1509622"/>
                  <a:pt x="3398807" y="1509622"/>
                </a:cubicBezTo>
                <a:cubicBezTo>
                  <a:pt x="3393056" y="1549879"/>
                  <a:pt x="3390375" y="1590695"/>
                  <a:pt x="3381554" y="1630392"/>
                </a:cubicBezTo>
                <a:cubicBezTo>
                  <a:pt x="3378764" y="1642945"/>
                  <a:pt x="3370682" y="1653733"/>
                  <a:pt x="3364302" y="1664898"/>
                </a:cubicBezTo>
                <a:cubicBezTo>
                  <a:pt x="3349102" y="1691498"/>
                  <a:pt x="3341436" y="1700145"/>
                  <a:pt x="3312543" y="1716656"/>
                </a:cubicBezTo>
                <a:cubicBezTo>
                  <a:pt x="3300907" y="1723305"/>
                  <a:pt x="3262250" y="1730545"/>
                  <a:pt x="3252158" y="1733909"/>
                </a:cubicBezTo>
                <a:cubicBezTo>
                  <a:pt x="3237468" y="1738806"/>
                  <a:pt x="3223579" y="1745870"/>
                  <a:pt x="3209026" y="1751162"/>
                </a:cubicBezTo>
                <a:cubicBezTo>
                  <a:pt x="3191935" y="1757377"/>
                  <a:pt x="3174153" y="1761661"/>
                  <a:pt x="3157268" y="1768415"/>
                </a:cubicBezTo>
                <a:cubicBezTo>
                  <a:pt x="3145328" y="1773191"/>
                  <a:pt x="3133667" y="1778852"/>
                  <a:pt x="3122762" y="1785668"/>
                </a:cubicBezTo>
                <a:cubicBezTo>
                  <a:pt x="3110570" y="1793288"/>
                  <a:pt x="3101394" y="1805708"/>
                  <a:pt x="3088256" y="1811547"/>
                </a:cubicBezTo>
                <a:cubicBezTo>
                  <a:pt x="3074858" y="1817502"/>
                  <a:pt x="3059501" y="1817298"/>
                  <a:pt x="3045124" y="1820173"/>
                </a:cubicBezTo>
                <a:cubicBezTo>
                  <a:pt x="3033622" y="1828800"/>
                  <a:pt x="3021305" y="1836435"/>
                  <a:pt x="3010618" y="1846053"/>
                </a:cubicBezTo>
                <a:cubicBezTo>
                  <a:pt x="2992482" y="1862375"/>
                  <a:pt x="2979161" y="1884277"/>
                  <a:pt x="2958860" y="1897811"/>
                </a:cubicBezTo>
                <a:cubicBezTo>
                  <a:pt x="2896951" y="1939084"/>
                  <a:pt x="2921764" y="1917655"/>
                  <a:pt x="2881222" y="1958196"/>
                </a:cubicBezTo>
                <a:cubicBezTo>
                  <a:pt x="2872836" y="1983354"/>
                  <a:pt x="2870572" y="1994215"/>
                  <a:pt x="2855343" y="2018581"/>
                </a:cubicBezTo>
                <a:cubicBezTo>
                  <a:pt x="2847723" y="2030773"/>
                  <a:pt x="2838090" y="2041584"/>
                  <a:pt x="2829464" y="2053086"/>
                </a:cubicBezTo>
                <a:cubicBezTo>
                  <a:pt x="2826588" y="2070339"/>
                  <a:pt x="2824267" y="2087694"/>
                  <a:pt x="2820837" y="2104845"/>
                </a:cubicBezTo>
                <a:cubicBezTo>
                  <a:pt x="2811732" y="2150370"/>
                  <a:pt x="2795116" y="2169030"/>
                  <a:pt x="2820837" y="2225615"/>
                </a:cubicBezTo>
                <a:cubicBezTo>
                  <a:pt x="2825743" y="2236408"/>
                  <a:pt x="2843678" y="2232120"/>
                  <a:pt x="2855343" y="2234241"/>
                </a:cubicBezTo>
                <a:cubicBezTo>
                  <a:pt x="2875348" y="2237878"/>
                  <a:pt x="2895437" y="2241559"/>
                  <a:pt x="2915728" y="2242868"/>
                </a:cubicBezTo>
                <a:cubicBezTo>
                  <a:pt x="2984656" y="2247315"/>
                  <a:pt x="3053751" y="2248619"/>
                  <a:pt x="3122762" y="2251494"/>
                </a:cubicBezTo>
                <a:cubicBezTo>
                  <a:pt x="3137139" y="2257245"/>
                  <a:pt x="3152763" y="2260540"/>
                  <a:pt x="3165894" y="2268747"/>
                </a:cubicBezTo>
                <a:cubicBezTo>
                  <a:pt x="3176239" y="2275213"/>
                  <a:pt x="3182401" y="2286816"/>
                  <a:pt x="3191773" y="2294626"/>
                </a:cubicBezTo>
                <a:cubicBezTo>
                  <a:pt x="3216960" y="2315615"/>
                  <a:pt x="3243424" y="2335021"/>
                  <a:pt x="3269411" y="2355011"/>
                </a:cubicBezTo>
                <a:cubicBezTo>
                  <a:pt x="3280807" y="2363777"/>
                  <a:pt x="3291058" y="2374460"/>
                  <a:pt x="3303917" y="2380890"/>
                </a:cubicBezTo>
                <a:cubicBezTo>
                  <a:pt x="3315419" y="2386641"/>
                  <a:pt x="3326482" y="2393367"/>
                  <a:pt x="3338422" y="2398143"/>
                </a:cubicBezTo>
                <a:cubicBezTo>
                  <a:pt x="3355307" y="2404897"/>
                  <a:pt x="3375049" y="2405308"/>
                  <a:pt x="3390181" y="2415396"/>
                </a:cubicBezTo>
                <a:lnTo>
                  <a:pt x="3416060" y="2432649"/>
                </a:lnTo>
                <a:cubicBezTo>
                  <a:pt x="3434222" y="2487135"/>
                  <a:pt x="3451499" y="2484407"/>
                  <a:pt x="3424686" y="2484407"/>
                </a:cubicBezTo>
              </a:path>
            </a:pathLst>
          </a:custGeom>
          <a:ln w="3175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E1E1E"/>
              </a:solidFill>
              <a:effectLst/>
              <a:uLnTx/>
              <a:uFillTx/>
              <a:latin typeface="Garvis Pro"/>
              <a:ea typeface="+mn-ea"/>
              <a:cs typeface="+mn-cs"/>
            </a:endParaRPr>
          </a:p>
        </p:txBody>
      </p:sp>
      <p:sp>
        <p:nvSpPr>
          <p:cNvPr id="38" name="Rektangel med rundade hörn 37"/>
          <p:cNvSpPr/>
          <p:nvPr/>
        </p:nvSpPr>
        <p:spPr bwMode="auto">
          <a:xfrm flipV="1">
            <a:off x="5628067" y="4219727"/>
            <a:ext cx="162008" cy="11512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arvis Pro"/>
              <a:ea typeface="+mn-ea"/>
              <a:cs typeface="+mn-cs"/>
            </a:endParaRPr>
          </a:p>
        </p:txBody>
      </p:sp>
      <p:sp>
        <p:nvSpPr>
          <p:cNvPr id="2" name="Rectangle 1"/>
          <p:cNvSpPr/>
          <p:nvPr/>
        </p:nvSpPr>
        <p:spPr>
          <a:xfrm>
            <a:off x="3172764" y="277221"/>
            <a:ext cx="5846473" cy="748988"/>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267" b="0" i="0" u="none" strike="noStrike" kern="0" cap="none" spc="0" normalizeH="0" baseline="0" noProof="0" dirty="0">
                <a:ln>
                  <a:noFill/>
                </a:ln>
                <a:solidFill>
                  <a:srgbClr val="1E1E1E"/>
                </a:solidFill>
                <a:effectLst/>
                <a:uLnTx/>
                <a:uFillTx/>
                <a:latin typeface="Times New Roman" panose="02020603050405020304" pitchFamily="18" charset="0"/>
                <a:ea typeface="+mn-ea"/>
                <a:cs typeface="Times New Roman" panose="02020603050405020304" pitchFamily="18" charset="0"/>
              </a:rPr>
              <a:t>Nära vård för olika behov</a:t>
            </a:r>
          </a:p>
        </p:txBody>
      </p:sp>
      <p:sp>
        <p:nvSpPr>
          <p:cNvPr id="5" name="TextBox 4"/>
          <p:cNvSpPr txBox="1"/>
          <p:nvPr/>
        </p:nvSpPr>
        <p:spPr>
          <a:xfrm>
            <a:off x="4211363" y="4151485"/>
            <a:ext cx="184121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Garvis Pro"/>
                <a:ea typeface="+mn-ea"/>
                <a:cs typeface="+mn-cs"/>
              </a:rPr>
              <a:t>ENKELT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Tillgänglighet</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Avstånd</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Jämlikhet</a:t>
            </a:r>
            <a:r>
              <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rPr>
              <a:t> </a:t>
            </a:r>
          </a:p>
        </p:txBody>
      </p:sp>
      <p:sp>
        <p:nvSpPr>
          <p:cNvPr id="9" name="TextBox 8"/>
          <p:cNvSpPr txBox="1"/>
          <p:nvPr/>
        </p:nvSpPr>
        <p:spPr>
          <a:xfrm>
            <a:off x="7373079" y="4148601"/>
            <a:ext cx="29365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Garvis Pro"/>
                <a:ea typeface="+mn-ea"/>
                <a:cs typeface="+mn-cs"/>
              </a:rPr>
              <a:t>KOMPLICERAT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Sjukhusvård</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Blir</a:t>
            </a:r>
            <a:r>
              <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rPr>
              <a:t> NV vid </a:t>
            </a: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Utskrivning</a:t>
            </a:r>
            <a:r>
              <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rPr>
              <a:t>/Rehab</a:t>
            </a:r>
          </a:p>
        </p:txBody>
      </p:sp>
      <p:sp>
        <p:nvSpPr>
          <p:cNvPr id="17" name="TextBox 16"/>
          <p:cNvSpPr txBox="1"/>
          <p:nvPr/>
        </p:nvSpPr>
        <p:spPr>
          <a:xfrm>
            <a:off x="4251675" y="1351933"/>
            <a:ext cx="184887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Garvis Pro"/>
                <a:ea typeface="+mn-ea"/>
                <a:cs typeface="+mn-cs"/>
              </a:rPr>
              <a:t>KRONISKT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Egenvård</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Kontinuitet</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Digifysiskt</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p:txBody>
      </p:sp>
      <p:sp>
        <p:nvSpPr>
          <p:cNvPr id="18" name="TextBox 17"/>
          <p:cNvSpPr txBox="1"/>
          <p:nvPr/>
        </p:nvSpPr>
        <p:spPr>
          <a:xfrm>
            <a:off x="6809741" y="1410219"/>
            <a:ext cx="254523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Garvis Pro"/>
                <a:ea typeface="+mn-ea"/>
                <a:cs typeface="+mn-cs"/>
              </a:rPr>
              <a:t>KOMPLEXT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Samverkan</a:t>
            </a:r>
            <a:r>
              <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Omsorg</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388A">
                    <a:lumMod val="60000"/>
                    <a:lumOff val="40000"/>
                  </a:srgbClr>
                </a:solidFill>
                <a:effectLst/>
                <a:uLnTx/>
                <a:uFillTx/>
                <a:latin typeface="Garvis Pro"/>
                <a:ea typeface="+mn-ea"/>
                <a:cs typeface="+mn-cs"/>
              </a:rPr>
              <a:t>Personcentrering</a:t>
            </a:r>
            <a:endParaRPr kumimoji="0" lang="en-US" sz="2400" b="0" i="0" u="none" strike="noStrike" kern="1200" cap="none" spc="0" normalizeH="0" baseline="0" noProof="0" dirty="0">
              <a:ln>
                <a:noFill/>
              </a:ln>
              <a:solidFill>
                <a:srgbClr val="00388A">
                  <a:lumMod val="60000"/>
                  <a:lumOff val="40000"/>
                </a:srgbClr>
              </a:solidFill>
              <a:effectLst/>
              <a:uLnTx/>
              <a:uFillTx/>
              <a:latin typeface="Garvis Pro"/>
              <a:ea typeface="+mn-ea"/>
              <a:cs typeface="+mn-cs"/>
            </a:endParaRPr>
          </a:p>
        </p:txBody>
      </p:sp>
    </p:spTree>
    <p:extLst>
      <p:ext uri="{BB962C8B-B14F-4D97-AF65-F5344CB8AC3E}">
        <p14:creationId xmlns:p14="http://schemas.microsoft.com/office/powerpoint/2010/main" val="10431290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0B06A-6C0E-8881-8128-DF3CC60486B4}"/>
              </a:ext>
            </a:extLst>
          </p:cNvPr>
          <p:cNvSpPr>
            <a:spLocks noGrp="1"/>
          </p:cNvSpPr>
          <p:nvPr>
            <p:ph type="title"/>
          </p:nvPr>
        </p:nvSpPr>
        <p:spPr/>
        <p:txBody>
          <a:bodyPr/>
          <a:lstStyle/>
          <a:p>
            <a:r>
              <a:rPr lang="sv-SE" dirty="0"/>
              <a:t>Primärvård – Hälsovalsuppdraget</a:t>
            </a:r>
          </a:p>
        </p:txBody>
      </p:sp>
      <p:sp>
        <p:nvSpPr>
          <p:cNvPr id="3" name="Platshållare för innehåll 2">
            <a:extLst>
              <a:ext uri="{FF2B5EF4-FFF2-40B4-BE49-F238E27FC236}">
                <a16:creationId xmlns:a16="http://schemas.microsoft.com/office/drawing/2014/main" id="{99938AC1-F86E-6F27-B01D-BFB4D172F576}"/>
              </a:ext>
            </a:extLst>
          </p:cNvPr>
          <p:cNvSpPr>
            <a:spLocks noGrp="1"/>
          </p:cNvSpPr>
          <p:nvPr>
            <p:ph idx="1"/>
          </p:nvPr>
        </p:nvSpPr>
        <p:spPr/>
        <p:txBody>
          <a:bodyPr/>
          <a:lstStyle/>
          <a:p>
            <a:endParaRPr lang="sv-SE" dirty="0"/>
          </a:p>
          <a:p>
            <a:r>
              <a:rPr lang="sv-SE" dirty="0"/>
              <a:t>God medicinsk vård</a:t>
            </a:r>
          </a:p>
          <a:p>
            <a:r>
              <a:rPr lang="sv-SE" dirty="0"/>
              <a:t>Följa lagar, regler och riktlinjer Grundförutsättningar</a:t>
            </a:r>
          </a:p>
          <a:p>
            <a:r>
              <a:rPr lang="sv-SE" dirty="0"/>
              <a:t>Ändamålsenlig vård och omsorg, väl fungerande , God och nära vård</a:t>
            </a:r>
          </a:p>
          <a:p>
            <a:r>
              <a:rPr lang="sv-SE" dirty="0"/>
              <a:t>Lokal utveckling</a:t>
            </a:r>
          </a:p>
        </p:txBody>
      </p:sp>
    </p:spTree>
    <p:extLst>
      <p:ext uri="{BB962C8B-B14F-4D97-AF65-F5344CB8AC3E}">
        <p14:creationId xmlns:p14="http://schemas.microsoft.com/office/powerpoint/2010/main" val="398807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DE73D-74E4-9536-D259-DE3992CBC853}"/>
              </a:ext>
            </a:extLst>
          </p:cNvPr>
          <p:cNvSpPr>
            <a:spLocks noGrp="1"/>
          </p:cNvSpPr>
          <p:nvPr>
            <p:ph type="title"/>
          </p:nvPr>
        </p:nvSpPr>
        <p:spPr>
          <a:xfrm>
            <a:off x="604022" y="188516"/>
            <a:ext cx="10515600" cy="593389"/>
          </a:xfrm>
        </p:spPr>
        <p:txBody>
          <a:bodyPr>
            <a:normAutofit fontScale="90000"/>
          </a:bodyPr>
          <a:lstStyle/>
          <a:p>
            <a:endParaRPr lang="sv-SE" dirty="0"/>
          </a:p>
        </p:txBody>
      </p:sp>
      <p:grpSp>
        <p:nvGrpSpPr>
          <p:cNvPr id="5" name="Grupp 4">
            <a:extLst>
              <a:ext uri="{FF2B5EF4-FFF2-40B4-BE49-F238E27FC236}">
                <a16:creationId xmlns:a16="http://schemas.microsoft.com/office/drawing/2014/main" id="{AB2A8A8D-E0A7-F118-D208-026D18336985}"/>
              </a:ext>
            </a:extLst>
          </p:cNvPr>
          <p:cNvGrpSpPr/>
          <p:nvPr/>
        </p:nvGrpSpPr>
        <p:grpSpPr>
          <a:xfrm>
            <a:off x="604022" y="5658290"/>
            <a:ext cx="2746805" cy="714499"/>
            <a:chOff x="5151863" y="1115122"/>
            <a:chExt cx="1940313" cy="1154737"/>
          </a:xfrm>
        </p:grpSpPr>
        <p:sp>
          <p:nvSpPr>
            <p:cNvPr id="10" name="Rektangel: rundade hörn 9">
              <a:extLst>
                <a:ext uri="{FF2B5EF4-FFF2-40B4-BE49-F238E27FC236}">
                  <a16:creationId xmlns:a16="http://schemas.microsoft.com/office/drawing/2014/main" id="{82769157-CAA9-6762-29CC-2FC68907DA8E}"/>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6A8D799D-F3E9-3BC9-62E6-9E0711CD7F57}"/>
                </a:ext>
              </a:extLst>
            </p:cNvPr>
            <p:cNvSpPr txBox="1"/>
            <p:nvPr/>
          </p:nvSpPr>
          <p:spPr>
            <a:xfrm>
              <a:off x="5235497" y="1225292"/>
              <a:ext cx="1773044" cy="1044567"/>
            </a:xfrm>
            <a:prstGeom prst="rect">
              <a:avLst/>
            </a:prstGeom>
            <a:noFill/>
          </p:spPr>
          <p:txBody>
            <a:bodyPr wrap="square" rtlCol="0">
              <a:spAutoFit/>
            </a:bodyPr>
            <a:lstStyle/>
            <a:p>
              <a:r>
                <a:rPr lang="sv-SE" dirty="0"/>
                <a:t>Utveckling / förbättring</a:t>
              </a:r>
            </a:p>
          </p:txBody>
        </p:sp>
      </p:grpSp>
      <p:grpSp>
        <p:nvGrpSpPr>
          <p:cNvPr id="12" name="Grupp 11">
            <a:extLst>
              <a:ext uri="{FF2B5EF4-FFF2-40B4-BE49-F238E27FC236}">
                <a16:creationId xmlns:a16="http://schemas.microsoft.com/office/drawing/2014/main" id="{D04F41BF-A953-1630-939C-A6EE4688FB43}"/>
              </a:ext>
            </a:extLst>
          </p:cNvPr>
          <p:cNvGrpSpPr/>
          <p:nvPr/>
        </p:nvGrpSpPr>
        <p:grpSpPr>
          <a:xfrm>
            <a:off x="604022" y="4460268"/>
            <a:ext cx="2746805" cy="593389"/>
            <a:chOff x="5151863" y="1115122"/>
            <a:chExt cx="1940313" cy="959005"/>
          </a:xfrm>
        </p:grpSpPr>
        <p:sp>
          <p:nvSpPr>
            <p:cNvPr id="13" name="Rektangel: rundade hörn 12">
              <a:extLst>
                <a:ext uri="{FF2B5EF4-FFF2-40B4-BE49-F238E27FC236}">
                  <a16:creationId xmlns:a16="http://schemas.microsoft.com/office/drawing/2014/main" id="{0B28CCCD-B7FA-BD83-0CBD-CD425790992D}"/>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FFD96D12-8ADC-EC9A-A23A-FD972300F2E8}"/>
                </a:ext>
              </a:extLst>
            </p:cNvPr>
            <p:cNvSpPr txBox="1"/>
            <p:nvPr/>
          </p:nvSpPr>
          <p:spPr>
            <a:xfrm>
              <a:off x="5235497" y="1225292"/>
              <a:ext cx="1773044" cy="596896"/>
            </a:xfrm>
            <a:prstGeom prst="rect">
              <a:avLst/>
            </a:prstGeom>
            <a:noFill/>
          </p:spPr>
          <p:txBody>
            <a:bodyPr wrap="square" rtlCol="0">
              <a:spAutoFit/>
            </a:bodyPr>
            <a:lstStyle/>
            <a:p>
              <a:r>
                <a:rPr lang="sv-SE" dirty="0"/>
                <a:t>Kvalitetshöjande / NV</a:t>
              </a:r>
            </a:p>
          </p:txBody>
        </p:sp>
      </p:grpSp>
      <p:grpSp>
        <p:nvGrpSpPr>
          <p:cNvPr id="15" name="Grupp 14">
            <a:extLst>
              <a:ext uri="{FF2B5EF4-FFF2-40B4-BE49-F238E27FC236}">
                <a16:creationId xmlns:a16="http://schemas.microsoft.com/office/drawing/2014/main" id="{7EBAC994-CBAE-3F07-46F1-4CDDB08FC794}"/>
              </a:ext>
            </a:extLst>
          </p:cNvPr>
          <p:cNvGrpSpPr/>
          <p:nvPr/>
        </p:nvGrpSpPr>
        <p:grpSpPr>
          <a:xfrm>
            <a:off x="604024" y="2153109"/>
            <a:ext cx="2746803" cy="991498"/>
            <a:chOff x="5151863" y="1115122"/>
            <a:chExt cx="1940313" cy="1602409"/>
          </a:xfrm>
        </p:grpSpPr>
        <p:sp>
          <p:nvSpPr>
            <p:cNvPr id="16" name="Rektangel: rundade hörn 15">
              <a:extLst>
                <a:ext uri="{FF2B5EF4-FFF2-40B4-BE49-F238E27FC236}">
                  <a16:creationId xmlns:a16="http://schemas.microsoft.com/office/drawing/2014/main" id="{1B8D3923-B8E9-31EB-8E00-9BB248E69258}"/>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D12EC809-1CAB-C8B1-8D65-CBDEEFCBF48C}"/>
                </a:ext>
              </a:extLst>
            </p:cNvPr>
            <p:cNvSpPr txBox="1"/>
            <p:nvPr/>
          </p:nvSpPr>
          <p:spPr>
            <a:xfrm>
              <a:off x="5235497" y="1225292"/>
              <a:ext cx="1773044" cy="1492239"/>
            </a:xfrm>
            <a:prstGeom prst="rect">
              <a:avLst/>
            </a:prstGeom>
            <a:noFill/>
          </p:spPr>
          <p:txBody>
            <a:bodyPr wrap="square" rtlCol="0">
              <a:spAutoFit/>
            </a:bodyPr>
            <a:lstStyle/>
            <a:p>
              <a:r>
                <a:rPr lang="sv-SE" dirty="0"/>
                <a:t>God medicinsk vård </a:t>
              </a:r>
            </a:p>
          </p:txBody>
        </p:sp>
      </p:grpSp>
      <p:grpSp>
        <p:nvGrpSpPr>
          <p:cNvPr id="18" name="Grupp 17">
            <a:extLst>
              <a:ext uri="{FF2B5EF4-FFF2-40B4-BE49-F238E27FC236}">
                <a16:creationId xmlns:a16="http://schemas.microsoft.com/office/drawing/2014/main" id="{46361748-E2C7-E916-7FEE-AA63B855083D}"/>
              </a:ext>
            </a:extLst>
          </p:cNvPr>
          <p:cNvGrpSpPr/>
          <p:nvPr/>
        </p:nvGrpSpPr>
        <p:grpSpPr>
          <a:xfrm>
            <a:off x="604023" y="3262246"/>
            <a:ext cx="2746804" cy="593389"/>
            <a:chOff x="5151863" y="1115122"/>
            <a:chExt cx="1940313" cy="959005"/>
          </a:xfrm>
        </p:grpSpPr>
        <p:sp>
          <p:nvSpPr>
            <p:cNvPr id="19" name="Rektangel: rundade hörn 18">
              <a:extLst>
                <a:ext uri="{FF2B5EF4-FFF2-40B4-BE49-F238E27FC236}">
                  <a16:creationId xmlns:a16="http://schemas.microsoft.com/office/drawing/2014/main" id="{2D81F131-455E-8E97-F7F0-4579FD822D8E}"/>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04083E3A-2B00-F37E-32B4-6ADD7AE28011}"/>
                </a:ext>
              </a:extLst>
            </p:cNvPr>
            <p:cNvSpPr txBox="1"/>
            <p:nvPr/>
          </p:nvSpPr>
          <p:spPr>
            <a:xfrm>
              <a:off x="5235497" y="1225292"/>
              <a:ext cx="1773044" cy="596896"/>
            </a:xfrm>
            <a:prstGeom prst="rect">
              <a:avLst/>
            </a:prstGeom>
            <a:noFill/>
          </p:spPr>
          <p:txBody>
            <a:bodyPr wrap="square" rtlCol="0">
              <a:spAutoFit/>
            </a:bodyPr>
            <a:lstStyle/>
            <a:p>
              <a:r>
                <a:rPr lang="sv-SE" dirty="0"/>
                <a:t>Följa lagar och regler</a:t>
              </a:r>
            </a:p>
          </p:txBody>
        </p:sp>
      </p:grpSp>
      <p:grpSp>
        <p:nvGrpSpPr>
          <p:cNvPr id="21" name="Grupp 20">
            <a:extLst>
              <a:ext uri="{FF2B5EF4-FFF2-40B4-BE49-F238E27FC236}">
                <a16:creationId xmlns:a16="http://schemas.microsoft.com/office/drawing/2014/main" id="{E497596A-A7EF-2265-C6D7-842419B44291}"/>
              </a:ext>
            </a:extLst>
          </p:cNvPr>
          <p:cNvGrpSpPr/>
          <p:nvPr/>
        </p:nvGrpSpPr>
        <p:grpSpPr>
          <a:xfrm>
            <a:off x="3778403" y="5658290"/>
            <a:ext cx="2746805" cy="593389"/>
            <a:chOff x="5151863" y="1115122"/>
            <a:chExt cx="1940313" cy="959005"/>
          </a:xfrm>
        </p:grpSpPr>
        <p:sp>
          <p:nvSpPr>
            <p:cNvPr id="22" name="Rektangel: rundade hörn 21">
              <a:extLst>
                <a:ext uri="{FF2B5EF4-FFF2-40B4-BE49-F238E27FC236}">
                  <a16:creationId xmlns:a16="http://schemas.microsoft.com/office/drawing/2014/main" id="{6ECB4181-6316-B0FA-5493-B242231CE8C1}"/>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0C90D3E3-742F-3984-A21D-1D80BF457B26}"/>
                </a:ext>
              </a:extLst>
            </p:cNvPr>
            <p:cNvSpPr txBox="1"/>
            <p:nvPr/>
          </p:nvSpPr>
          <p:spPr>
            <a:xfrm>
              <a:off x="5235497" y="1225292"/>
              <a:ext cx="1773044" cy="596896"/>
            </a:xfrm>
            <a:prstGeom prst="rect">
              <a:avLst/>
            </a:prstGeom>
            <a:noFill/>
          </p:spPr>
          <p:txBody>
            <a:bodyPr wrap="square" rtlCol="0">
              <a:spAutoFit/>
            </a:bodyPr>
            <a:lstStyle/>
            <a:p>
              <a:r>
                <a:rPr lang="sv-SE" dirty="0"/>
                <a:t>Fungerande lösning</a:t>
              </a:r>
            </a:p>
          </p:txBody>
        </p:sp>
      </p:grpSp>
      <p:grpSp>
        <p:nvGrpSpPr>
          <p:cNvPr id="24" name="Grupp 23">
            <a:extLst>
              <a:ext uri="{FF2B5EF4-FFF2-40B4-BE49-F238E27FC236}">
                <a16:creationId xmlns:a16="http://schemas.microsoft.com/office/drawing/2014/main" id="{7E7BC136-F159-976F-4A14-A6F887226504}"/>
              </a:ext>
            </a:extLst>
          </p:cNvPr>
          <p:cNvGrpSpPr/>
          <p:nvPr/>
        </p:nvGrpSpPr>
        <p:grpSpPr>
          <a:xfrm>
            <a:off x="3778401" y="4460268"/>
            <a:ext cx="2746805" cy="593389"/>
            <a:chOff x="5151863" y="1115122"/>
            <a:chExt cx="1940313" cy="959005"/>
          </a:xfrm>
        </p:grpSpPr>
        <p:sp>
          <p:nvSpPr>
            <p:cNvPr id="25" name="Rektangel: rundade hörn 24">
              <a:extLst>
                <a:ext uri="{FF2B5EF4-FFF2-40B4-BE49-F238E27FC236}">
                  <a16:creationId xmlns:a16="http://schemas.microsoft.com/office/drawing/2014/main" id="{6CD44818-3F49-E4CA-E67C-592376F65A76}"/>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1FAA3A6F-DB93-3D52-9E13-E38C0A8D23DD}"/>
                </a:ext>
              </a:extLst>
            </p:cNvPr>
            <p:cNvSpPr txBox="1"/>
            <p:nvPr/>
          </p:nvSpPr>
          <p:spPr>
            <a:xfrm>
              <a:off x="5235497" y="1225292"/>
              <a:ext cx="1773044" cy="596896"/>
            </a:xfrm>
            <a:prstGeom prst="rect">
              <a:avLst/>
            </a:prstGeom>
            <a:noFill/>
          </p:spPr>
          <p:txBody>
            <a:bodyPr wrap="square" rtlCol="0">
              <a:spAutoFit/>
            </a:bodyPr>
            <a:lstStyle/>
            <a:p>
              <a:r>
                <a:rPr lang="sv-SE" dirty="0"/>
                <a:t>Behovsgruppsarbete</a:t>
              </a:r>
            </a:p>
          </p:txBody>
        </p:sp>
      </p:grpSp>
      <p:grpSp>
        <p:nvGrpSpPr>
          <p:cNvPr id="27" name="Grupp 26">
            <a:extLst>
              <a:ext uri="{FF2B5EF4-FFF2-40B4-BE49-F238E27FC236}">
                <a16:creationId xmlns:a16="http://schemas.microsoft.com/office/drawing/2014/main" id="{E846E324-DAAC-2881-6D2F-6790FD549FA4}"/>
              </a:ext>
            </a:extLst>
          </p:cNvPr>
          <p:cNvGrpSpPr/>
          <p:nvPr/>
        </p:nvGrpSpPr>
        <p:grpSpPr>
          <a:xfrm>
            <a:off x="3778405" y="2153109"/>
            <a:ext cx="2746803" cy="593389"/>
            <a:chOff x="5151863" y="1115122"/>
            <a:chExt cx="1940313" cy="959005"/>
          </a:xfrm>
        </p:grpSpPr>
        <p:sp>
          <p:nvSpPr>
            <p:cNvPr id="28" name="Rektangel: rundade hörn 27">
              <a:extLst>
                <a:ext uri="{FF2B5EF4-FFF2-40B4-BE49-F238E27FC236}">
                  <a16:creationId xmlns:a16="http://schemas.microsoft.com/office/drawing/2014/main" id="{8EB14E99-25DB-5D21-D5CE-0A9D7B1C30A8}"/>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E376CA35-898C-CB73-B4EB-C4CBDDAA80CC}"/>
                </a:ext>
              </a:extLst>
            </p:cNvPr>
            <p:cNvSpPr txBox="1"/>
            <p:nvPr/>
          </p:nvSpPr>
          <p:spPr>
            <a:xfrm>
              <a:off x="5235497" y="1225292"/>
              <a:ext cx="1773044" cy="596896"/>
            </a:xfrm>
            <a:prstGeom prst="rect">
              <a:avLst/>
            </a:prstGeom>
            <a:noFill/>
          </p:spPr>
          <p:txBody>
            <a:bodyPr wrap="square" rtlCol="0">
              <a:spAutoFit/>
            </a:bodyPr>
            <a:lstStyle/>
            <a:p>
              <a:r>
                <a:rPr lang="sv-SE" dirty="0"/>
                <a:t>Följa god standard</a:t>
              </a:r>
            </a:p>
          </p:txBody>
        </p:sp>
      </p:grpSp>
      <p:grpSp>
        <p:nvGrpSpPr>
          <p:cNvPr id="30" name="Grupp 29">
            <a:extLst>
              <a:ext uri="{FF2B5EF4-FFF2-40B4-BE49-F238E27FC236}">
                <a16:creationId xmlns:a16="http://schemas.microsoft.com/office/drawing/2014/main" id="{394B7830-0837-322C-CA39-80D5398151FA}"/>
              </a:ext>
            </a:extLst>
          </p:cNvPr>
          <p:cNvGrpSpPr/>
          <p:nvPr/>
        </p:nvGrpSpPr>
        <p:grpSpPr>
          <a:xfrm>
            <a:off x="3778404" y="3262246"/>
            <a:ext cx="2746804" cy="593389"/>
            <a:chOff x="5151863" y="1115122"/>
            <a:chExt cx="1940313" cy="959005"/>
          </a:xfrm>
        </p:grpSpPr>
        <p:sp>
          <p:nvSpPr>
            <p:cNvPr id="31" name="Rektangel: rundade hörn 30">
              <a:extLst>
                <a:ext uri="{FF2B5EF4-FFF2-40B4-BE49-F238E27FC236}">
                  <a16:creationId xmlns:a16="http://schemas.microsoft.com/office/drawing/2014/main" id="{71D80DAD-AE4A-7F2A-5A38-5C664103C25C}"/>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12659EEE-81D3-50CC-7A8A-3837EFD711D4}"/>
                </a:ext>
              </a:extLst>
            </p:cNvPr>
            <p:cNvSpPr txBox="1"/>
            <p:nvPr/>
          </p:nvSpPr>
          <p:spPr>
            <a:xfrm>
              <a:off x="5235497" y="1225292"/>
              <a:ext cx="1773044" cy="596896"/>
            </a:xfrm>
            <a:prstGeom prst="rect">
              <a:avLst/>
            </a:prstGeom>
            <a:noFill/>
          </p:spPr>
          <p:txBody>
            <a:bodyPr wrap="square" rtlCol="0">
              <a:spAutoFit/>
            </a:bodyPr>
            <a:lstStyle/>
            <a:p>
              <a:r>
                <a:rPr lang="sv-SE" dirty="0"/>
                <a:t>Inte göra fel </a:t>
              </a:r>
            </a:p>
          </p:txBody>
        </p:sp>
      </p:grpSp>
      <p:grpSp>
        <p:nvGrpSpPr>
          <p:cNvPr id="33" name="Grupp 32">
            <a:extLst>
              <a:ext uri="{FF2B5EF4-FFF2-40B4-BE49-F238E27FC236}">
                <a16:creationId xmlns:a16="http://schemas.microsoft.com/office/drawing/2014/main" id="{B228CE87-054C-2E35-71B6-C19F4B89A246}"/>
              </a:ext>
            </a:extLst>
          </p:cNvPr>
          <p:cNvGrpSpPr/>
          <p:nvPr/>
        </p:nvGrpSpPr>
        <p:grpSpPr>
          <a:xfrm>
            <a:off x="6952782" y="5658290"/>
            <a:ext cx="2746805" cy="593389"/>
            <a:chOff x="5151863" y="1115122"/>
            <a:chExt cx="1940313" cy="959005"/>
          </a:xfrm>
        </p:grpSpPr>
        <p:sp>
          <p:nvSpPr>
            <p:cNvPr id="34" name="Rektangel: rundade hörn 33">
              <a:extLst>
                <a:ext uri="{FF2B5EF4-FFF2-40B4-BE49-F238E27FC236}">
                  <a16:creationId xmlns:a16="http://schemas.microsoft.com/office/drawing/2014/main" id="{790B857D-30FF-F4FC-427D-BE2D366DF75C}"/>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1325D510-CFBC-F620-FAE7-F4DD5643ABA3}"/>
                </a:ext>
              </a:extLst>
            </p:cNvPr>
            <p:cNvSpPr txBox="1"/>
            <p:nvPr/>
          </p:nvSpPr>
          <p:spPr>
            <a:xfrm>
              <a:off x="5235497" y="1225292"/>
              <a:ext cx="1773044" cy="596896"/>
            </a:xfrm>
            <a:prstGeom prst="rect">
              <a:avLst/>
            </a:prstGeom>
            <a:noFill/>
          </p:spPr>
          <p:txBody>
            <a:bodyPr wrap="square" rtlCol="0">
              <a:spAutoFit/>
            </a:bodyPr>
            <a:lstStyle/>
            <a:p>
              <a:r>
                <a:rPr lang="sv-SE" dirty="0"/>
                <a:t>Projektledare  </a:t>
              </a:r>
            </a:p>
          </p:txBody>
        </p:sp>
      </p:grpSp>
      <p:grpSp>
        <p:nvGrpSpPr>
          <p:cNvPr id="36" name="Grupp 35">
            <a:extLst>
              <a:ext uri="{FF2B5EF4-FFF2-40B4-BE49-F238E27FC236}">
                <a16:creationId xmlns:a16="http://schemas.microsoft.com/office/drawing/2014/main" id="{FE34B92C-4702-8597-2447-5B5A496A6048}"/>
              </a:ext>
            </a:extLst>
          </p:cNvPr>
          <p:cNvGrpSpPr/>
          <p:nvPr/>
        </p:nvGrpSpPr>
        <p:grpSpPr>
          <a:xfrm>
            <a:off x="6952782" y="4460268"/>
            <a:ext cx="2746805" cy="593389"/>
            <a:chOff x="5151863" y="1115122"/>
            <a:chExt cx="1940313" cy="959005"/>
          </a:xfrm>
        </p:grpSpPr>
        <p:sp>
          <p:nvSpPr>
            <p:cNvPr id="37" name="Rektangel: rundade hörn 36">
              <a:extLst>
                <a:ext uri="{FF2B5EF4-FFF2-40B4-BE49-F238E27FC236}">
                  <a16:creationId xmlns:a16="http://schemas.microsoft.com/office/drawing/2014/main" id="{66B4F3B8-8753-ECBC-DDFA-05A10783778F}"/>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FF57AC9D-1742-9EE6-AB93-8D098957B93A}"/>
                </a:ext>
              </a:extLst>
            </p:cNvPr>
            <p:cNvSpPr txBox="1"/>
            <p:nvPr/>
          </p:nvSpPr>
          <p:spPr>
            <a:xfrm>
              <a:off x="5235497" y="1225292"/>
              <a:ext cx="1773044" cy="596896"/>
            </a:xfrm>
            <a:prstGeom prst="rect">
              <a:avLst/>
            </a:prstGeom>
            <a:noFill/>
          </p:spPr>
          <p:txBody>
            <a:bodyPr wrap="square" rtlCol="0">
              <a:spAutoFit/>
            </a:bodyPr>
            <a:lstStyle/>
            <a:p>
              <a:r>
                <a:rPr lang="sv-SE" dirty="0"/>
                <a:t>Flera olika parter </a:t>
              </a:r>
            </a:p>
          </p:txBody>
        </p:sp>
      </p:grpSp>
      <p:grpSp>
        <p:nvGrpSpPr>
          <p:cNvPr id="39" name="Grupp 38">
            <a:extLst>
              <a:ext uri="{FF2B5EF4-FFF2-40B4-BE49-F238E27FC236}">
                <a16:creationId xmlns:a16="http://schemas.microsoft.com/office/drawing/2014/main" id="{CC0DD82B-CFFD-050E-B299-C62C5CA122CF}"/>
              </a:ext>
            </a:extLst>
          </p:cNvPr>
          <p:cNvGrpSpPr/>
          <p:nvPr/>
        </p:nvGrpSpPr>
        <p:grpSpPr>
          <a:xfrm>
            <a:off x="6952784" y="2153109"/>
            <a:ext cx="2746803" cy="593389"/>
            <a:chOff x="5151863" y="1115122"/>
            <a:chExt cx="1940313" cy="959005"/>
          </a:xfrm>
        </p:grpSpPr>
        <p:sp>
          <p:nvSpPr>
            <p:cNvPr id="40" name="Rektangel: rundade hörn 39">
              <a:extLst>
                <a:ext uri="{FF2B5EF4-FFF2-40B4-BE49-F238E27FC236}">
                  <a16:creationId xmlns:a16="http://schemas.microsoft.com/office/drawing/2014/main" id="{A713FE35-5024-9651-B956-7B201A7EFF07}"/>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659F7BFB-A034-DB9E-91D7-F1F1C669AD96}"/>
                </a:ext>
              </a:extLst>
            </p:cNvPr>
            <p:cNvSpPr txBox="1"/>
            <p:nvPr/>
          </p:nvSpPr>
          <p:spPr>
            <a:xfrm>
              <a:off x="5235496" y="1225292"/>
              <a:ext cx="1773044" cy="596896"/>
            </a:xfrm>
            <a:prstGeom prst="rect">
              <a:avLst/>
            </a:prstGeom>
            <a:noFill/>
          </p:spPr>
          <p:txBody>
            <a:bodyPr wrap="square" rtlCol="0">
              <a:spAutoFit/>
            </a:bodyPr>
            <a:lstStyle/>
            <a:p>
              <a:r>
                <a:rPr lang="sv-SE" dirty="0"/>
                <a:t>Medicinskt</a:t>
              </a:r>
            </a:p>
          </p:txBody>
        </p:sp>
      </p:grpSp>
      <p:grpSp>
        <p:nvGrpSpPr>
          <p:cNvPr id="42" name="Grupp 41">
            <a:extLst>
              <a:ext uri="{FF2B5EF4-FFF2-40B4-BE49-F238E27FC236}">
                <a16:creationId xmlns:a16="http://schemas.microsoft.com/office/drawing/2014/main" id="{A9FB53F0-F19C-9E64-F2F2-6A5399C66F3D}"/>
              </a:ext>
            </a:extLst>
          </p:cNvPr>
          <p:cNvGrpSpPr/>
          <p:nvPr/>
        </p:nvGrpSpPr>
        <p:grpSpPr>
          <a:xfrm>
            <a:off x="6952783" y="3262246"/>
            <a:ext cx="2746804" cy="593389"/>
            <a:chOff x="5151863" y="1115122"/>
            <a:chExt cx="1940313" cy="959005"/>
          </a:xfrm>
        </p:grpSpPr>
        <p:sp>
          <p:nvSpPr>
            <p:cNvPr id="43" name="Rektangel: rundade hörn 42">
              <a:extLst>
                <a:ext uri="{FF2B5EF4-FFF2-40B4-BE49-F238E27FC236}">
                  <a16:creationId xmlns:a16="http://schemas.microsoft.com/office/drawing/2014/main" id="{2C37F989-0440-6F1A-5608-5022851E79FB}"/>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textruta 43">
              <a:extLst>
                <a:ext uri="{FF2B5EF4-FFF2-40B4-BE49-F238E27FC236}">
                  <a16:creationId xmlns:a16="http://schemas.microsoft.com/office/drawing/2014/main" id="{9F3BAC6D-0218-CB90-A1EE-C8FB84913139}"/>
                </a:ext>
              </a:extLst>
            </p:cNvPr>
            <p:cNvSpPr txBox="1"/>
            <p:nvPr/>
          </p:nvSpPr>
          <p:spPr>
            <a:xfrm>
              <a:off x="5235497" y="1225292"/>
              <a:ext cx="1773044" cy="596896"/>
            </a:xfrm>
            <a:prstGeom prst="rect">
              <a:avLst/>
            </a:prstGeom>
            <a:noFill/>
          </p:spPr>
          <p:txBody>
            <a:bodyPr wrap="square" rtlCol="0">
              <a:spAutoFit/>
            </a:bodyPr>
            <a:lstStyle/>
            <a:p>
              <a:r>
                <a:rPr lang="sv-SE" dirty="0"/>
                <a:t>Verksamhetsansvarig </a:t>
              </a:r>
            </a:p>
          </p:txBody>
        </p:sp>
      </p:grpSp>
      <p:grpSp>
        <p:nvGrpSpPr>
          <p:cNvPr id="3" name="Grupp 2">
            <a:extLst>
              <a:ext uri="{FF2B5EF4-FFF2-40B4-BE49-F238E27FC236}">
                <a16:creationId xmlns:a16="http://schemas.microsoft.com/office/drawing/2014/main" id="{A05CA349-FA7F-96AB-FFE2-98BEC15D19F6}"/>
              </a:ext>
            </a:extLst>
          </p:cNvPr>
          <p:cNvGrpSpPr/>
          <p:nvPr/>
        </p:nvGrpSpPr>
        <p:grpSpPr>
          <a:xfrm>
            <a:off x="604022" y="1073320"/>
            <a:ext cx="2746803" cy="593389"/>
            <a:chOff x="5151863" y="1115122"/>
            <a:chExt cx="1940313" cy="959005"/>
          </a:xfrm>
        </p:grpSpPr>
        <p:sp>
          <p:nvSpPr>
            <p:cNvPr id="4" name="Rektangel: rundade hörn 3">
              <a:extLst>
                <a:ext uri="{FF2B5EF4-FFF2-40B4-BE49-F238E27FC236}">
                  <a16:creationId xmlns:a16="http://schemas.microsoft.com/office/drawing/2014/main" id="{44F32EBE-F6B1-AB85-E1D8-676801093380}"/>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rgbClr val="C00000"/>
                </a:solidFill>
              </a:endParaRPr>
            </a:p>
          </p:txBody>
        </p:sp>
        <p:sp>
          <p:nvSpPr>
            <p:cNvPr id="6" name="textruta 5">
              <a:extLst>
                <a:ext uri="{FF2B5EF4-FFF2-40B4-BE49-F238E27FC236}">
                  <a16:creationId xmlns:a16="http://schemas.microsoft.com/office/drawing/2014/main" id="{74B274B2-BDF5-6FDE-FDD2-C40345F894C4}"/>
                </a:ext>
              </a:extLst>
            </p:cNvPr>
            <p:cNvSpPr txBox="1"/>
            <p:nvPr/>
          </p:nvSpPr>
          <p:spPr>
            <a:xfrm>
              <a:off x="5235497" y="1225292"/>
              <a:ext cx="1773044" cy="646637"/>
            </a:xfrm>
            <a:prstGeom prst="rect">
              <a:avLst/>
            </a:prstGeom>
            <a:noFill/>
          </p:spPr>
          <p:txBody>
            <a:bodyPr wrap="square" rtlCol="0">
              <a:spAutoFit/>
            </a:bodyPr>
            <a:lstStyle/>
            <a:p>
              <a:r>
                <a:rPr lang="sv-SE" sz="2000" b="1" dirty="0">
                  <a:solidFill>
                    <a:srgbClr val="C00000"/>
                  </a:solidFill>
                </a:rPr>
                <a:t>Område</a:t>
              </a:r>
            </a:p>
          </p:txBody>
        </p:sp>
      </p:grpSp>
      <p:grpSp>
        <p:nvGrpSpPr>
          <p:cNvPr id="7" name="Grupp 6">
            <a:extLst>
              <a:ext uri="{FF2B5EF4-FFF2-40B4-BE49-F238E27FC236}">
                <a16:creationId xmlns:a16="http://schemas.microsoft.com/office/drawing/2014/main" id="{1BC388E6-F106-E5E9-09A6-DF66E4DDB5B2}"/>
              </a:ext>
            </a:extLst>
          </p:cNvPr>
          <p:cNvGrpSpPr/>
          <p:nvPr/>
        </p:nvGrpSpPr>
        <p:grpSpPr>
          <a:xfrm>
            <a:off x="3778403" y="1073320"/>
            <a:ext cx="2746803" cy="593389"/>
            <a:chOff x="5151863" y="1115122"/>
            <a:chExt cx="1940313" cy="959005"/>
          </a:xfrm>
        </p:grpSpPr>
        <p:sp>
          <p:nvSpPr>
            <p:cNvPr id="8" name="Rektangel: rundade hörn 7">
              <a:extLst>
                <a:ext uri="{FF2B5EF4-FFF2-40B4-BE49-F238E27FC236}">
                  <a16:creationId xmlns:a16="http://schemas.microsoft.com/office/drawing/2014/main" id="{7986F1FF-7736-499F-1878-164B0E13EA87}"/>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rgbClr val="C00000"/>
                </a:solidFill>
              </a:endParaRPr>
            </a:p>
          </p:txBody>
        </p:sp>
        <p:sp>
          <p:nvSpPr>
            <p:cNvPr id="9" name="textruta 8">
              <a:extLst>
                <a:ext uri="{FF2B5EF4-FFF2-40B4-BE49-F238E27FC236}">
                  <a16:creationId xmlns:a16="http://schemas.microsoft.com/office/drawing/2014/main" id="{94AC97A0-3128-FEA5-4713-D869211161D3}"/>
                </a:ext>
              </a:extLst>
            </p:cNvPr>
            <p:cNvSpPr txBox="1"/>
            <p:nvPr/>
          </p:nvSpPr>
          <p:spPr>
            <a:xfrm>
              <a:off x="5208316" y="1225292"/>
              <a:ext cx="1800225" cy="646637"/>
            </a:xfrm>
            <a:prstGeom prst="rect">
              <a:avLst/>
            </a:prstGeom>
            <a:noFill/>
          </p:spPr>
          <p:txBody>
            <a:bodyPr wrap="square" rtlCol="0">
              <a:spAutoFit/>
            </a:bodyPr>
            <a:lstStyle/>
            <a:p>
              <a:r>
                <a:rPr lang="sv-SE" sz="2000" b="1" dirty="0">
                  <a:solidFill>
                    <a:srgbClr val="C00000"/>
                  </a:solidFill>
                </a:rPr>
                <a:t>Målbild </a:t>
              </a:r>
            </a:p>
          </p:txBody>
        </p:sp>
      </p:grpSp>
      <p:grpSp>
        <p:nvGrpSpPr>
          <p:cNvPr id="45" name="Grupp 44">
            <a:extLst>
              <a:ext uri="{FF2B5EF4-FFF2-40B4-BE49-F238E27FC236}">
                <a16:creationId xmlns:a16="http://schemas.microsoft.com/office/drawing/2014/main" id="{BE4686C6-7513-99A2-3C60-A6330699694C}"/>
              </a:ext>
            </a:extLst>
          </p:cNvPr>
          <p:cNvGrpSpPr/>
          <p:nvPr/>
        </p:nvGrpSpPr>
        <p:grpSpPr>
          <a:xfrm>
            <a:off x="6952782" y="1073320"/>
            <a:ext cx="2746803" cy="593389"/>
            <a:chOff x="5151863" y="1115122"/>
            <a:chExt cx="1940313" cy="959005"/>
          </a:xfrm>
        </p:grpSpPr>
        <p:sp>
          <p:nvSpPr>
            <p:cNvPr id="46" name="Rektangel: rundade hörn 45">
              <a:extLst>
                <a:ext uri="{FF2B5EF4-FFF2-40B4-BE49-F238E27FC236}">
                  <a16:creationId xmlns:a16="http://schemas.microsoft.com/office/drawing/2014/main" id="{CDE52968-1018-353A-5564-856CA43CC03B}"/>
                </a:ext>
              </a:extLst>
            </p:cNvPr>
            <p:cNvSpPr/>
            <p:nvPr/>
          </p:nvSpPr>
          <p:spPr>
            <a:xfrm>
              <a:off x="5151863" y="1115122"/>
              <a:ext cx="1940313" cy="95900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a:solidFill>
                  <a:srgbClr val="C00000"/>
                </a:solidFill>
              </a:endParaRPr>
            </a:p>
          </p:txBody>
        </p:sp>
        <p:sp>
          <p:nvSpPr>
            <p:cNvPr id="47" name="textruta 46">
              <a:extLst>
                <a:ext uri="{FF2B5EF4-FFF2-40B4-BE49-F238E27FC236}">
                  <a16:creationId xmlns:a16="http://schemas.microsoft.com/office/drawing/2014/main" id="{C77D99E7-073A-3AF0-4C90-90DCAE0980EC}"/>
                </a:ext>
              </a:extLst>
            </p:cNvPr>
            <p:cNvSpPr txBox="1"/>
            <p:nvPr/>
          </p:nvSpPr>
          <p:spPr>
            <a:xfrm>
              <a:off x="5235497" y="1225292"/>
              <a:ext cx="1773044" cy="646637"/>
            </a:xfrm>
            <a:prstGeom prst="rect">
              <a:avLst/>
            </a:prstGeom>
            <a:noFill/>
          </p:spPr>
          <p:txBody>
            <a:bodyPr wrap="square" rtlCol="0">
              <a:spAutoFit/>
            </a:bodyPr>
            <a:lstStyle/>
            <a:p>
              <a:r>
                <a:rPr lang="sv-SE" sz="2000" b="1" dirty="0">
                  <a:solidFill>
                    <a:srgbClr val="C00000"/>
                  </a:solidFill>
                </a:rPr>
                <a:t>Ansvar  </a:t>
              </a:r>
            </a:p>
          </p:txBody>
        </p:sp>
      </p:grpSp>
    </p:spTree>
    <p:extLst>
      <p:ext uri="{BB962C8B-B14F-4D97-AF65-F5344CB8AC3E}">
        <p14:creationId xmlns:p14="http://schemas.microsoft.com/office/powerpoint/2010/main" val="23077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E501E-D55D-4B67-AA86-D503DC35FE12}"/>
              </a:ext>
            </a:extLst>
          </p:cNvPr>
          <p:cNvSpPr>
            <a:spLocks noGrp="1"/>
          </p:cNvSpPr>
          <p:nvPr>
            <p:ph type="title"/>
          </p:nvPr>
        </p:nvSpPr>
        <p:spPr/>
        <p:txBody>
          <a:bodyPr/>
          <a:lstStyle/>
          <a:p>
            <a:r>
              <a:rPr lang="sv-SE" dirty="0"/>
              <a:t>TÄNKTA AVSNITT I UPPDRAGET</a:t>
            </a:r>
          </a:p>
        </p:txBody>
      </p:sp>
      <p:sp>
        <p:nvSpPr>
          <p:cNvPr id="5" name="Platshållare för text 4">
            <a:extLst>
              <a:ext uri="{FF2B5EF4-FFF2-40B4-BE49-F238E27FC236}">
                <a16:creationId xmlns:a16="http://schemas.microsoft.com/office/drawing/2014/main" id="{5DCE2DD2-5209-4CBF-91D2-6B31EA7F0189}"/>
              </a:ext>
            </a:extLst>
          </p:cNvPr>
          <p:cNvSpPr>
            <a:spLocks noGrp="1"/>
          </p:cNvSpPr>
          <p:nvPr>
            <p:ph type="body" sz="quarter" idx="11"/>
          </p:nvPr>
        </p:nvSpPr>
        <p:spPr/>
        <p:txBody>
          <a:bodyPr/>
          <a:lstStyle/>
          <a:p>
            <a:r>
              <a:rPr lang="sv-SE" dirty="0"/>
              <a:t>Källa: </a:t>
            </a:r>
            <a:r>
              <a:rPr lang="sv-SE" dirty="0">
                <a:hlinkClick r:id="rId3"/>
              </a:rPr>
              <a:t>Väntetid i vården</a:t>
            </a:r>
            <a:r>
              <a:rPr lang="sv-SE" dirty="0"/>
              <a:t>, SKR</a:t>
            </a:r>
          </a:p>
        </p:txBody>
      </p:sp>
      <p:sp>
        <p:nvSpPr>
          <p:cNvPr id="3" name="Rektangel 2">
            <a:extLst>
              <a:ext uri="{FF2B5EF4-FFF2-40B4-BE49-F238E27FC236}">
                <a16:creationId xmlns:a16="http://schemas.microsoft.com/office/drawing/2014/main" id="{CB80CB7B-D4DC-1756-85E8-0617D447F64B}"/>
              </a:ext>
            </a:extLst>
          </p:cNvPr>
          <p:cNvSpPr/>
          <p:nvPr/>
        </p:nvSpPr>
        <p:spPr>
          <a:xfrm>
            <a:off x="1275644" y="1108666"/>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INLEDNING</a:t>
            </a:r>
          </a:p>
        </p:txBody>
      </p:sp>
      <p:sp>
        <p:nvSpPr>
          <p:cNvPr id="4" name="Rektangel 3">
            <a:extLst>
              <a:ext uri="{FF2B5EF4-FFF2-40B4-BE49-F238E27FC236}">
                <a16:creationId xmlns:a16="http://schemas.microsoft.com/office/drawing/2014/main" id="{212BA161-3761-428C-385A-B829F60DF763}"/>
              </a:ext>
            </a:extLst>
          </p:cNvPr>
          <p:cNvSpPr/>
          <p:nvPr/>
        </p:nvSpPr>
        <p:spPr>
          <a:xfrm>
            <a:off x="6795911" y="1068012"/>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GRUNDLÄGGANDE </a:t>
            </a:r>
            <a:r>
              <a:rPr lang="sv-SE" sz="2800" dirty="0">
                <a:solidFill>
                  <a:prstClr val="black"/>
                </a:solidFill>
                <a:latin typeface="Arial" panose="020B0604020202020204"/>
              </a:rPr>
              <a:t>FÖRUTSÄTTNINGAR</a:t>
            </a:r>
            <a:endPar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99104A0D-2CB4-D9A8-3455-0AFDBB70972D}"/>
              </a:ext>
            </a:extLst>
          </p:cNvPr>
          <p:cNvSpPr/>
          <p:nvPr/>
        </p:nvSpPr>
        <p:spPr>
          <a:xfrm>
            <a:off x="1290076" y="2617033"/>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KVALITETSHÖJANDE OMRÅDEN</a:t>
            </a:r>
          </a:p>
        </p:txBody>
      </p:sp>
      <p:sp>
        <p:nvSpPr>
          <p:cNvPr id="11" name="Rektangel 10">
            <a:extLst>
              <a:ext uri="{FF2B5EF4-FFF2-40B4-BE49-F238E27FC236}">
                <a16:creationId xmlns:a16="http://schemas.microsoft.com/office/drawing/2014/main" id="{391E4485-B619-7429-11A1-E9A146E5993A}"/>
              </a:ext>
            </a:extLst>
          </p:cNvPr>
          <p:cNvSpPr/>
          <p:nvPr/>
        </p:nvSpPr>
        <p:spPr>
          <a:xfrm>
            <a:off x="6795911" y="2617032"/>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ÖVRIGT ÖVERGRIPANDE</a:t>
            </a:r>
          </a:p>
        </p:txBody>
      </p:sp>
      <p:sp>
        <p:nvSpPr>
          <p:cNvPr id="12" name="Rektangel 11">
            <a:extLst>
              <a:ext uri="{FF2B5EF4-FFF2-40B4-BE49-F238E27FC236}">
                <a16:creationId xmlns:a16="http://schemas.microsoft.com/office/drawing/2014/main" id="{020CCA90-908F-DAC1-FE8A-BA86952DDE6D}"/>
              </a:ext>
            </a:extLst>
          </p:cNvPr>
          <p:cNvSpPr/>
          <p:nvPr/>
        </p:nvSpPr>
        <p:spPr>
          <a:xfrm>
            <a:off x="1290076" y="4143586"/>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UTVECKLINGS-OMRÅDEN</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Rektangel 12">
            <a:extLst>
              <a:ext uri="{FF2B5EF4-FFF2-40B4-BE49-F238E27FC236}">
                <a16:creationId xmlns:a16="http://schemas.microsoft.com/office/drawing/2014/main" id="{4D9F0DCC-DBE4-BA1A-7A11-31E605667955}"/>
              </a:ext>
            </a:extLst>
          </p:cNvPr>
          <p:cNvSpPr/>
          <p:nvPr/>
        </p:nvSpPr>
        <p:spPr>
          <a:xfrm>
            <a:off x="6795911" y="4143586"/>
            <a:ext cx="431235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panose="020B0604020202020204"/>
                <a:ea typeface="+mn-ea"/>
                <a:cs typeface="+mn-cs"/>
              </a:rPr>
              <a:t>BILAGOR</a:t>
            </a: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35378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HC_PPT_template_v1.01">
  <a:themeElements>
    <a:clrScheme name="LHC2">
      <a:dk1>
        <a:srgbClr val="1E1E1E"/>
      </a:dk1>
      <a:lt1>
        <a:sysClr val="window" lastClr="FFFFFF"/>
      </a:lt1>
      <a:dk2>
        <a:srgbClr val="000000"/>
      </a:dk2>
      <a:lt2>
        <a:srgbClr val="F0F0EB"/>
      </a:lt2>
      <a:accent1>
        <a:srgbClr val="CD001F"/>
      </a:accent1>
      <a:accent2>
        <a:srgbClr val="00263E"/>
      </a:accent2>
      <a:accent3>
        <a:srgbClr val="D6A300"/>
      </a:accent3>
      <a:accent4>
        <a:srgbClr val="00388A"/>
      </a:accent4>
      <a:accent5>
        <a:srgbClr val="9C0018"/>
      </a:accent5>
      <a:accent6>
        <a:srgbClr val="3E0D00"/>
      </a:accent6>
      <a:hlink>
        <a:srgbClr val="CD001F"/>
      </a:hlink>
      <a:folHlink>
        <a:srgbClr val="CD001F"/>
      </a:folHlink>
    </a:clrScheme>
    <a:fontScheme name="SCB">
      <a:majorFont>
        <a:latin typeface="Futura LHC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vis Pr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4026</TotalTime>
  <Words>984</Words>
  <Application>Microsoft Office PowerPoint</Application>
  <PresentationFormat>Bredbild</PresentationFormat>
  <Paragraphs>213</Paragraphs>
  <Slides>20</Slides>
  <Notes>7</Notes>
  <HiddenSlides>2</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20</vt:i4>
      </vt:variant>
    </vt:vector>
  </HeadingPairs>
  <TitlesOfParts>
    <vt:vector size="31" baseType="lpstr">
      <vt:lpstr>Arial</vt:lpstr>
      <vt:lpstr>Calibri</vt:lpstr>
      <vt:lpstr>Calibri Light</vt:lpstr>
      <vt:lpstr>Futura LHC Bold</vt:lpstr>
      <vt:lpstr>Garvis Pro</vt:lpstr>
      <vt:lpstr>Symbol</vt:lpstr>
      <vt:lpstr>Tahoma</vt:lpstr>
      <vt:lpstr>Times New Roman</vt:lpstr>
      <vt:lpstr>Office-tema</vt:lpstr>
      <vt:lpstr>LHC_PPT_template_v1.01</vt:lpstr>
      <vt:lpstr>1_Office-tema</vt:lpstr>
      <vt:lpstr>Hälsoval 2023</vt:lpstr>
      <vt:lpstr>Viktiga ingångar/utmaningar</vt:lpstr>
      <vt:lpstr>PowerPoint-presentation</vt:lpstr>
      <vt:lpstr>Padlet </vt:lpstr>
      <vt:lpstr>PowerPoint-presentation</vt:lpstr>
      <vt:lpstr>PowerPoint-presentation</vt:lpstr>
      <vt:lpstr>Primärvård – Hälsovalsuppdraget</vt:lpstr>
      <vt:lpstr>PowerPoint-presentation</vt:lpstr>
      <vt:lpstr>TÄNKTA AVSNITT I UPPDRAGET</vt:lpstr>
      <vt:lpstr>TÄNKTA AVSNITT I UPPDRAGET</vt:lpstr>
      <vt:lpstr>TÄNKTA AVSNITT I UPPDRAGET</vt:lpstr>
      <vt:lpstr>Vissa nya/förändrade detaljer - förslag</vt:lpstr>
      <vt:lpstr>TÄNKTA AVSNITT I UPPDRAGET</vt:lpstr>
      <vt:lpstr>Stöd för prioritering</vt:lpstr>
      <vt:lpstr>behovsgruppsarbete</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 Rognes</dc:creator>
  <cp:lastModifiedBy>Nathalie Persson</cp:lastModifiedBy>
  <cp:revision>30</cp:revision>
  <cp:lastPrinted>2023-02-08T08:32:48Z</cp:lastPrinted>
  <dcterms:created xsi:type="dcterms:W3CDTF">2023-01-25T07:40:39Z</dcterms:created>
  <dcterms:modified xsi:type="dcterms:W3CDTF">2023-02-20T06:57:00Z</dcterms:modified>
</cp:coreProperties>
</file>