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5" r:id="rId3"/>
    <p:sldId id="264" r:id="rId4"/>
    <p:sldId id="259" r:id="rId5"/>
    <p:sldId id="267" r:id="rId6"/>
    <p:sldId id="275" r:id="rId7"/>
    <p:sldId id="333" r:id="rId8"/>
    <p:sldId id="262" r:id="rId9"/>
    <p:sldId id="263" r:id="rId10"/>
    <p:sldId id="334" r:id="rId11"/>
    <p:sldId id="335" r:id="rId12"/>
    <p:sldId id="279" r:id="rId13"/>
    <p:sldId id="336" r:id="rId14"/>
    <p:sldId id="337" r:id="rId15"/>
    <p:sldId id="285" r:id="rId16"/>
    <p:sldId id="284" r:id="rId17"/>
    <p:sldId id="286" r:id="rId18"/>
    <p:sldId id="338" r:id="rId19"/>
    <p:sldId id="339"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83" autoAdjust="0"/>
  </p:normalViewPr>
  <p:slideViewPr>
    <p:cSldViewPr snapToGrid="0">
      <p:cViewPr varScale="1">
        <p:scale>
          <a:sx n="75" d="100"/>
          <a:sy n="75" d="100"/>
        </p:scale>
        <p:origin x="2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dmit.local\dfs\Hem\ulhe004\Desktop\m-l&#229;nga%20till%20uppf&#246;l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60982390256048"/>
          <c:y val="0"/>
          <c:w val="0.73431726169128775"/>
          <c:h val="0.93950488421810174"/>
        </c:manualLayout>
      </c:layout>
      <c:barChart>
        <c:barDir val="bar"/>
        <c:grouping val="clustered"/>
        <c:varyColors val="0"/>
        <c:ser>
          <c:idx val="0"/>
          <c:order val="0"/>
          <c:tx>
            <c:strRef>
              <c:f>Blad1!$B$35</c:f>
              <c:strCache>
                <c:ptCount val="1"/>
                <c:pt idx="0">
                  <c:v>Antal personer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Blad1!$A$36:$A$47</c:f>
              <c:strCache>
                <c:ptCount val="12"/>
                <c:pt idx="0">
                  <c:v>Träna 79+/Träning för 79 åringar</c:v>
                </c:pt>
                <c:pt idx="1">
                  <c:v>Digital support</c:v>
                </c:pt>
                <c:pt idx="2">
                  <c:v>Arbetsterapeut</c:v>
                </c:pt>
                <c:pt idx="3">
                  <c:v>Biståndshandläggare</c:v>
                </c:pt>
                <c:pt idx="4">
                  <c:v>Syn-hörselinstruktör</c:v>
                </c:pt>
                <c:pt idx="5">
                  <c:v>Logoped</c:v>
                </c:pt>
                <c:pt idx="6">
                  <c:v>Apotekare</c:v>
                </c:pt>
                <c:pt idx="7">
                  <c:v>Psykolog</c:v>
                </c:pt>
                <c:pt idx="8">
                  <c:v>Läkarbesök</c:v>
                </c:pt>
                <c:pt idx="9">
                  <c:v>Inkontinenssköterska</c:v>
                </c:pt>
                <c:pt idx="10">
                  <c:v>Blodtryckssköterska</c:v>
                </c:pt>
                <c:pt idx="11">
                  <c:v>Demenssköterska</c:v>
                </c:pt>
              </c:strCache>
            </c:strRef>
          </c:cat>
          <c:val>
            <c:numRef>
              <c:f>Blad1!$B$36:$B$47</c:f>
              <c:numCache>
                <c:formatCode>General</c:formatCode>
                <c:ptCount val="12"/>
                <c:pt idx="0">
                  <c:v>30</c:v>
                </c:pt>
                <c:pt idx="1">
                  <c:v>7</c:v>
                </c:pt>
                <c:pt idx="2">
                  <c:v>29</c:v>
                </c:pt>
                <c:pt idx="3">
                  <c:v>3</c:v>
                </c:pt>
                <c:pt idx="4">
                  <c:v>3</c:v>
                </c:pt>
                <c:pt idx="5">
                  <c:v>2</c:v>
                </c:pt>
                <c:pt idx="6">
                  <c:v>13</c:v>
                </c:pt>
                <c:pt idx="7">
                  <c:v>2</c:v>
                </c:pt>
                <c:pt idx="8">
                  <c:v>28</c:v>
                </c:pt>
                <c:pt idx="9">
                  <c:v>19</c:v>
                </c:pt>
                <c:pt idx="10">
                  <c:v>33</c:v>
                </c:pt>
                <c:pt idx="11">
                  <c:v>5</c:v>
                </c:pt>
              </c:numCache>
            </c:numRef>
          </c:val>
          <c:extLst>
            <c:ext xmlns:c16="http://schemas.microsoft.com/office/drawing/2014/chart" uri="{C3380CC4-5D6E-409C-BE32-E72D297353CC}">
              <c16:uniqueId val="{00000000-6B61-499B-9BAD-F2D6AEDEF35E}"/>
            </c:ext>
          </c:extLst>
        </c:ser>
        <c:ser>
          <c:idx val="1"/>
          <c:order val="1"/>
          <c:tx>
            <c:strRef>
              <c:f>Blad1!$C$35</c:f>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5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Blad1!$A$36:$A$47</c:f>
              <c:strCache>
                <c:ptCount val="12"/>
                <c:pt idx="0">
                  <c:v>Träna 79+/Träning för 79 åringar</c:v>
                </c:pt>
                <c:pt idx="1">
                  <c:v>Digital support</c:v>
                </c:pt>
                <c:pt idx="2">
                  <c:v>Arbetsterapeut</c:v>
                </c:pt>
                <c:pt idx="3">
                  <c:v>Biståndshandläggare</c:v>
                </c:pt>
                <c:pt idx="4">
                  <c:v>Syn-hörselinstruktör</c:v>
                </c:pt>
                <c:pt idx="5">
                  <c:v>Logoped</c:v>
                </c:pt>
                <c:pt idx="6">
                  <c:v>Apotekare</c:v>
                </c:pt>
                <c:pt idx="7">
                  <c:v>Psykolog</c:v>
                </c:pt>
                <c:pt idx="8">
                  <c:v>Läkarbesök</c:v>
                </c:pt>
                <c:pt idx="9">
                  <c:v>Inkontinenssköterska</c:v>
                </c:pt>
                <c:pt idx="10">
                  <c:v>Blodtryckssköterska</c:v>
                </c:pt>
                <c:pt idx="11">
                  <c:v>Demenssköterska</c:v>
                </c:pt>
              </c:strCache>
            </c:strRef>
          </c:cat>
          <c:val>
            <c:numRef>
              <c:f>Blad1!$C$36:$C$47</c:f>
              <c:numCache>
                <c:formatCode>General</c:formatCode>
                <c:ptCount val="12"/>
              </c:numCache>
            </c:numRef>
          </c:val>
          <c:extLst>
            <c:ext xmlns:c16="http://schemas.microsoft.com/office/drawing/2014/chart" uri="{C3380CC4-5D6E-409C-BE32-E72D297353CC}">
              <c16:uniqueId val="{00000001-6B61-499B-9BAD-F2D6AEDEF35E}"/>
            </c:ext>
          </c:extLst>
        </c:ser>
        <c:dLbls>
          <c:showLegendKey val="0"/>
          <c:showVal val="0"/>
          <c:showCatName val="0"/>
          <c:showSerName val="0"/>
          <c:showPercent val="0"/>
          <c:showBubbleSize val="0"/>
        </c:dLbls>
        <c:gapWidth val="182"/>
        <c:axId val="751778208"/>
        <c:axId val="751771648"/>
      </c:barChart>
      <c:catAx>
        <c:axId val="751778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51771648"/>
        <c:crosses val="autoZero"/>
        <c:auto val="1"/>
        <c:lblAlgn val="ctr"/>
        <c:lblOffset val="100"/>
        <c:noMultiLvlLbl val="0"/>
      </c:catAx>
      <c:valAx>
        <c:axId val="751771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chemeClr val="tx1">
                    <a:lumMod val="65000"/>
                    <a:lumOff val="35000"/>
                  </a:schemeClr>
                </a:solidFill>
                <a:latin typeface="+mn-lt"/>
                <a:ea typeface="+mn-ea"/>
                <a:cs typeface="+mn-cs"/>
              </a:defRPr>
            </a:pPr>
            <a:endParaRPr lang="sv-SE"/>
          </a:p>
        </c:txPr>
        <c:crossAx val="75177820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5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950" b="1"/>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228D1-F8DE-4153-B20A-71EFCC522DD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53D1C02-41D1-454A-AD44-D70F2749E163}">
      <dgm:prSet/>
      <dgm:spPr/>
      <dgm:t>
        <a:bodyPr/>
        <a:lstStyle/>
        <a:p>
          <a:r>
            <a:rPr lang="en-US" dirty="0" err="1">
              <a:solidFill>
                <a:schemeClr val="tx1"/>
              </a:solidFill>
            </a:rPr>
            <a:t>Läkare</a:t>
          </a:r>
          <a:r>
            <a:rPr lang="en-US" dirty="0">
              <a:solidFill>
                <a:schemeClr val="tx1"/>
              </a:solidFill>
            </a:rPr>
            <a:t>, </a:t>
          </a:r>
          <a:r>
            <a:rPr lang="en-US" dirty="0" err="1">
              <a:solidFill>
                <a:schemeClr val="tx1"/>
              </a:solidFill>
            </a:rPr>
            <a:t>Diabetessköterska</a:t>
          </a:r>
          <a:r>
            <a:rPr lang="en-US" dirty="0">
              <a:solidFill>
                <a:schemeClr val="tx1"/>
              </a:solidFill>
            </a:rPr>
            <a:t>, </a:t>
          </a:r>
          <a:r>
            <a:rPr lang="en-US" dirty="0" err="1">
              <a:solidFill>
                <a:schemeClr val="tx1"/>
              </a:solidFill>
            </a:rPr>
            <a:t>Inkontinenssköterska</a:t>
          </a:r>
          <a:r>
            <a:rPr lang="en-US" dirty="0">
              <a:solidFill>
                <a:schemeClr val="tx1"/>
              </a:solidFill>
            </a:rPr>
            <a:t>, </a:t>
          </a:r>
          <a:r>
            <a:rPr lang="en-US" dirty="0" err="1">
              <a:solidFill>
                <a:schemeClr val="tx1"/>
              </a:solidFill>
            </a:rPr>
            <a:t>Blodtryckssköterska</a:t>
          </a:r>
          <a:r>
            <a:rPr lang="en-US" dirty="0">
              <a:solidFill>
                <a:schemeClr val="tx1"/>
              </a:solidFill>
            </a:rPr>
            <a:t>, </a:t>
          </a:r>
          <a:r>
            <a:rPr lang="en-US">
              <a:solidFill>
                <a:schemeClr val="tx1"/>
              </a:solidFill>
            </a:rPr>
            <a:t>Demenssköterska</a:t>
          </a:r>
          <a:endParaRPr lang="en-US" dirty="0">
            <a:solidFill>
              <a:schemeClr val="tx1"/>
            </a:solidFill>
          </a:endParaRPr>
        </a:p>
      </dgm:t>
    </dgm:pt>
    <dgm:pt modelId="{8668BF63-1DB4-4866-9CC1-53A4844F225B}" type="parTrans" cxnId="{9B672185-70FA-4898-A81F-30A59AB20F38}">
      <dgm:prSet/>
      <dgm:spPr/>
      <dgm:t>
        <a:bodyPr/>
        <a:lstStyle/>
        <a:p>
          <a:endParaRPr lang="en-US"/>
        </a:p>
      </dgm:t>
    </dgm:pt>
    <dgm:pt modelId="{8500BA40-CBCB-480A-85D3-B50FE282C208}" type="sibTrans" cxnId="{9B672185-70FA-4898-A81F-30A59AB20F38}">
      <dgm:prSet/>
      <dgm:spPr/>
      <dgm:t>
        <a:bodyPr/>
        <a:lstStyle/>
        <a:p>
          <a:endParaRPr lang="en-US"/>
        </a:p>
      </dgm:t>
    </dgm:pt>
    <dgm:pt modelId="{960A1153-1F54-41B9-BE90-B2535B8FF8E3}">
      <dgm:prSet/>
      <dgm:spPr/>
      <dgm:t>
        <a:bodyPr/>
        <a:lstStyle/>
        <a:p>
          <a:r>
            <a:rPr lang="en-US" dirty="0" err="1">
              <a:solidFill>
                <a:schemeClr val="tx1"/>
              </a:solidFill>
            </a:rPr>
            <a:t>Apotekare</a:t>
          </a:r>
          <a:endParaRPr lang="en-US" dirty="0">
            <a:solidFill>
              <a:schemeClr val="tx1"/>
            </a:solidFill>
          </a:endParaRPr>
        </a:p>
      </dgm:t>
    </dgm:pt>
    <dgm:pt modelId="{B4132B70-05E6-4526-8171-9E04FAF8422B}" type="parTrans" cxnId="{4302CE7C-A921-4424-9DEA-D299FB271AD6}">
      <dgm:prSet/>
      <dgm:spPr/>
      <dgm:t>
        <a:bodyPr/>
        <a:lstStyle/>
        <a:p>
          <a:endParaRPr lang="en-US"/>
        </a:p>
      </dgm:t>
    </dgm:pt>
    <dgm:pt modelId="{76BC9B31-411E-49A2-8959-C53BFFFFC323}" type="sibTrans" cxnId="{4302CE7C-A921-4424-9DEA-D299FB271AD6}">
      <dgm:prSet/>
      <dgm:spPr/>
      <dgm:t>
        <a:bodyPr/>
        <a:lstStyle/>
        <a:p>
          <a:endParaRPr lang="en-US"/>
        </a:p>
      </dgm:t>
    </dgm:pt>
    <dgm:pt modelId="{D65AE2B5-EA1D-4991-834F-BDEC20CC05E1}">
      <dgm:prSet/>
      <dgm:spPr/>
      <dgm:t>
        <a:bodyPr/>
        <a:lstStyle/>
        <a:p>
          <a:r>
            <a:rPr lang="en-US" dirty="0" err="1">
              <a:solidFill>
                <a:schemeClr val="tx1"/>
              </a:solidFill>
            </a:rPr>
            <a:t>Psykolog</a:t>
          </a:r>
          <a:endParaRPr lang="en-US" dirty="0">
            <a:solidFill>
              <a:schemeClr val="tx1"/>
            </a:solidFill>
          </a:endParaRPr>
        </a:p>
      </dgm:t>
    </dgm:pt>
    <dgm:pt modelId="{2B879953-1103-4A4F-9981-E4C83D35816F}" type="parTrans" cxnId="{ED0F7DAF-D3EA-40BA-9CBF-B727C0E2D953}">
      <dgm:prSet/>
      <dgm:spPr/>
      <dgm:t>
        <a:bodyPr/>
        <a:lstStyle/>
        <a:p>
          <a:endParaRPr lang="en-US"/>
        </a:p>
      </dgm:t>
    </dgm:pt>
    <dgm:pt modelId="{34E5D0F8-08F1-4A67-ABA5-84E4400EE955}" type="sibTrans" cxnId="{ED0F7DAF-D3EA-40BA-9CBF-B727C0E2D953}">
      <dgm:prSet/>
      <dgm:spPr/>
      <dgm:t>
        <a:bodyPr/>
        <a:lstStyle/>
        <a:p>
          <a:endParaRPr lang="en-US"/>
        </a:p>
      </dgm:t>
    </dgm:pt>
    <dgm:pt modelId="{6D6C8317-9DA2-4613-A3EE-1C887B109A78}">
      <dgm:prSet/>
      <dgm:spPr/>
      <dgm:t>
        <a:bodyPr/>
        <a:lstStyle/>
        <a:p>
          <a:r>
            <a:rPr lang="en-US" dirty="0" err="1">
              <a:solidFill>
                <a:schemeClr val="tx1"/>
              </a:solidFill>
            </a:rPr>
            <a:t>Logoped</a:t>
          </a:r>
          <a:endParaRPr lang="en-US" dirty="0">
            <a:solidFill>
              <a:schemeClr val="tx1"/>
            </a:solidFill>
          </a:endParaRPr>
        </a:p>
      </dgm:t>
    </dgm:pt>
    <dgm:pt modelId="{7D857BD8-9CD7-48D1-8E31-167794AC76A0}" type="parTrans" cxnId="{A0BB4C1A-3A15-4FB2-A458-BAE867D431E0}">
      <dgm:prSet/>
      <dgm:spPr/>
      <dgm:t>
        <a:bodyPr/>
        <a:lstStyle/>
        <a:p>
          <a:endParaRPr lang="en-US"/>
        </a:p>
      </dgm:t>
    </dgm:pt>
    <dgm:pt modelId="{EB1EE740-C22C-4073-BD58-288550888F1D}" type="sibTrans" cxnId="{A0BB4C1A-3A15-4FB2-A458-BAE867D431E0}">
      <dgm:prSet/>
      <dgm:spPr/>
      <dgm:t>
        <a:bodyPr/>
        <a:lstStyle/>
        <a:p>
          <a:endParaRPr lang="en-US"/>
        </a:p>
      </dgm:t>
    </dgm:pt>
    <dgm:pt modelId="{762A4551-5614-4B6A-886F-398E44F80BA7}">
      <dgm:prSet/>
      <dgm:spPr/>
      <dgm:t>
        <a:bodyPr/>
        <a:lstStyle/>
        <a:p>
          <a:r>
            <a:rPr lang="en-US" dirty="0" err="1">
              <a:solidFill>
                <a:schemeClr val="tx1"/>
              </a:solidFill>
            </a:rPr>
            <a:t>Arbetsterapeut</a:t>
          </a:r>
          <a:endParaRPr lang="en-US" dirty="0">
            <a:solidFill>
              <a:schemeClr val="tx1"/>
            </a:solidFill>
          </a:endParaRPr>
        </a:p>
      </dgm:t>
    </dgm:pt>
    <dgm:pt modelId="{36CBCC4C-BD79-436D-92AA-B639BCAEC3DD}" type="parTrans" cxnId="{53247F92-A0CD-491B-BF89-932E1FB141E1}">
      <dgm:prSet/>
      <dgm:spPr/>
      <dgm:t>
        <a:bodyPr/>
        <a:lstStyle/>
        <a:p>
          <a:endParaRPr lang="en-US"/>
        </a:p>
      </dgm:t>
    </dgm:pt>
    <dgm:pt modelId="{4D4EE238-E48B-4691-A723-2D1A3F37ACD5}" type="sibTrans" cxnId="{53247F92-A0CD-491B-BF89-932E1FB141E1}">
      <dgm:prSet/>
      <dgm:spPr/>
      <dgm:t>
        <a:bodyPr/>
        <a:lstStyle/>
        <a:p>
          <a:endParaRPr lang="en-US"/>
        </a:p>
      </dgm:t>
    </dgm:pt>
    <dgm:pt modelId="{6C886C51-2699-4858-A6BD-728ED4B1234F}">
      <dgm:prSet/>
      <dgm:spPr/>
      <dgm:t>
        <a:bodyPr/>
        <a:lstStyle/>
        <a:p>
          <a:r>
            <a:rPr lang="en-US" dirty="0">
              <a:solidFill>
                <a:schemeClr val="tx1"/>
              </a:solidFill>
            </a:rPr>
            <a:t>Syn- </a:t>
          </a:r>
          <a:r>
            <a:rPr lang="en-US" dirty="0" err="1">
              <a:solidFill>
                <a:schemeClr val="tx1"/>
              </a:solidFill>
            </a:rPr>
            <a:t>och</a:t>
          </a:r>
          <a:r>
            <a:rPr lang="en-US" dirty="0">
              <a:solidFill>
                <a:schemeClr val="tx1"/>
              </a:solidFill>
            </a:rPr>
            <a:t> </a:t>
          </a:r>
          <a:r>
            <a:rPr lang="en-US" dirty="0" err="1">
              <a:solidFill>
                <a:schemeClr val="tx1"/>
              </a:solidFill>
            </a:rPr>
            <a:t>hörsel</a:t>
          </a:r>
          <a:r>
            <a:rPr lang="en-US" dirty="0">
              <a:solidFill>
                <a:schemeClr val="tx1"/>
              </a:solidFill>
            </a:rPr>
            <a:t> </a:t>
          </a:r>
          <a:r>
            <a:rPr lang="en-US" dirty="0" err="1">
              <a:solidFill>
                <a:schemeClr val="tx1"/>
              </a:solidFill>
            </a:rPr>
            <a:t>instruktör</a:t>
          </a:r>
          <a:endParaRPr lang="en-US" dirty="0">
            <a:solidFill>
              <a:schemeClr val="tx1"/>
            </a:solidFill>
          </a:endParaRPr>
        </a:p>
      </dgm:t>
    </dgm:pt>
    <dgm:pt modelId="{6037A98F-9025-43F8-AF83-FD7EF94689A6}" type="parTrans" cxnId="{1190ED95-D716-43B6-9F5D-39B700D41BA0}">
      <dgm:prSet/>
      <dgm:spPr/>
      <dgm:t>
        <a:bodyPr/>
        <a:lstStyle/>
        <a:p>
          <a:endParaRPr lang="en-US"/>
        </a:p>
      </dgm:t>
    </dgm:pt>
    <dgm:pt modelId="{B07BBCBF-8872-4DD5-9E89-D159C408397C}" type="sibTrans" cxnId="{1190ED95-D716-43B6-9F5D-39B700D41BA0}">
      <dgm:prSet/>
      <dgm:spPr/>
      <dgm:t>
        <a:bodyPr/>
        <a:lstStyle/>
        <a:p>
          <a:endParaRPr lang="en-US"/>
        </a:p>
      </dgm:t>
    </dgm:pt>
    <dgm:pt modelId="{CF2F6B3D-2529-43C1-85B0-D06AEA9CE0CB}">
      <dgm:prSet/>
      <dgm:spPr/>
      <dgm:t>
        <a:bodyPr/>
        <a:lstStyle/>
        <a:p>
          <a:r>
            <a:rPr lang="en-US" dirty="0" err="1">
              <a:solidFill>
                <a:schemeClr val="tx1"/>
              </a:solidFill>
            </a:rPr>
            <a:t>Anhörigstödjare</a:t>
          </a:r>
          <a:endParaRPr lang="en-US" dirty="0">
            <a:solidFill>
              <a:schemeClr val="tx1"/>
            </a:solidFill>
          </a:endParaRPr>
        </a:p>
      </dgm:t>
    </dgm:pt>
    <dgm:pt modelId="{5D175E3F-C075-432E-9D5D-305EA79B3C2E}" type="parTrans" cxnId="{3CA4D061-C3E2-4E61-9E43-6B9837A69CBB}">
      <dgm:prSet/>
      <dgm:spPr/>
      <dgm:t>
        <a:bodyPr/>
        <a:lstStyle/>
        <a:p>
          <a:endParaRPr lang="en-US"/>
        </a:p>
      </dgm:t>
    </dgm:pt>
    <dgm:pt modelId="{641AAFF6-E054-48BF-927C-DA776667307B}" type="sibTrans" cxnId="{3CA4D061-C3E2-4E61-9E43-6B9837A69CBB}">
      <dgm:prSet/>
      <dgm:spPr/>
      <dgm:t>
        <a:bodyPr/>
        <a:lstStyle/>
        <a:p>
          <a:endParaRPr lang="en-US"/>
        </a:p>
      </dgm:t>
    </dgm:pt>
    <dgm:pt modelId="{A8250BF2-7C6A-443F-A0E3-3506A5F8BB66}">
      <dgm:prSet/>
      <dgm:spPr/>
      <dgm:t>
        <a:bodyPr/>
        <a:lstStyle/>
        <a:p>
          <a:r>
            <a:rPr lang="en-US" dirty="0">
              <a:solidFill>
                <a:schemeClr val="tx1"/>
              </a:solidFill>
            </a:rPr>
            <a:t>Digital support</a:t>
          </a:r>
        </a:p>
      </dgm:t>
    </dgm:pt>
    <dgm:pt modelId="{34B8DF10-8D56-4E8C-B757-E6C272FCD24B}" type="parTrans" cxnId="{BADD06AD-0C3C-4016-9C22-D7577A67F0CD}">
      <dgm:prSet/>
      <dgm:spPr/>
      <dgm:t>
        <a:bodyPr/>
        <a:lstStyle/>
        <a:p>
          <a:endParaRPr lang="en-US"/>
        </a:p>
      </dgm:t>
    </dgm:pt>
    <dgm:pt modelId="{A4806024-F257-4214-AF38-C74A24294A95}" type="sibTrans" cxnId="{BADD06AD-0C3C-4016-9C22-D7577A67F0CD}">
      <dgm:prSet/>
      <dgm:spPr/>
      <dgm:t>
        <a:bodyPr/>
        <a:lstStyle/>
        <a:p>
          <a:endParaRPr lang="en-US"/>
        </a:p>
      </dgm:t>
    </dgm:pt>
    <dgm:pt modelId="{66824575-0493-43D8-93A3-1C3D5615D51A}">
      <dgm:prSet/>
      <dgm:spPr/>
      <dgm:t>
        <a:bodyPr/>
        <a:lstStyle/>
        <a:p>
          <a:r>
            <a:rPr lang="en-US" dirty="0" err="1">
              <a:solidFill>
                <a:schemeClr val="tx1"/>
              </a:solidFill>
            </a:rPr>
            <a:t>Biståndshandläggare</a:t>
          </a:r>
          <a:endParaRPr lang="en-US" dirty="0">
            <a:solidFill>
              <a:schemeClr val="tx1"/>
            </a:solidFill>
          </a:endParaRPr>
        </a:p>
      </dgm:t>
    </dgm:pt>
    <dgm:pt modelId="{92DF62B2-E691-424C-BE68-961A675FAB0B}" type="parTrans" cxnId="{33533963-8EDF-46A1-92F3-C7319D7D9B64}">
      <dgm:prSet/>
      <dgm:spPr/>
      <dgm:t>
        <a:bodyPr/>
        <a:lstStyle/>
        <a:p>
          <a:endParaRPr lang="en-US"/>
        </a:p>
      </dgm:t>
    </dgm:pt>
    <dgm:pt modelId="{109CC0F1-3C38-477D-9602-2C83776885D8}" type="sibTrans" cxnId="{33533963-8EDF-46A1-92F3-C7319D7D9B64}">
      <dgm:prSet/>
      <dgm:spPr/>
      <dgm:t>
        <a:bodyPr/>
        <a:lstStyle/>
        <a:p>
          <a:endParaRPr lang="en-US"/>
        </a:p>
      </dgm:t>
    </dgm:pt>
    <dgm:pt modelId="{4B98D528-9029-4F10-9E66-654DCB267555}">
      <dgm:prSet/>
      <dgm:spPr/>
      <dgm:t>
        <a:bodyPr/>
        <a:lstStyle/>
        <a:p>
          <a:r>
            <a:rPr lang="en-US" dirty="0" err="1">
              <a:solidFill>
                <a:schemeClr val="tx1"/>
              </a:solidFill>
            </a:rPr>
            <a:t>Träffpunkter</a:t>
          </a:r>
          <a:endParaRPr lang="en-US" dirty="0">
            <a:solidFill>
              <a:schemeClr val="tx1"/>
            </a:solidFill>
          </a:endParaRPr>
        </a:p>
      </dgm:t>
    </dgm:pt>
    <dgm:pt modelId="{56E3219D-9375-4229-8E6B-BDEF45640772}" type="parTrans" cxnId="{5F7B2144-57E0-4AE2-ACAA-E9D6E5E50399}">
      <dgm:prSet/>
      <dgm:spPr/>
      <dgm:t>
        <a:bodyPr/>
        <a:lstStyle/>
        <a:p>
          <a:endParaRPr lang="en-US"/>
        </a:p>
      </dgm:t>
    </dgm:pt>
    <dgm:pt modelId="{2E4A61D8-5804-4CAE-BDAF-0F77E54AAB30}" type="sibTrans" cxnId="{5F7B2144-57E0-4AE2-ACAA-E9D6E5E50399}">
      <dgm:prSet/>
      <dgm:spPr/>
      <dgm:t>
        <a:bodyPr/>
        <a:lstStyle/>
        <a:p>
          <a:endParaRPr lang="en-US"/>
        </a:p>
      </dgm:t>
    </dgm:pt>
    <dgm:pt modelId="{5F1799D0-A90D-4ABB-81BE-B1DE1DA5DBA0}">
      <dgm:prSet/>
      <dgm:spPr/>
      <dgm:t>
        <a:bodyPr/>
        <a:lstStyle/>
        <a:p>
          <a:r>
            <a:rPr lang="en-US" dirty="0" err="1">
              <a:solidFill>
                <a:schemeClr val="tx1"/>
              </a:solidFill>
            </a:rPr>
            <a:t>Projekt</a:t>
          </a:r>
          <a:r>
            <a:rPr lang="en-US" dirty="0">
              <a:solidFill>
                <a:schemeClr val="tx1"/>
              </a:solidFill>
            </a:rPr>
            <a:t> </a:t>
          </a:r>
          <a:r>
            <a:rPr lang="en-US" dirty="0" err="1">
              <a:solidFill>
                <a:schemeClr val="tx1"/>
              </a:solidFill>
            </a:rPr>
            <a:t>Träna</a:t>
          </a:r>
          <a:r>
            <a:rPr lang="en-US" dirty="0">
              <a:solidFill>
                <a:schemeClr val="tx1"/>
              </a:solidFill>
            </a:rPr>
            <a:t> 79+</a:t>
          </a:r>
        </a:p>
        <a:p>
          <a:r>
            <a:rPr lang="en-US" dirty="0" err="1">
              <a:solidFill>
                <a:schemeClr val="tx1"/>
              </a:solidFill>
            </a:rPr>
            <a:t>Träning</a:t>
          </a:r>
          <a:r>
            <a:rPr lang="en-US" dirty="0">
              <a:solidFill>
                <a:schemeClr val="tx1"/>
              </a:solidFill>
            </a:rPr>
            <a:t> för 79-åringar</a:t>
          </a:r>
        </a:p>
      </dgm:t>
    </dgm:pt>
    <dgm:pt modelId="{1ADC5864-B060-4874-86A3-354B10808527}" type="parTrans" cxnId="{FFD2FB66-7983-4159-97AF-506BFD39898B}">
      <dgm:prSet/>
      <dgm:spPr/>
      <dgm:t>
        <a:bodyPr/>
        <a:lstStyle/>
        <a:p>
          <a:endParaRPr lang="en-US"/>
        </a:p>
      </dgm:t>
    </dgm:pt>
    <dgm:pt modelId="{4BDC1C02-5DB9-4767-8843-189A7B36766C}" type="sibTrans" cxnId="{FFD2FB66-7983-4159-97AF-506BFD39898B}">
      <dgm:prSet/>
      <dgm:spPr/>
      <dgm:t>
        <a:bodyPr/>
        <a:lstStyle/>
        <a:p>
          <a:endParaRPr lang="en-US"/>
        </a:p>
      </dgm:t>
    </dgm:pt>
    <dgm:pt modelId="{77AE63A8-26C1-43E6-9841-05BD2FD14B37}" type="pres">
      <dgm:prSet presAssocID="{8E7228D1-F8DE-4153-B20A-71EFCC522DD9}" presName="diagram" presStyleCnt="0">
        <dgm:presLayoutVars>
          <dgm:dir/>
          <dgm:resizeHandles val="exact"/>
        </dgm:presLayoutVars>
      </dgm:prSet>
      <dgm:spPr/>
    </dgm:pt>
    <dgm:pt modelId="{6991FCEB-7FE6-48E0-BF7D-187B6553EE7D}" type="pres">
      <dgm:prSet presAssocID="{C53D1C02-41D1-454A-AD44-D70F2749E163}" presName="node" presStyleLbl="node1" presStyleIdx="0" presStyleCnt="11">
        <dgm:presLayoutVars>
          <dgm:bulletEnabled val="1"/>
        </dgm:presLayoutVars>
      </dgm:prSet>
      <dgm:spPr/>
    </dgm:pt>
    <dgm:pt modelId="{926E44AA-ED0F-4DD1-8FAE-F13A6A85724E}" type="pres">
      <dgm:prSet presAssocID="{8500BA40-CBCB-480A-85D3-B50FE282C208}" presName="sibTrans" presStyleCnt="0"/>
      <dgm:spPr/>
    </dgm:pt>
    <dgm:pt modelId="{F4D5A04F-B647-437D-A299-57057DC1EC12}" type="pres">
      <dgm:prSet presAssocID="{960A1153-1F54-41B9-BE90-B2535B8FF8E3}" presName="node" presStyleLbl="node1" presStyleIdx="1" presStyleCnt="11">
        <dgm:presLayoutVars>
          <dgm:bulletEnabled val="1"/>
        </dgm:presLayoutVars>
      </dgm:prSet>
      <dgm:spPr/>
    </dgm:pt>
    <dgm:pt modelId="{272EA04F-3746-4778-ABC8-31A9B728449E}" type="pres">
      <dgm:prSet presAssocID="{76BC9B31-411E-49A2-8959-C53BFFFFC323}" presName="sibTrans" presStyleCnt="0"/>
      <dgm:spPr/>
    </dgm:pt>
    <dgm:pt modelId="{6DEBA028-FB5E-44C0-9904-66DA7F5B83B7}" type="pres">
      <dgm:prSet presAssocID="{D65AE2B5-EA1D-4991-834F-BDEC20CC05E1}" presName="node" presStyleLbl="node1" presStyleIdx="2" presStyleCnt="11">
        <dgm:presLayoutVars>
          <dgm:bulletEnabled val="1"/>
        </dgm:presLayoutVars>
      </dgm:prSet>
      <dgm:spPr/>
    </dgm:pt>
    <dgm:pt modelId="{FB027586-9FAD-4D88-A1A6-8B3C0082B5A2}" type="pres">
      <dgm:prSet presAssocID="{34E5D0F8-08F1-4A67-ABA5-84E4400EE955}" presName="sibTrans" presStyleCnt="0"/>
      <dgm:spPr/>
    </dgm:pt>
    <dgm:pt modelId="{990A7071-81A9-4835-873C-9A0EAFDC066E}" type="pres">
      <dgm:prSet presAssocID="{6D6C8317-9DA2-4613-A3EE-1C887B109A78}" presName="node" presStyleLbl="node1" presStyleIdx="3" presStyleCnt="11">
        <dgm:presLayoutVars>
          <dgm:bulletEnabled val="1"/>
        </dgm:presLayoutVars>
      </dgm:prSet>
      <dgm:spPr/>
    </dgm:pt>
    <dgm:pt modelId="{D7403BAD-7B0D-48F4-A8CF-53B361CE77B8}" type="pres">
      <dgm:prSet presAssocID="{EB1EE740-C22C-4073-BD58-288550888F1D}" presName="sibTrans" presStyleCnt="0"/>
      <dgm:spPr/>
    </dgm:pt>
    <dgm:pt modelId="{4445FFE5-9198-4E58-B4A7-61E80C5F537A}" type="pres">
      <dgm:prSet presAssocID="{762A4551-5614-4B6A-886F-398E44F80BA7}" presName="node" presStyleLbl="node1" presStyleIdx="4" presStyleCnt="11">
        <dgm:presLayoutVars>
          <dgm:bulletEnabled val="1"/>
        </dgm:presLayoutVars>
      </dgm:prSet>
      <dgm:spPr/>
    </dgm:pt>
    <dgm:pt modelId="{7667D981-FB0A-4AF1-A3A8-6C8CC6840AFD}" type="pres">
      <dgm:prSet presAssocID="{4D4EE238-E48B-4691-A723-2D1A3F37ACD5}" presName="sibTrans" presStyleCnt="0"/>
      <dgm:spPr/>
    </dgm:pt>
    <dgm:pt modelId="{EE8CC616-C0DC-41F8-803E-09955F83D5A9}" type="pres">
      <dgm:prSet presAssocID="{6C886C51-2699-4858-A6BD-728ED4B1234F}" presName="node" presStyleLbl="node1" presStyleIdx="5" presStyleCnt="11">
        <dgm:presLayoutVars>
          <dgm:bulletEnabled val="1"/>
        </dgm:presLayoutVars>
      </dgm:prSet>
      <dgm:spPr/>
    </dgm:pt>
    <dgm:pt modelId="{81251AD1-E19E-47AC-947D-F68015AF137B}" type="pres">
      <dgm:prSet presAssocID="{B07BBCBF-8872-4DD5-9E89-D159C408397C}" presName="sibTrans" presStyleCnt="0"/>
      <dgm:spPr/>
    </dgm:pt>
    <dgm:pt modelId="{23D3DA18-A7EB-4C0A-AE3B-DE1993C383FE}" type="pres">
      <dgm:prSet presAssocID="{CF2F6B3D-2529-43C1-85B0-D06AEA9CE0CB}" presName="node" presStyleLbl="node1" presStyleIdx="6" presStyleCnt="11">
        <dgm:presLayoutVars>
          <dgm:bulletEnabled val="1"/>
        </dgm:presLayoutVars>
      </dgm:prSet>
      <dgm:spPr/>
    </dgm:pt>
    <dgm:pt modelId="{3F384D6E-4839-45CA-B77B-186DEE0E2EBF}" type="pres">
      <dgm:prSet presAssocID="{641AAFF6-E054-48BF-927C-DA776667307B}" presName="sibTrans" presStyleCnt="0"/>
      <dgm:spPr/>
    </dgm:pt>
    <dgm:pt modelId="{D21D8489-0B6C-4F77-80BE-8676C94ECFB2}" type="pres">
      <dgm:prSet presAssocID="{A8250BF2-7C6A-443F-A0E3-3506A5F8BB66}" presName="node" presStyleLbl="node1" presStyleIdx="7" presStyleCnt="11">
        <dgm:presLayoutVars>
          <dgm:bulletEnabled val="1"/>
        </dgm:presLayoutVars>
      </dgm:prSet>
      <dgm:spPr/>
    </dgm:pt>
    <dgm:pt modelId="{AAFCA508-427A-4656-ADFF-6346A6F69F9F}" type="pres">
      <dgm:prSet presAssocID="{A4806024-F257-4214-AF38-C74A24294A95}" presName="sibTrans" presStyleCnt="0"/>
      <dgm:spPr/>
    </dgm:pt>
    <dgm:pt modelId="{AEEBC342-83B1-42B0-94E4-751C9FBF18AB}" type="pres">
      <dgm:prSet presAssocID="{66824575-0493-43D8-93A3-1C3D5615D51A}" presName="node" presStyleLbl="node1" presStyleIdx="8" presStyleCnt="11">
        <dgm:presLayoutVars>
          <dgm:bulletEnabled val="1"/>
        </dgm:presLayoutVars>
      </dgm:prSet>
      <dgm:spPr/>
    </dgm:pt>
    <dgm:pt modelId="{E0122FD5-E416-4582-8D05-4D99A42B3C3F}" type="pres">
      <dgm:prSet presAssocID="{109CC0F1-3C38-477D-9602-2C83776885D8}" presName="sibTrans" presStyleCnt="0"/>
      <dgm:spPr/>
    </dgm:pt>
    <dgm:pt modelId="{462F3FBA-EA73-4573-BC2E-DCB0D3C19562}" type="pres">
      <dgm:prSet presAssocID="{4B98D528-9029-4F10-9E66-654DCB267555}" presName="node" presStyleLbl="node1" presStyleIdx="9" presStyleCnt="11">
        <dgm:presLayoutVars>
          <dgm:bulletEnabled val="1"/>
        </dgm:presLayoutVars>
      </dgm:prSet>
      <dgm:spPr/>
    </dgm:pt>
    <dgm:pt modelId="{62F6D99F-FC0B-48E4-93AF-ACAD092734EA}" type="pres">
      <dgm:prSet presAssocID="{2E4A61D8-5804-4CAE-BDAF-0F77E54AAB30}" presName="sibTrans" presStyleCnt="0"/>
      <dgm:spPr/>
    </dgm:pt>
    <dgm:pt modelId="{78FB7326-AFD0-4179-9BC7-85BB7C2A6742}" type="pres">
      <dgm:prSet presAssocID="{5F1799D0-A90D-4ABB-81BE-B1DE1DA5DBA0}" presName="node" presStyleLbl="node1" presStyleIdx="10" presStyleCnt="11">
        <dgm:presLayoutVars>
          <dgm:bulletEnabled val="1"/>
        </dgm:presLayoutVars>
      </dgm:prSet>
      <dgm:spPr/>
    </dgm:pt>
  </dgm:ptLst>
  <dgm:cxnLst>
    <dgm:cxn modelId="{0E891A11-9A6D-4504-973A-B3A66BE297BA}" type="presOf" srcId="{960A1153-1F54-41B9-BE90-B2535B8FF8E3}" destId="{F4D5A04F-B647-437D-A299-57057DC1EC12}" srcOrd="0" destOrd="0" presId="urn:microsoft.com/office/officeart/2005/8/layout/default"/>
    <dgm:cxn modelId="{0B095219-FC8A-4BB9-A211-BA00BAFE43B9}" type="presOf" srcId="{A8250BF2-7C6A-443F-A0E3-3506A5F8BB66}" destId="{D21D8489-0B6C-4F77-80BE-8676C94ECFB2}" srcOrd="0" destOrd="0" presId="urn:microsoft.com/office/officeart/2005/8/layout/default"/>
    <dgm:cxn modelId="{A0BB4C1A-3A15-4FB2-A458-BAE867D431E0}" srcId="{8E7228D1-F8DE-4153-B20A-71EFCC522DD9}" destId="{6D6C8317-9DA2-4613-A3EE-1C887B109A78}" srcOrd="3" destOrd="0" parTransId="{7D857BD8-9CD7-48D1-8E31-167794AC76A0}" sibTransId="{EB1EE740-C22C-4073-BD58-288550888F1D}"/>
    <dgm:cxn modelId="{665FAE20-55D5-4717-8158-3A5457C37D42}" type="presOf" srcId="{4B98D528-9029-4F10-9E66-654DCB267555}" destId="{462F3FBA-EA73-4573-BC2E-DCB0D3C19562}" srcOrd="0" destOrd="0" presId="urn:microsoft.com/office/officeart/2005/8/layout/default"/>
    <dgm:cxn modelId="{3CA4D061-C3E2-4E61-9E43-6B9837A69CBB}" srcId="{8E7228D1-F8DE-4153-B20A-71EFCC522DD9}" destId="{CF2F6B3D-2529-43C1-85B0-D06AEA9CE0CB}" srcOrd="6" destOrd="0" parTransId="{5D175E3F-C075-432E-9D5D-305EA79B3C2E}" sibTransId="{641AAFF6-E054-48BF-927C-DA776667307B}"/>
    <dgm:cxn modelId="{33533963-8EDF-46A1-92F3-C7319D7D9B64}" srcId="{8E7228D1-F8DE-4153-B20A-71EFCC522DD9}" destId="{66824575-0493-43D8-93A3-1C3D5615D51A}" srcOrd="8" destOrd="0" parTransId="{92DF62B2-E691-424C-BE68-961A675FAB0B}" sibTransId="{109CC0F1-3C38-477D-9602-2C83776885D8}"/>
    <dgm:cxn modelId="{5F7B2144-57E0-4AE2-ACAA-E9D6E5E50399}" srcId="{8E7228D1-F8DE-4153-B20A-71EFCC522DD9}" destId="{4B98D528-9029-4F10-9E66-654DCB267555}" srcOrd="9" destOrd="0" parTransId="{56E3219D-9375-4229-8E6B-BDEF45640772}" sibTransId="{2E4A61D8-5804-4CAE-BDAF-0F77E54AAB30}"/>
    <dgm:cxn modelId="{FFD2FB66-7983-4159-97AF-506BFD39898B}" srcId="{8E7228D1-F8DE-4153-B20A-71EFCC522DD9}" destId="{5F1799D0-A90D-4ABB-81BE-B1DE1DA5DBA0}" srcOrd="10" destOrd="0" parTransId="{1ADC5864-B060-4874-86A3-354B10808527}" sibTransId="{4BDC1C02-5DB9-4767-8843-189A7B36766C}"/>
    <dgm:cxn modelId="{F080AB6F-2823-4331-A048-C482B1E475D6}" type="presOf" srcId="{C53D1C02-41D1-454A-AD44-D70F2749E163}" destId="{6991FCEB-7FE6-48E0-BF7D-187B6553EE7D}" srcOrd="0" destOrd="0" presId="urn:microsoft.com/office/officeart/2005/8/layout/default"/>
    <dgm:cxn modelId="{50DC6850-38E7-4101-9CA7-56608DC92A63}" type="presOf" srcId="{66824575-0493-43D8-93A3-1C3D5615D51A}" destId="{AEEBC342-83B1-42B0-94E4-751C9FBF18AB}" srcOrd="0" destOrd="0" presId="urn:microsoft.com/office/officeart/2005/8/layout/default"/>
    <dgm:cxn modelId="{CBA5C374-0B9D-47C6-A8D7-2A7CB92FCE3E}" type="presOf" srcId="{8E7228D1-F8DE-4153-B20A-71EFCC522DD9}" destId="{77AE63A8-26C1-43E6-9841-05BD2FD14B37}" srcOrd="0" destOrd="0" presId="urn:microsoft.com/office/officeart/2005/8/layout/default"/>
    <dgm:cxn modelId="{CE041A75-7393-4109-B146-20BE5217E7DF}" type="presOf" srcId="{5F1799D0-A90D-4ABB-81BE-B1DE1DA5DBA0}" destId="{78FB7326-AFD0-4179-9BC7-85BB7C2A6742}" srcOrd="0" destOrd="0" presId="urn:microsoft.com/office/officeart/2005/8/layout/default"/>
    <dgm:cxn modelId="{4302CE7C-A921-4424-9DEA-D299FB271AD6}" srcId="{8E7228D1-F8DE-4153-B20A-71EFCC522DD9}" destId="{960A1153-1F54-41B9-BE90-B2535B8FF8E3}" srcOrd="1" destOrd="0" parTransId="{B4132B70-05E6-4526-8171-9E04FAF8422B}" sibTransId="{76BC9B31-411E-49A2-8959-C53BFFFFC323}"/>
    <dgm:cxn modelId="{9B672185-70FA-4898-A81F-30A59AB20F38}" srcId="{8E7228D1-F8DE-4153-B20A-71EFCC522DD9}" destId="{C53D1C02-41D1-454A-AD44-D70F2749E163}" srcOrd="0" destOrd="0" parTransId="{8668BF63-1DB4-4866-9CC1-53A4844F225B}" sibTransId="{8500BA40-CBCB-480A-85D3-B50FE282C208}"/>
    <dgm:cxn modelId="{F0B1DD86-F34D-46F8-B6D3-8421D6501489}" type="presOf" srcId="{D65AE2B5-EA1D-4991-834F-BDEC20CC05E1}" destId="{6DEBA028-FB5E-44C0-9904-66DA7F5B83B7}" srcOrd="0" destOrd="0" presId="urn:microsoft.com/office/officeart/2005/8/layout/default"/>
    <dgm:cxn modelId="{53247F92-A0CD-491B-BF89-932E1FB141E1}" srcId="{8E7228D1-F8DE-4153-B20A-71EFCC522DD9}" destId="{762A4551-5614-4B6A-886F-398E44F80BA7}" srcOrd="4" destOrd="0" parTransId="{36CBCC4C-BD79-436D-92AA-B639BCAEC3DD}" sibTransId="{4D4EE238-E48B-4691-A723-2D1A3F37ACD5}"/>
    <dgm:cxn modelId="{1190ED95-D716-43B6-9F5D-39B700D41BA0}" srcId="{8E7228D1-F8DE-4153-B20A-71EFCC522DD9}" destId="{6C886C51-2699-4858-A6BD-728ED4B1234F}" srcOrd="5" destOrd="0" parTransId="{6037A98F-9025-43F8-AF83-FD7EF94689A6}" sibTransId="{B07BBCBF-8872-4DD5-9E89-D159C408397C}"/>
    <dgm:cxn modelId="{0C932BA8-4F5B-4CFC-B45C-0FC09BE99F3D}" type="presOf" srcId="{762A4551-5614-4B6A-886F-398E44F80BA7}" destId="{4445FFE5-9198-4E58-B4A7-61E80C5F537A}" srcOrd="0" destOrd="0" presId="urn:microsoft.com/office/officeart/2005/8/layout/default"/>
    <dgm:cxn modelId="{BADD06AD-0C3C-4016-9C22-D7577A67F0CD}" srcId="{8E7228D1-F8DE-4153-B20A-71EFCC522DD9}" destId="{A8250BF2-7C6A-443F-A0E3-3506A5F8BB66}" srcOrd="7" destOrd="0" parTransId="{34B8DF10-8D56-4E8C-B757-E6C272FCD24B}" sibTransId="{A4806024-F257-4214-AF38-C74A24294A95}"/>
    <dgm:cxn modelId="{ED0F7DAF-D3EA-40BA-9CBF-B727C0E2D953}" srcId="{8E7228D1-F8DE-4153-B20A-71EFCC522DD9}" destId="{D65AE2B5-EA1D-4991-834F-BDEC20CC05E1}" srcOrd="2" destOrd="0" parTransId="{2B879953-1103-4A4F-9981-E4C83D35816F}" sibTransId="{34E5D0F8-08F1-4A67-ABA5-84E4400EE955}"/>
    <dgm:cxn modelId="{CE7065C3-E523-4DE3-9FB4-1A850CE75D57}" type="presOf" srcId="{6D6C8317-9DA2-4613-A3EE-1C887B109A78}" destId="{990A7071-81A9-4835-873C-9A0EAFDC066E}" srcOrd="0" destOrd="0" presId="urn:microsoft.com/office/officeart/2005/8/layout/default"/>
    <dgm:cxn modelId="{BFF5F3ED-4564-45A1-9B14-439C6E81DB73}" type="presOf" srcId="{6C886C51-2699-4858-A6BD-728ED4B1234F}" destId="{EE8CC616-C0DC-41F8-803E-09955F83D5A9}" srcOrd="0" destOrd="0" presId="urn:microsoft.com/office/officeart/2005/8/layout/default"/>
    <dgm:cxn modelId="{E68B2CFF-9CF8-48A0-A950-209AB7987D3C}" type="presOf" srcId="{CF2F6B3D-2529-43C1-85B0-D06AEA9CE0CB}" destId="{23D3DA18-A7EB-4C0A-AE3B-DE1993C383FE}" srcOrd="0" destOrd="0" presId="urn:microsoft.com/office/officeart/2005/8/layout/default"/>
    <dgm:cxn modelId="{D4289DCF-58E3-40EB-9C34-4ED9659F9A83}" type="presParOf" srcId="{77AE63A8-26C1-43E6-9841-05BD2FD14B37}" destId="{6991FCEB-7FE6-48E0-BF7D-187B6553EE7D}" srcOrd="0" destOrd="0" presId="urn:microsoft.com/office/officeart/2005/8/layout/default"/>
    <dgm:cxn modelId="{0398AE47-D50E-46F9-A20F-02D298F16958}" type="presParOf" srcId="{77AE63A8-26C1-43E6-9841-05BD2FD14B37}" destId="{926E44AA-ED0F-4DD1-8FAE-F13A6A85724E}" srcOrd="1" destOrd="0" presId="urn:microsoft.com/office/officeart/2005/8/layout/default"/>
    <dgm:cxn modelId="{9717927B-282C-461B-B301-83FEDE4E81BE}" type="presParOf" srcId="{77AE63A8-26C1-43E6-9841-05BD2FD14B37}" destId="{F4D5A04F-B647-437D-A299-57057DC1EC12}" srcOrd="2" destOrd="0" presId="urn:microsoft.com/office/officeart/2005/8/layout/default"/>
    <dgm:cxn modelId="{3A70E230-CC9E-4D57-AE28-28AAD4294800}" type="presParOf" srcId="{77AE63A8-26C1-43E6-9841-05BD2FD14B37}" destId="{272EA04F-3746-4778-ABC8-31A9B728449E}" srcOrd="3" destOrd="0" presId="urn:microsoft.com/office/officeart/2005/8/layout/default"/>
    <dgm:cxn modelId="{3782F3C5-4B24-4992-A86E-D66E5159DA83}" type="presParOf" srcId="{77AE63A8-26C1-43E6-9841-05BD2FD14B37}" destId="{6DEBA028-FB5E-44C0-9904-66DA7F5B83B7}" srcOrd="4" destOrd="0" presId="urn:microsoft.com/office/officeart/2005/8/layout/default"/>
    <dgm:cxn modelId="{909DDFE7-3A67-48FB-A112-06C9B719204A}" type="presParOf" srcId="{77AE63A8-26C1-43E6-9841-05BD2FD14B37}" destId="{FB027586-9FAD-4D88-A1A6-8B3C0082B5A2}" srcOrd="5" destOrd="0" presId="urn:microsoft.com/office/officeart/2005/8/layout/default"/>
    <dgm:cxn modelId="{337B4031-888C-4057-8BEC-A98A42E515DC}" type="presParOf" srcId="{77AE63A8-26C1-43E6-9841-05BD2FD14B37}" destId="{990A7071-81A9-4835-873C-9A0EAFDC066E}" srcOrd="6" destOrd="0" presId="urn:microsoft.com/office/officeart/2005/8/layout/default"/>
    <dgm:cxn modelId="{7D0BB79A-2664-4386-8E45-1BD489004D8F}" type="presParOf" srcId="{77AE63A8-26C1-43E6-9841-05BD2FD14B37}" destId="{D7403BAD-7B0D-48F4-A8CF-53B361CE77B8}" srcOrd="7" destOrd="0" presId="urn:microsoft.com/office/officeart/2005/8/layout/default"/>
    <dgm:cxn modelId="{86B641CF-BF29-4CE4-8FC0-8058931D3ED8}" type="presParOf" srcId="{77AE63A8-26C1-43E6-9841-05BD2FD14B37}" destId="{4445FFE5-9198-4E58-B4A7-61E80C5F537A}" srcOrd="8" destOrd="0" presId="urn:microsoft.com/office/officeart/2005/8/layout/default"/>
    <dgm:cxn modelId="{41FB58B2-BFFC-4CF0-8086-E1B95D8E0969}" type="presParOf" srcId="{77AE63A8-26C1-43E6-9841-05BD2FD14B37}" destId="{7667D981-FB0A-4AF1-A3A8-6C8CC6840AFD}" srcOrd="9" destOrd="0" presId="urn:microsoft.com/office/officeart/2005/8/layout/default"/>
    <dgm:cxn modelId="{303E6FCF-CED1-4DE1-835F-659461F78E25}" type="presParOf" srcId="{77AE63A8-26C1-43E6-9841-05BD2FD14B37}" destId="{EE8CC616-C0DC-41F8-803E-09955F83D5A9}" srcOrd="10" destOrd="0" presId="urn:microsoft.com/office/officeart/2005/8/layout/default"/>
    <dgm:cxn modelId="{A7083282-399B-46BD-A18A-8AAD4DCB9FFA}" type="presParOf" srcId="{77AE63A8-26C1-43E6-9841-05BD2FD14B37}" destId="{81251AD1-E19E-47AC-947D-F68015AF137B}" srcOrd="11" destOrd="0" presId="urn:microsoft.com/office/officeart/2005/8/layout/default"/>
    <dgm:cxn modelId="{67078B99-7396-4E01-9F34-D2FD220898EE}" type="presParOf" srcId="{77AE63A8-26C1-43E6-9841-05BD2FD14B37}" destId="{23D3DA18-A7EB-4C0A-AE3B-DE1993C383FE}" srcOrd="12" destOrd="0" presId="urn:microsoft.com/office/officeart/2005/8/layout/default"/>
    <dgm:cxn modelId="{1872F81D-9F92-43BF-BCF7-7077E2E9A550}" type="presParOf" srcId="{77AE63A8-26C1-43E6-9841-05BD2FD14B37}" destId="{3F384D6E-4839-45CA-B77B-186DEE0E2EBF}" srcOrd="13" destOrd="0" presId="urn:microsoft.com/office/officeart/2005/8/layout/default"/>
    <dgm:cxn modelId="{BD9713BD-31F2-4EE5-B94F-D66F56174B88}" type="presParOf" srcId="{77AE63A8-26C1-43E6-9841-05BD2FD14B37}" destId="{D21D8489-0B6C-4F77-80BE-8676C94ECFB2}" srcOrd="14" destOrd="0" presId="urn:microsoft.com/office/officeart/2005/8/layout/default"/>
    <dgm:cxn modelId="{0616EC6E-0055-4543-B242-F61C4E9BB7A5}" type="presParOf" srcId="{77AE63A8-26C1-43E6-9841-05BD2FD14B37}" destId="{AAFCA508-427A-4656-ADFF-6346A6F69F9F}" srcOrd="15" destOrd="0" presId="urn:microsoft.com/office/officeart/2005/8/layout/default"/>
    <dgm:cxn modelId="{E3EAAC0B-6E68-42A1-AFA5-EC432A51C1FA}" type="presParOf" srcId="{77AE63A8-26C1-43E6-9841-05BD2FD14B37}" destId="{AEEBC342-83B1-42B0-94E4-751C9FBF18AB}" srcOrd="16" destOrd="0" presId="urn:microsoft.com/office/officeart/2005/8/layout/default"/>
    <dgm:cxn modelId="{26D12BE5-1E6C-4D8E-9852-4BFEB56B4231}" type="presParOf" srcId="{77AE63A8-26C1-43E6-9841-05BD2FD14B37}" destId="{E0122FD5-E416-4582-8D05-4D99A42B3C3F}" srcOrd="17" destOrd="0" presId="urn:microsoft.com/office/officeart/2005/8/layout/default"/>
    <dgm:cxn modelId="{BC5E714D-B4C7-4F3E-928B-A1C377E67077}" type="presParOf" srcId="{77AE63A8-26C1-43E6-9841-05BD2FD14B37}" destId="{462F3FBA-EA73-4573-BC2E-DCB0D3C19562}" srcOrd="18" destOrd="0" presId="urn:microsoft.com/office/officeart/2005/8/layout/default"/>
    <dgm:cxn modelId="{772B6EF8-2A74-4A4D-8588-629CBD8492CF}" type="presParOf" srcId="{77AE63A8-26C1-43E6-9841-05BD2FD14B37}" destId="{62F6D99F-FC0B-48E4-93AF-ACAD092734EA}" srcOrd="19" destOrd="0" presId="urn:microsoft.com/office/officeart/2005/8/layout/default"/>
    <dgm:cxn modelId="{471FA78D-7D21-4996-B1FC-A4CE124ADA41}" type="presParOf" srcId="{77AE63A8-26C1-43E6-9841-05BD2FD14B37}" destId="{78FB7326-AFD0-4179-9BC7-85BB7C2A6742}"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1FCEB-7FE6-48E0-BF7D-187B6553EE7D}">
      <dsp:nvSpPr>
        <dsp:cNvPr id="0" name=""/>
        <dsp:cNvSpPr/>
      </dsp:nvSpPr>
      <dsp:spPr>
        <a:xfrm>
          <a:off x="582645" y="1781"/>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Läkare</a:t>
          </a:r>
          <a:r>
            <a:rPr lang="en-US" sz="1600" kern="1200" dirty="0">
              <a:solidFill>
                <a:schemeClr val="tx1"/>
              </a:solidFill>
            </a:rPr>
            <a:t>, </a:t>
          </a:r>
          <a:r>
            <a:rPr lang="en-US" sz="1600" kern="1200" dirty="0" err="1">
              <a:solidFill>
                <a:schemeClr val="tx1"/>
              </a:solidFill>
            </a:rPr>
            <a:t>Diabetessköterska</a:t>
          </a:r>
          <a:r>
            <a:rPr lang="en-US" sz="1600" kern="1200" dirty="0">
              <a:solidFill>
                <a:schemeClr val="tx1"/>
              </a:solidFill>
            </a:rPr>
            <a:t>, </a:t>
          </a:r>
          <a:r>
            <a:rPr lang="en-US" sz="1600" kern="1200" dirty="0" err="1">
              <a:solidFill>
                <a:schemeClr val="tx1"/>
              </a:solidFill>
            </a:rPr>
            <a:t>Inkontinenssköterska</a:t>
          </a:r>
          <a:r>
            <a:rPr lang="en-US" sz="1600" kern="1200" dirty="0">
              <a:solidFill>
                <a:schemeClr val="tx1"/>
              </a:solidFill>
            </a:rPr>
            <a:t>, </a:t>
          </a:r>
          <a:r>
            <a:rPr lang="en-US" sz="1600" kern="1200" dirty="0" err="1">
              <a:solidFill>
                <a:schemeClr val="tx1"/>
              </a:solidFill>
            </a:rPr>
            <a:t>Blodtryckssköterska</a:t>
          </a:r>
          <a:r>
            <a:rPr lang="en-US" sz="1600" kern="1200" dirty="0">
              <a:solidFill>
                <a:schemeClr val="tx1"/>
              </a:solidFill>
            </a:rPr>
            <a:t>, </a:t>
          </a:r>
          <a:r>
            <a:rPr lang="en-US" sz="1600" kern="1200">
              <a:solidFill>
                <a:schemeClr val="tx1"/>
              </a:solidFill>
            </a:rPr>
            <a:t>Demenssköterska</a:t>
          </a:r>
          <a:endParaRPr lang="en-US" sz="1600" kern="1200" dirty="0">
            <a:solidFill>
              <a:schemeClr val="tx1"/>
            </a:solidFill>
          </a:endParaRPr>
        </a:p>
      </dsp:txBody>
      <dsp:txXfrm>
        <a:off x="582645" y="1781"/>
        <a:ext cx="2174490" cy="1304694"/>
      </dsp:txXfrm>
    </dsp:sp>
    <dsp:sp modelId="{F4D5A04F-B647-437D-A299-57057DC1EC12}">
      <dsp:nvSpPr>
        <dsp:cNvPr id="0" name=""/>
        <dsp:cNvSpPr/>
      </dsp:nvSpPr>
      <dsp:spPr>
        <a:xfrm>
          <a:off x="2974584" y="1781"/>
          <a:ext cx="2174490" cy="1304694"/>
        </a:xfrm>
        <a:prstGeom prst="rect">
          <a:avLst/>
        </a:prstGeom>
        <a:solidFill>
          <a:schemeClr val="accent2">
            <a:hueOff val="-145536"/>
            <a:satOff val="-8393"/>
            <a:lumOff val="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Apotekare</a:t>
          </a:r>
          <a:endParaRPr lang="en-US" sz="1600" kern="1200" dirty="0">
            <a:solidFill>
              <a:schemeClr val="tx1"/>
            </a:solidFill>
          </a:endParaRPr>
        </a:p>
      </dsp:txBody>
      <dsp:txXfrm>
        <a:off x="2974584" y="1781"/>
        <a:ext cx="2174490" cy="1304694"/>
      </dsp:txXfrm>
    </dsp:sp>
    <dsp:sp modelId="{6DEBA028-FB5E-44C0-9904-66DA7F5B83B7}">
      <dsp:nvSpPr>
        <dsp:cNvPr id="0" name=""/>
        <dsp:cNvSpPr/>
      </dsp:nvSpPr>
      <dsp:spPr>
        <a:xfrm>
          <a:off x="5366524" y="1781"/>
          <a:ext cx="2174490" cy="1304694"/>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Psykolog</a:t>
          </a:r>
          <a:endParaRPr lang="en-US" sz="1600" kern="1200" dirty="0">
            <a:solidFill>
              <a:schemeClr val="tx1"/>
            </a:solidFill>
          </a:endParaRPr>
        </a:p>
      </dsp:txBody>
      <dsp:txXfrm>
        <a:off x="5366524" y="1781"/>
        <a:ext cx="2174490" cy="1304694"/>
      </dsp:txXfrm>
    </dsp:sp>
    <dsp:sp modelId="{990A7071-81A9-4835-873C-9A0EAFDC066E}">
      <dsp:nvSpPr>
        <dsp:cNvPr id="0" name=""/>
        <dsp:cNvSpPr/>
      </dsp:nvSpPr>
      <dsp:spPr>
        <a:xfrm>
          <a:off x="7758464" y="1781"/>
          <a:ext cx="2174490" cy="1304694"/>
        </a:xfrm>
        <a:prstGeom prst="rect">
          <a:avLst/>
        </a:prstGeom>
        <a:solidFill>
          <a:schemeClr val="accent2">
            <a:hueOff val="-436609"/>
            <a:satOff val="-25178"/>
            <a:lumOff val="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Logoped</a:t>
          </a:r>
          <a:endParaRPr lang="en-US" sz="1600" kern="1200" dirty="0">
            <a:solidFill>
              <a:schemeClr val="tx1"/>
            </a:solidFill>
          </a:endParaRPr>
        </a:p>
      </dsp:txBody>
      <dsp:txXfrm>
        <a:off x="7758464" y="1781"/>
        <a:ext cx="2174490" cy="1304694"/>
      </dsp:txXfrm>
    </dsp:sp>
    <dsp:sp modelId="{4445FFE5-9198-4E58-B4A7-61E80C5F537A}">
      <dsp:nvSpPr>
        <dsp:cNvPr id="0" name=""/>
        <dsp:cNvSpPr/>
      </dsp:nvSpPr>
      <dsp:spPr>
        <a:xfrm>
          <a:off x="582645" y="1523924"/>
          <a:ext cx="2174490" cy="1304694"/>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Arbetsterapeut</a:t>
          </a:r>
          <a:endParaRPr lang="en-US" sz="1600" kern="1200" dirty="0">
            <a:solidFill>
              <a:schemeClr val="tx1"/>
            </a:solidFill>
          </a:endParaRPr>
        </a:p>
      </dsp:txBody>
      <dsp:txXfrm>
        <a:off x="582645" y="1523924"/>
        <a:ext cx="2174490" cy="1304694"/>
      </dsp:txXfrm>
    </dsp:sp>
    <dsp:sp modelId="{EE8CC616-C0DC-41F8-803E-09955F83D5A9}">
      <dsp:nvSpPr>
        <dsp:cNvPr id="0" name=""/>
        <dsp:cNvSpPr/>
      </dsp:nvSpPr>
      <dsp:spPr>
        <a:xfrm>
          <a:off x="2974584" y="1523924"/>
          <a:ext cx="2174490" cy="1304694"/>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Syn- </a:t>
          </a:r>
          <a:r>
            <a:rPr lang="en-US" sz="1600" kern="1200" dirty="0" err="1">
              <a:solidFill>
                <a:schemeClr val="tx1"/>
              </a:solidFill>
            </a:rPr>
            <a:t>och</a:t>
          </a:r>
          <a:r>
            <a:rPr lang="en-US" sz="1600" kern="1200" dirty="0">
              <a:solidFill>
                <a:schemeClr val="tx1"/>
              </a:solidFill>
            </a:rPr>
            <a:t> </a:t>
          </a:r>
          <a:r>
            <a:rPr lang="en-US" sz="1600" kern="1200" dirty="0" err="1">
              <a:solidFill>
                <a:schemeClr val="tx1"/>
              </a:solidFill>
            </a:rPr>
            <a:t>hörsel</a:t>
          </a:r>
          <a:r>
            <a:rPr lang="en-US" sz="1600" kern="1200" dirty="0">
              <a:solidFill>
                <a:schemeClr val="tx1"/>
              </a:solidFill>
            </a:rPr>
            <a:t> </a:t>
          </a:r>
          <a:r>
            <a:rPr lang="en-US" sz="1600" kern="1200" dirty="0" err="1">
              <a:solidFill>
                <a:schemeClr val="tx1"/>
              </a:solidFill>
            </a:rPr>
            <a:t>instruktör</a:t>
          </a:r>
          <a:endParaRPr lang="en-US" sz="1600" kern="1200" dirty="0">
            <a:solidFill>
              <a:schemeClr val="tx1"/>
            </a:solidFill>
          </a:endParaRPr>
        </a:p>
      </dsp:txBody>
      <dsp:txXfrm>
        <a:off x="2974584" y="1523924"/>
        <a:ext cx="2174490" cy="1304694"/>
      </dsp:txXfrm>
    </dsp:sp>
    <dsp:sp modelId="{23D3DA18-A7EB-4C0A-AE3B-DE1993C383FE}">
      <dsp:nvSpPr>
        <dsp:cNvPr id="0" name=""/>
        <dsp:cNvSpPr/>
      </dsp:nvSpPr>
      <dsp:spPr>
        <a:xfrm>
          <a:off x="5366524" y="1523924"/>
          <a:ext cx="2174490" cy="1304694"/>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Anhörigstödjare</a:t>
          </a:r>
          <a:endParaRPr lang="en-US" sz="1600" kern="1200" dirty="0">
            <a:solidFill>
              <a:schemeClr val="tx1"/>
            </a:solidFill>
          </a:endParaRPr>
        </a:p>
      </dsp:txBody>
      <dsp:txXfrm>
        <a:off x="5366524" y="1523924"/>
        <a:ext cx="2174490" cy="1304694"/>
      </dsp:txXfrm>
    </dsp:sp>
    <dsp:sp modelId="{D21D8489-0B6C-4F77-80BE-8676C94ECFB2}">
      <dsp:nvSpPr>
        <dsp:cNvPr id="0" name=""/>
        <dsp:cNvSpPr/>
      </dsp:nvSpPr>
      <dsp:spPr>
        <a:xfrm>
          <a:off x="7758464" y="1523924"/>
          <a:ext cx="2174490" cy="1304694"/>
        </a:xfrm>
        <a:prstGeom prst="rect">
          <a:avLst/>
        </a:prstGeom>
        <a:solidFill>
          <a:schemeClr val="accent2">
            <a:hueOff val="-1018754"/>
            <a:satOff val="-58750"/>
            <a:lumOff val="6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Digital support</a:t>
          </a:r>
        </a:p>
      </dsp:txBody>
      <dsp:txXfrm>
        <a:off x="7758464" y="1523924"/>
        <a:ext cx="2174490" cy="1304694"/>
      </dsp:txXfrm>
    </dsp:sp>
    <dsp:sp modelId="{AEEBC342-83B1-42B0-94E4-751C9FBF18AB}">
      <dsp:nvSpPr>
        <dsp:cNvPr id="0" name=""/>
        <dsp:cNvSpPr/>
      </dsp:nvSpPr>
      <dsp:spPr>
        <a:xfrm>
          <a:off x="1778615" y="3046068"/>
          <a:ext cx="2174490" cy="1304694"/>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Biståndshandläggare</a:t>
          </a:r>
          <a:endParaRPr lang="en-US" sz="1600" kern="1200" dirty="0">
            <a:solidFill>
              <a:schemeClr val="tx1"/>
            </a:solidFill>
          </a:endParaRPr>
        </a:p>
      </dsp:txBody>
      <dsp:txXfrm>
        <a:off x="1778615" y="3046068"/>
        <a:ext cx="2174490" cy="1304694"/>
      </dsp:txXfrm>
    </dsp:sp>
    <dsp:sp modelId="{462F3FBA-EA73-4573-BC2E-DCB0D3C19562}">
      <dsp:nvSpPr>
        <dsp:cNvPr id="0" name=""/>
        <dsp:cNvSpPr/>
      </dsp:nvSpPr>
      <dsp:spPr>
        <a:xfrm>
          <a:off x="4170554" y="3046068"/>
          <a:ext cx="2174490" cy="1304694"/>
        </a:xfrm>
        <a:prstGeom prst="rect">
          <a:avLst/>
        </a:prstGeom>
        <a:solidFill>
          <a:schemeClr val="accent2">
            <a:hueOff val="-1309827"/>
            <a:satOff val="-75535"/>
            <a:lumOff val="7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Träffpunkter</a:t>
          </a:r>
          <a:endParaRPr lang="en-US" sz="1600" kern="1200" dirty="0">
            <a:solidFill>
              <a:schemeClr val="tx1"/>
            </a:solidFill>
          </a:endParaRPr>
        </a:p>
      </dsp:txBody>
      <dsp:txXfrm>
        <a:off x="4170554" y="3046068"/>
        <a:ext cx="2174490" cy="1304694"/>
      </dsp:txXfrm>
    </dsp:sp>
    <dsp:sp modelId="{78FB7326-AFD0-4179-9BC7-85BB7C2A6742}">
      <dsp:nvSpPr>
        <dsp:cNvPr id="0" name=""/>
        <dsp:cNvSpPr/>
      </dsp:nvSpPr>
      <dsp:spPr>
        <a:xfrm>
          <a:off x="6562494" y="3046068"/>
          <a:ext cx="2174490" cy="130469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Projekt</a:t>
          </a:r>
          <a:r>
            <a:rPr lang="en-US" sz="1600" kern="1200" dirty="0">
              <a:solidFill>
                <a:schemeClr val="tx1"/>
              </a:solidFill>
            </a:rPr>
            <a:t> </a:t>
          </a:r>
          <a:r>
            <a:rPr lang="en-US" sz="1600" kern="1200" dirty="0" err="1">
              <a:solidFill>
                <a:schemeClr val="tx1"/>
              </a:solidFill>
            </a:rPr>
            <a:t>Träna</a:t>
          </a:r>
          <a:r>
            <a:rPr lang="en-US" sz="1600" kern="1200" dirty="0">
              <a:solidFill>
                <a:schemeClr val="tx1"/>
              </a:solidFill>
            </a:rPr>
            <a:t> 79+</a:t>
          </a:r>
        </a:p>
        <a:p>
          <a:pPr marL="0" lvl="0" indent="0" algn="ctr" defTabSz="711200">
            <a:lnSpc>
              <a:spcPct val="90000"/>
            </a:lnSpc>
            <a:spcBef>
              <a:spcPct val="0"/>
            </a:spcBef>
            <a:spcAft>
              <a:spcPct val="35000"/>
            </a:spcAft>
            <a:buNone/>
          </a:pPr>
          <a:r>
            <a:rPr lang="en-US" sz="1600" kern="1200" dirty="0" err="1">
              <a:solidFill>
                <a:schemeClr val="tx1"/>
              </a:solidFill>
            </a:rPr>
            <a:t>Träning</a:t>
          </a:r>
          <a:r>
            <a:rPr lang="en-US" sz="1600" kern="1200" dirty="0">
              <a:solidFill>
                <a:schemeClr val="tx1"/>
              </a:solidFill>
            </a:rPr>
            <a:t> för 79-åringar</a:t>
          </a:r>
        </a:p>
      </dsp:txBody>
      <dsp:txXfrm>
        <a:off x="6562494" y="3046068"/>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39686-2A35-4EAD-B99E-61111652E76A}" type="datetimeFigureOut">
              <a:rPr lang="sv-SE" smtClean="0"/>
              <a:t>2022-12-02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03BB3-AE04-456D-A625-FC810BD54CF4}" type="slidenum">
              <a:rPr lang="sv-SE" smtClean="0"/>
              <a:t>‹#›</a:t>
            </a:fld>
            <a:endParaRPr lang="sv-SE"/>
          </a:p>
        </p:txBody>
      </p:sp>
    </p:spTree>
    <p:extLst>
      <p:ext uri="{BB962C8B-B14F-4D97-AF65-F5344CB8AC3E}">
        <p14:creationId xmlns:p14="http://schemas.microsoft.com/office/powerpoint/2010/main" val="4198749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B903BB3-AE04-456D-A625-FC810BD54CF4}" type="slidenum">
              <a:rPr lang="sv-SE" smtClean="0"/>
              <a:t>1</a:t>
            </a:fld>
            <a:endParaRPr lang="sv-SE"/>
          </a:p>
        </p:txBody>
      </p:sp>
    </p:spTree>
    <p:extLst>
      <p:ext uri="{BB962C8B-B14F-4D97-AF65-F5344CB8AC3E}">
        <p14:creationId xmlns:p14="http://schemas.microsoft.com/office/powerpoint/2010/main" val="83772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DB45B7-C96F-4397-9AC0-D920FE0A7E9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08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DB45B7-C96F-4397-9AC0-D920FE0A7E94}" type="slidenum">
              <a:rPr lang="sv-SE" smtClean="0"/>
              <a:t>5</a:t>
            </a:fld>
            <a:endParaRPr lang="sv-SE"/>
          </a:p>
        </p:txBody>
      </p:sp>
    </p:spTree>
    <p:extLst>
      <p:ext uri="{BB962C8B-B14F-4D97-AF65-F5344CB8AC3E}">
        <p14:creationId xmlns:p14="http://schemas.microsoft.com/office/powerpoint/2010/main" val="115483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0DB45B7-C96F-4397-9AC0-D920FE0A7E94}" type="slidenum">
              <a:rPr lang="sv-SE" smtClean="0"/>
              <a:t>6</a:t>
            </a:fld>
            <a:endParaRPr lang="sv-SE"/>
          </a:p>
        </p:txBody>
      </p:sp>
    </p:spTree>
    <p:extLst>
      <p:ext uri="{BB962C8B-B14F-4D97-AF65-F5344CB8AC3E}">
        <p14:creationId xmlns:p14="http://schemas.microsoft.com/office/powerpoint/2010/main" val="22471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B903BB3-AE04-456D-A625-FC810BD54CF4}" type="slidenum">
              <a:rPr lang="sv-SE" smtClean="0"/>
              <a:t>7</a:t>
            </a:fld>
            <a:endParaRPr lang="sv-SE"/>
          </a:p>
        </p:txBody>
      </p:sp>
    </p:spTree>
    <p:extLst>
      <p:ext uri="{BB962C8B-B14F-4D97-AF65-F5344CB8AC3E}">
        <p14:creationId xmlns:p14="http://schemas.microsoft.com/office/powerpoint/2010/main" val="269110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Utöver alla åtgärder på bilden så startade många med hemträning och många fick hjälp med att få en aktuell läkemedelslista</a:t>
            </a:r>
          </a:p>
          <a:p>
            <a:endParaRPr lang="sv-SE" dirty="0"/>
          </a:p>
        </p:txBody>
      </p:sp>
      <p:sp>
        <p:nvSpPr>
          <p:cNvPr id="4" name="Platshållare för bildnummer 3"/>
          <p:cNvSpPr>
            <a:spLocks noGrp="1"/>
          </p:cNvSpPr>
          <p:nvPr>
            <p:ph type="sldNum" sz="quarter" idx="5"/>
          </p:nvPr>
        </p:nvSpPr>
        <p:spPr/>
        <p:txBody>
          <a:bodyPr/>
          <a:lstStyle/>
          <a:p>
            <a:fld id="{0B903BB3-AE04-456D-A625-FC810BD54CF4}" type="slidenum">
              <a:rPr lang="sv-SE" smtClean="0"/>
              <a:t>8</a:t>
            </a:fld>
            <a:endParaRPr lang="sv-SE"/>
          </a:p>
        </p:txBody>
      </p:sp>
    </p:spTree>
    <p:extLst>
      <p:ext uri="{BB962C8B-B14F-4D97-AF65-F5344CB8AC3E}">
        <p14:creationId xmlns:p14="http://schemas.microsoft.com/office/powerpoint/2010/main" val="93126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20E4F3E-0A69-D849-8E52-9C16FC9744FC}" type="slidenum">
              <a:rPr lang="en-GB" smtClean="0"/>
              <a:t>15</a:t>
            </a:fld>
            <a:endParaRPr lang="en-GB"/>
          </a:p>
        </p:txBody>
      </p:sp>
    </p:spTree>
    <p:extLst>
      <p:ext uri="{BB962C8B-B14F-4D97-AF65-F5344CB8AC3E}">
        <p14:creationId xmlns:p14="http://schemas.microsoft.com/office/powerpoint/2010/main" val="305167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AE47BC-BD78-CF22-6CAE-86D559853EA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94E7499-2276-01C6-6E13-CC1BA9A21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6171BB8-EE25-3520-0A73-C0CDBCEB070A}"/>
              </a:ext>
            </a:extLst>
          </p:cNvPr>
          <p:cNvSpPr>
            <a:spLocks noGrp="1"/>
          </p:cNvSpPr>
          <p:nvPr>
            <p:ph type="dt" sz="half" idx="10"/>
          </p:nvPr>
        </p:nvSpPr>
        <p:spPr/>
        <p:txBody>
          <a:bodyPr/>
          <a:lstStyle/>
          <a:p>
            <a:fld id="{BB51D2EC-D77C-4DD0-81BD-9A758DC8846E}" type="datetimeFigureOut">
              <a:rPr lang="sv-SE" smtClean="0"/>
              <a:t>2022-12-02</a:t>
            </a:fld>
            <a:endParaRPr lang="sv-SE"/>
          </a:p>
        </p:txBody>
      </p:sp>
      <p:sp>
        <p:nvSpPr>
          <p:cNvPr id="5" name="Platshållare för sidfot 4">
            <a:extLst>
              <a:ext uri="{FF2B5EF4-FFF2-40B4-BE49-F238E27FC236}">
                <a16:creationId xmlns:a16="http://schemas.microsoft.com/office/drawing/2014/main" id="{23C2C4DF-217D-D225-B038-4D8BA146446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4FE1D7-697D-C481-19DB-856F1D905ABF}"/>
              </a:ext>
            </a:extLst>
          </p:cNvPr>
          <p:cNvSpPr>
            <a:spLocks noGrp="1"/>
          </p:cNvSpPr>
          <p:nvPr>
            <p:ph type="sldNum" sz="quarter" idx="12"/>
          </p:nvPr>
        </p:nvSpPr>
        <p:spPr/>
        <p:txBody>
          <a:bodyPr/>
          <a:lstStyle/>
          <a:p>
            <a:fld id="{3B544390-4267-4466-AA86-6377E8D7B597}" type="slidenum">
              <a:rPr lang="sv-SE" smtClean="0"/>
              <a:t>‹#›</a:t>
            </a:fld>
            <a:endParaRPr lang="sv-SE"/>
          </a:p>
        </p:txBody>
      </p:sp>
    </p:spTree>
    <p:extLst>
      <p:ext uri="{BB962C8B-B14F-4D97-AF65-F5344CB8AC3E}">
        <p14:creationId xmlns:p14="http://schemas.microsoft.com/office/powerpoint/2010/main" val="17192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F48674-2903-DE94-6DB6-31CB4D0D41C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E1FEF3F-D871-B726-E331-C0A5639E236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70D3CC-2878-A48D-E9CF-CC8C0AE04D68}"/>
              </a:ext>
            </a:extLst>
          </p:cNvPr>
          <p:cNvSpPr>
            <a:spLocks noGrp="1"/>
          </p:cNvSpPr>
          <p:nvPr>
            <p:ph type="dt" sz="half" idx="10"/>
          </p:nvPr>
        </p:nvSpPr>
        <p:spPr/>
        <p:txBody>
          <a:bodyPr/>
          <a:lstStyle/>
          <a:p>
            <a:fld id="{BB51D2EC-D77C-4DD0-81BD-9A758DC8846E}" type="datetimeFigureOut">
              <a:rPr lang="sv-SE" smtClean="0"/>
              <a:t>2022-12-02</a:t>
            </a:fld>
            <a:endParaRPr lang="sv-SE"/>
          </a:p>
        </p:txBody>
      </p:sp>
      <p:sp>
        <p:nvSpPr>
          <p:cNvPr id="5" name="Platshållare för sidfot 4">
            <a:extLst>
              <a:ext uri="{FF2B5EF4-FFF2-40B4-BE49-F238E27FC236}">
                <a16:creationId xmlns:a16="http://schemas.microsoft.com/office/drawing/2014/main" id="{E0FBFB49-4A61-4F87-1EAF-C25E1563023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34D0420-5D55-C80A-ADAE-068DF97C141B}"/>
              </a:ext>
            </a:extLst>
          </p:cNvPr>
          <p:cNvSpPr>
            <a:spLocks noGrp="1"/>
          </p:cNvSpPr>
          <p:nvPr>
            <p:ph type="sldNum" sz="quarter" idx="12"/>
          </p:nvPr>
        </p:nvSpPr>
        <p:spPr/>
        <p:txBody>
          <a:bodyPr/>
          <a:lstStyle/>
          <a:p>
            <a:fld id="{3B544390-4267-4466-AA86-6377E8D7B597}" type="slidenum">
              <a:rPr lang="sv-SE" smtClean="0"/>
              <a:t>‹#›</a:t>
            </a:fld>
            <a:endParaRPr lang="sv-SE"/>
          </a:p>
        </p:txBody>
      </p:sp>
    </p:spTree>
    <p:extLst>
      <p:ext uri="{BB962C8B-B14F-4D97-AF65-F5344CB8AC3E}">
        <p14:creationId xmlns:p14="http://schemas.microsoft.com/office/powerpoint/2010/main" val="68141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619EC52-7D05-8833-8E63-C6813068445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4988A7C-8AC7-1AFB-5F99-EBCF4815892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F2065A-07CA-5CE8-A049-35CCF85C4552}"/>
              </a:ext>
            </a:extLst>
          </p:cNvPr>
          <p:cNvSpPr>
            <a:spLocks noGrp="1"/>
          </p:cNvSpPr>
          <p:nvPr>
            <p:ph type="dt" sz="half" idx="10"/>
          </p:nvPr>
        </p:nvSpPr>
        <p:spPr/>
        <p:txBody>
          <a:bodyPr/>
          <a:lstStyle/>
          <a:p>
            <a:fld id="{BB51D2EC-D77C-4DD0-81BD-9A758DC8846E}" type="datetimeFigureOut">
              <a:rPr lang="sv-SE" smtClean="0"/>
              <a:t>2022-12-02</a:t>
            </a:fld>
            <a:endParaRPr lang="sv-SE"/>
          </a:p>
        </p:txBody>
      </p:sp>
      <p:sp>
        <p:nvSpPr>
          <p:cNvPr id="5" name="Platshållare för sidfot 4">
            <a:extLst>
              <a:ext uri="{FF2B5EF4-FFF2-40B4-BE49-F238E27FC236}">
                <a16:creationId xmlns:a16="http://schemas.microsoft.com/office/drawing/2014/main" id="{A2B318BC-39AC-2DB5-2156-B10C7EF9637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8A5FA1C-D164-B8CB-6CAE-96A0F60AF486}"/>
              </a:ext>
            </a:extLst>
          </p:cNvPr>
          <p:cNvSpPr>
            <a:spLocks noGrp="1"/>
          </p:cNvSpPr>
          <p:nvPr>
            <p:ph type="sldNum" sz="quarter" idx="12"/>
          </p:nvPr>
        </p:nvSpPr>
        <p:spPr/>
        <p:txBody>
          <a:bodyPr/>
          <a:lstStyle/>
          <a:p>
            <a:fld id="{3B544390-4267-4466-AA86-6377E8D7B597}" type="slidenum">
              <a:rPr lang="sv-SE" smtClean="0"/>
              <a:t>‹#›</a:t>
            </a:fld>
            <a:endParaRPr lang="sv-SE"/>
          </a:p>
        </p:txBody>
      </p:sp>
    </p:spTree>
    <p:extLst>
      <p:ext uri="{BB962C8B-B14F-4D97-AF65-F5344CB8AC3E}">
        <p14:creationId xmlns:p14="http://schemas.microsoft.com/office/powerpoint/2010/main" val="257759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522A92-D0A6-07DD-68EC-291F3FA6A0D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1E1A236-56DF-8E1A-F57E-0E12D6F0F5C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306DC26-C77E-42C4-E6AE-A5B94C907499}"/>
              </a:ext>
            </a:extLst>
          </p:cNvPr>
          <p:cNvSpPr>
            <a:spLocks noGrp="1"/>
          </p:cNvSpPr>
          <p:nvPr>
            <p:ph type="dt" sz="half" idx="10"/>
          </p:nvPr>
        </p:nvSpPr>
        <p:spPr/>
        <p:txBody>
          <a:bodyPr/>
          <a:lstStyle/>
          <a:p>
            <a:fld id="{BB51D2EC-D77C-4DD0-81BD-9A758DC8846E}" type="datetimeFigureOut">
              <a:rPr lang="sv-SE" smtClean="0"/>
              <a:t>2022-12-02</a:t>
            </a:fld>
            <a:endParaRPr lang="sv-SE"/>
          </a:p>
        </p:txBody>
      </p:sp>
      <p:sp>
        <p:nvSpPr>
          <p:cNvPr id="5" name="Platshållare för sidfot 4">
            <a:extLst>
              <a:ext uri="{FF2B5EF4-FFF2-40B4-BE49-F238E27FC236}">
                <a16:creationId xmlns:a16="http://schemas.microsoft.com/office/drawing/2014/main" id="{C9518D53-4EEA-5EB8-14A6-968B566239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BE42345-3B6C-04B8-9389-E941A3EFAC97}"/>
              </a:ext>
            </a:extLst>
          </p:cNvPr>
          <p:cNvSpPr>
            <a:spLocks noGrp="1"/>
          </p:cNvSpPr>
          <p:nvPr>
            <p:ph type="sldNum" sz="quarter" idx="12"/>
          </p:nvPr>
        </p:nvSpPr>
        <p:spPr/>
        <p:txBody>
          <a:bodyPr/>
          <a:lstStyle/>
          <a:p>
            <a:fld id="{3B544390-4267-4466-AA86-6377E8D7B597}" type="slidenum">
              <a:rPr lang="sv-SE" smtClean="0"/>
              <a:t>‹#›</a:t>
            </a:fld>
            <a:endParaRPr lang="sv-SE"/>
          </a:p>
        </p:txBody>
      </p:sp>
    </p:spTree>
    <p:extLst>
      <p:ext uri="{BB962C8B-B14F-4D97-AF65-F5344CB8AC3E}">
        <p14:creationId xmlns:p14="http://schemas.microsoft.com/office/powerpoint/2010/main" val="102287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AE20FC-8978-7BC6-4567-62A5B7C756E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18D49EC-4CDF-1BCA-6A55-F6AEEE7DCC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117ACF8-869E-A1F1-B13C-F3BB31B8EE61}"/>
              </a:ext>
            </a:extLst>
          </p:cNvPr>
          <p:cNvSpPr>
            <a:spLocks noGrp="1"/>
          </p:cNvSpPr>
          <p:nvPr>
            <p:ph type="dt" sz="half" idx="10"/>
          </p:nvPr>
        </p:nvSpPr>
        <p:spPr/>
        <p:txBody>
          <a:bodyPr/>
          <a:lstStyle/>
          <a:p>
            <a:fld id="{BB51D2EC-D77C-4DD0-81BD-9A758DC8846E}" type="datetimeFigureOut">
              <a:rPr lang="sv-SE" smtClean="0"/>
              <a:t>2022-12-02</a:t>
            </a:fld>
            <a:endParaRPr lang="sv-SE"/>
          </a:p>
        </p:txBody>
      </p:sp>
      <p:sp>
        <p:nvSpPr>
          <p:cNvPr id="5" name="Platshållare för sidfot 4">
            <a:extLst>
              <a:ext uri="{FF2B5EF4-FFF2-40B4-BE49-F238E27FC236}">
                <a16:creationId xmlns:a16="http://schemas.microsoft.com/office/drawing/2014/main" id="{1F683B63-0562-483B-091F-112FA2EF2F3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1D19CD3-EAA9-F481-4965-487C329CEFE5}"/>
              </a:ext>
            </a:extLst>
          </p:cNvPr>
          <p:cNvSpPr>
            <a:spLocks noGrp="1"/>
          </p:cNvSpPr>
          <p:nvPr>
            <p:ph type="sldNum" sz="quarter" idx="12"/>
          </p:nvPr>
        </p:nvSpPr>
        <p:spPr/>
        <p:txBody>
          <a:bodyPr/>
          <a:lstStyle/>
          <a:p>
            <a:fld id="{3B544390-4267-4466-AA86-6377E8D7B597}" type="slidenum">
              <a:rPr lang="sv-SE" smtClean="0"/>
              <a:t>‹#›</a:t>
            </a:fld>
            <a:endParaRPr lang="sv-SE"/>
          </a:p>
        </p:txBody>
      </p:sp>
    </p:spTree>
    <p:extLst>
      <p:ext uri="{BB962C8B-B14F-4D97-AF65-F5344CB8AC3E}">
        <p14:creationId xmlns:p14="http://schemas.microsoft.com/office/powerpoint/2010/main" val="78692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545F7-6E37-048C-19C5-C1F821EDD8D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4684B7F-9833-9AEE-9F71-9EE5232ADEE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B3D8E5D-881A-0047-8D96-0F077CE9F70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2DF3DCC-96A0-F83A-0882-0802A02CB916}"/>
              </a:ext>
            </a:extLst>
          </p:cNvPr>
          <p:cNvSpPr>
            <a:spLocks noGrp="1"/>
          </p:cNvSpPr>
          <p:nvPr>
            <p:ph type="dt" sz="half" idx="10"/>
          </p:nvPr>
        </p:nvSpPr>
        <p:spPr/>
        <p:txBody>
          <a:bodyPr/>
          <a:lstStyle/>
          <a:p>
            <a:fld id="{BB51D2EC-D77C-4DD0-81BD-9A758DC8846E}" type="datetimeFigureOut">
              <a:rPr lang="sv-SE" smtClean="0"/>
              <a:t>2022-12-02</a:t>
            </a:fld>
            <a:endParaRPr lang="sv-SE"/>
          </a:p>
        </p:txBody>
      </p:sp>
      <p:sp>
        <p:nvSpPr>
          <p:cNvPr id="6" name="Platshållare för sidfot 5">
            <a:extLst>
              <a:ext uri="{FF2B5EF4-FFF2-40B4-BE49-F238E27FC236}">
                <a16:creationId xmlns:a16="http://schemas.microsoft.com/office/drawing/2014/main" id="{948B65A0-B388-DB87-9024-02F107D21E8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429EAB5-331A-3435-BF2A-F35233D1FF54}"/>
              </a:ext>
            </a:extLst>
          </p:cNvPr>
          <p:cNvSpPr>
            <a:spLocks noGrp="1"/>
          </p:cNvSpPr>
          <p:nvPr>
            <p:ph type="sldNum" sz="quarter" idx="12"/>
          </p:nvPr>
        </p:nvSpPr>
        <p:spPr/>
        <p:txBody>
          <a:bodyPr/>
          <a:lstStyle/>
          <a:p>
            <a:fld id="{3B544390-4267-4466-AA86-6377E8D7B597}" type="slidenum">
              <a:rPr lang="sv-SE" smtClean="0"/>
              <a:t>‹#›</a:t>
            </a:fld>
            <a:endParaRPr lang="sv-SE"/>
          </a:p>
        </p:txBody>
      </p:sp>
    </p:spTree>
    <p:extLst>
      <p:ext uri="{BB962C8B-B14F-4D97-AF65-F5344CB8AC3E}">
        <p14:creationId xmlns:p14="http://schemas.microsoft.com/office/powerpoint/2010/main" val="218195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B32EAB-1E75-DB5D-3D63-04A1A8145C7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4C5D54E-ED1E-C8A4-8A46-B083561574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27BF191-34DF-062F-2893-E97098C47A6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39A52A1-B309-1091-DDE8-850B45E2AE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99E087D-51AE-64FD-0D02-E40660015B4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04AF3F9-E330-8129-0400-88E3FE3F4DA5}"/>
              </a:ext>
            </a:extLst>
          </p:cNvPr>
          <p:cNvSpPr>
            <a:spLocks noGrp="1"/>
          </p:cNvSpPr>
          <p:nvPr>
            <p:ph type="dt" sz="half" idx="10"/>
          </p:nvPr>
        </p:nvSpPr>
        <p:spPr/>
        <p:txBody>
          <a:bodyPr/>
          <a:lstStyle/>
          <a:p>
            <a:fld id="{BB51D2EC-D77C-4DD0-81BD-9A758DC8846E}" type="datetimeFigureOut">
              <a:rPr lang="sv-SE" smtClean="0"/>
              <a:t>2022-12-02</a:t>
            </a:fld>
            <a:endParaRPr lang="sv-SE"/>
          </a:p>
        </p:txBody>
      </p:sp>
      <p:sp>
        <p:nvSpPr>
          <p:cNvPr id="8" name="Platshållare för sidfot 7">
            <a:extLst>
              <a:ext uri="{FF2B5EF4-FFF2-40B4-BE49-F238E27FC236}">
                <a16:creationId xmlns:a16="http://schemas.microsoft.com/office/drawing/2014/main" id="{4D88ACD8-EABD-2FA6-842C-3819B0123EE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BA73E3F-996D-F33E-6D9F-C57D284C1C03}"/>
              </a:ext>
            </a:extLst>
          </p:cNvPr>
          <p:cNvSpPr>
            <a:spLocks noGrp="1"/>
          </p:cNvSpPr>
          <p:nvPr>
            <p:ph type="sldNum" sz="quarter" idx="12"/>
          </p:nvPr>
        </p:nvSpPr>
        <p:spPr/>
        <p:txBody>
          <a:bodyPr/>
          <a:lstStyle/>
          <a:p>
            <a:fld id="{3B544390-4267-4466-AA86-6377E8D7B597}" type="slidenum">
              <a:rPr lang="sv-SE" smtClean="0"/>
              <a:t>‹#›</a:t>
            </a:fld>
            <a:endParaRPr lang="sv-SE"/>
          </a:p>
        </p:txBody>
      </p:sp>
    </p:spTree>
    <p:extLst>
      <p:ext uri="{BB962C8B-B14F-4D97-AF65-F5344CB8AC3E}">
        <p14:creationId xmlns:p14="http://schemas.microsoft.com/office/powerpoint/2010/main" val="212054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01A734-0487-7B6F-A114-2028A283426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CD8298B-A27F-17B7-D555-83B6D9DB3106}"/>
              </a:ext>
            </a:extLst>
          </p:cNvPr>
          <p:cNvSpPr>
            <a:spLocks noGrp="1"/>
          </p:cNvSpPr>
          <p:nvPr>
            <p:ph type="dt" sz="half" idx="10"/>
          </p:nvPr>
        </p:nvSpPr>
        <p:spPr/>
        <p:txBody>
          <a:bodyPr/>
          <a:lstStyle/>
          <a:p>
            <a:fld id="{BB51D2EC-D77C-4DD0-81BD-9A758DC8846E}" type="datetimeFigureOut">
              <a:rPr lang="sv-SE" smtClean="0"/>
              <a:t>2022-12-02</a:t>
            </a:fld>
            <a:endParaRPr lang="sv-SE"/>
          </a:p>
        </p:txBody>
      </p:sp>
      <p:sp>
        <p:nvSpPr>
          <p:cNvPr id="4" name="Platshållare för sidfot 3">
            <a:extLst>
              <a:ext uri="{FF2B5EF4-FFF2-40B4-BE49-F238E27FC236}">
                <a16:creationId xmlns:a16="http://schemas.microsoft.com/office/drawing/2014/main" id="{9C5F86B1-523D-148E-3AA3-4F26E84B011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BFFFD51-9CAA-BBAB-77CF-32B0C05D8982}"/>
              </a:ext>
            </a:extLst>
          </p:cNvPr>
          <p:cNvSpPr>
            <a:spLocks noGrp="1"/>
          </p:cNvSpPr>
          <p:nvPr>
            <p:ph type="sldNum" sz="quarter" idx="12"/>
          </p:nvPr>
        </p:nvSpPr>
        <p:spPr/>
        <p:txBody>
          <a:bodyPr/>
          <a:lstStyle/>
          <a:p>
            <a:fld id="{3B544390-4267-4466-AA86-6377E8D7B597}" type="slidenum">
              <a:rPr lang="sv-SE" smtClean="0"/>
              <a:t>‹#›</a:t>
            </a:fld>
            <a:endParaRPr lang="sv-SE"/>
          </a:p>
        </p:txBody>
      </p:sp>
    </p:spTree>
    <p:extLst>
      <p:ext uri="{BB962C8B-B14F-4D97-AF65-F5344CB8AC3E}">
        <p14:creationId xmlns:p14="http://schemas.microsoft.com/office/powerpoint/2010/main" val="1010017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BF16AF5-2678-4443-4811-2F572B11D1CA}"/>
              </a:ext>
            </a:extLst>
          </p:cNvPr>
          <p:cNvSpPr>
            <a:spLocks noGrp="1"/>
          </p:cNvSpPr>
          <p:nvPr>
            <p:ph type="dt" sz="half" idx="10"/>
          </p:nvPr>
        </p:nvSpPr>
        <p:spPr/>
        <p:txBody>
          <a:bodyPr/>
          <a:lstStyle/>
          <a:p>
            <a:fld id="{BB51D2EC-D77C-4DD0-81BD-9A758DC8846E}" type="datetimeFigureOut">
              <a:rPr lang="sv-SE" smtClean="0"/>
              <a:t>2022-12-02</a:t>
            </a:fld>
            <a:endParaRPr lang="sv-SE"/>
          </a:p>
        </p:txBody>
      </p:sp>
      <p:sp>
        <p:nvSpPr>
          <p:cNvPr id="3" name="Platshållare för sidfot 2">
            <a:extLst>
              <a:ext uri="{FF2B5EF4-FFF2-40B4-BE49-F238E27FC236}">
                <a16:creationId xmlns:a16="http://schemas.microsoft.com/office/drawing/2014/main" id="{511386FD-9A25-854D-51B8-5D330A36FAD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F352085-2CE4-A09B-7D60-77E77C6C8EAD}"/>
              </a:ext>
            </a:extLst>
          </p:cNvPr>
          <p:cNvSpPr>
            <a:spLocks noGrp="1"/>
          </p:cNvSpPr>
          <p:nvPr>
            <p:ph type="sldNum" sz="quarter" idx="12"/>
          </p:nvPr>
        </p:nvSpPr>
        <p:spPr/>
        <p:txBody>
          <a:bodyPr/>
          <a:lstStyle/>
          <a:p>
            <a:fld id="{3B544390-4267-4466-AA86-6377E8D7B597}" type="slidenum">
              <a:rPr lang="sv-SE" smtClean="0"/>
              <a:t>‹#›</a:t>
            </a:fld>
            <a:endParaRPr lang="sv-SE"/>
          </a:p>
        </p:txBody>
      </p:sp>
    </p:spTree>
    <p:extLst>
      <p:ext uri="{BB962C8B-B14F-4D97-AF65-F5344CB8AC3E}">
        <p14:creationId xmlns:p14="http://schemas.microsoft.com/office/powerpoint/2010/main" val="337149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EA186F-A9A9-F12E-CD74-7CC6413159A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19C14E2-61A2-E0F7-8AAC-CFEF58318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86AF638-EB6D-9021-D23B-49828A4F2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53B0963-FA0A-7815-9049-1170D3BE6446}"/>
              </a:ext>
            </a:extLst>
          </p:cNvPr>
          <p:cNvSpPr>
            <a:spLocks noGrp="1"/>
          </p:cNvSpPr>
          <p:nvPr>
            <p:ph type="dt" sz="half" idx="10"/>
          </p:nvPr>
        </p:nvSpPr>
        <p:spPr/>
        <p:txBody>
          <a:bodyPr/>
          <a:lstStyle/>
          <a:p>
            <a:fld id="{BB51D2EC-D77C-4DD0-81BD-9A758DC8846E}" type="datetimeFigureOut">
              <a:rPr lang="sv-SE" smtClean="0"/>
              <a:t>2022-12-02</a:t>
            </a:fld>
            <a:endParaRPr lang="sv-SE"/>
          </a:p>
        </p:txBody>
      </p:sp>
      <p:sp>
        <p:nvSpPr>
          <p:cNvPr id="6" name="Platshållare för sidfot 5">
            <a:extLst>
              <a:ext uri="{FF2B5EF4-FFF2-40B4-BE49-F238E27FC236}">
                <a16:creationId xmlns:a16="http://schemas.microsoft.com/office/drawing/2014/main" id="{B4C0A5BA-9CEA-C488-9567-7169E40E6B4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9B822C-6EC7-E72A-C6C0-302370939D01}"/>
              </a:ext>
            </a:extLst>
          </p:cNvPr>
          <p:cNvSpPr>
            <a:spLocks noGrp="1"/>
          </p:cNvSpPr>
          <p:nvPr>
            <p:ph type="sldNum" sz="quarter" idx="12"/>
          </p:nvPr>
        </p:nvSpPr>
        <p:spPr/>
        <p:txBody>
          <a:bodyPr/>
          <a:lstStyle/>
          <a:p>
            <a:fld id="{3B544390-4267-4466-AA86-6377E8D7B597}" type="slidenum">
              <a:rPr lang="sv-SE" smtClean="0"/>
              <a:t>‹#›</a:t>
            </a:fld>
            <a:endParaRPr lang="sv-SE"/>
          </a:p>
        </p:txBody>
      </p:sp>
    </p:spTree>
    <p:extLst>
      <p:ext uri="{BB962C8B-B14F-4D97-AF65-F5344CB8AC3E}">
        <p14:creationId xmlns:p14="http://schemas.microsoft.com/office/powerpoint/2010/main" val="211808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6607E8-A50E-9A05-839C-11FB5A1A3FD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E71DBEA-7A9A-6C4F-4925-05D61C671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0D16D58-0446-8050-F335-734803E3E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9AC47F5-0432-3E48-34F7-A5A986BC3932}"/>
              </a:ext>
            </a:extLst>
          </p:cNvPr>
          <p:cNvSpPr>
            <a:spLocks noGrp="1"/>
          </p:cNvSpPr>
          <p:nvPr>
            <p:ph type="dt" sz="half" idx="10"/>
          </p:nvPr>
        </p:nvSpPr>
        <p:spPr/>
        <p:txBody>
          <a:bodyPr/>
          <a:lstStyle/>
          <a:p>
            <a:fld id="{BB51D2EC-D77C-4DD0-81BD-9A758DC8846E}" type="datetimeFigureOut">
              <a:rPr lang="sv-SE" smtClean="0"/>
              <a:t>2022-12-02</a:t>
            </a:fld>
            <a:endParaRPr lang="sv-SE"/>
          </a:p>
        </p:txBody>
      </p:sp>
      <p:sp>
        <p:nvSpPr>
          <p:cNvPr id="6" name="Platshållare för sidfot 5">
            <a:extLst>
              <a:ext uri="{FF2B5EF4-FFF2-40B4-BE49-F238E27FC236}">
                <a16:creationId xmlns:a16="http://schemas.microsoft.com/office/drawing/2014/main" id="{57A397D5-069C-5D2A-3482-A2A32B5F196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469C058-6218-202C-1AA5-EADB2D82C358}"/>
              </a:ext>
            </a:extLst>
          </p:cNvPr>
          <p:cNvSpPr>
            <a:spLocks noGrp="1"/>
          </p:cNvSpPr>
          <p:nvPr>
            <p:ph type="sldNum" sz="quarter" idx="12"/>
          </p:nvPr>
        </p:nvSpPr>
        <p:spPr/>
        <p:txBody>
          <a:bodyPr/>
          <a:lstStyle/>
          <a:p>
            <a:fld id="{3B544390-4267-4466-AA86-6377E8D7B597}" type="slidenum">
              <a:rPr lang="sv-SE" smtClean="0"/>
              <a:t>‹#›</a:t>
            </a:fld>
            <a:endParaRPr lang="sv-SE"/>
          </a:p>
        </p:txBody>
      </p:sp>
    </p:spTree>
    <p:extLst>
      <p:ext uri="{BB962C8B-B14F-4D97-AF65-F5344CB8AC3E}">
        <p14:creationId xmlns:p14="http://schemas.microsoft.com/office/powerpoint/2010/main" val="90805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B68B74C-7917-68D6-8FB5-E9AFA4450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BD3127D-0838-7E0B-0042-74095A916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E670B9-D5E1-1F44-A68B-41B08BC46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1D2EC-D77C-4DD0-81BD-9A758DC8846E}" type="datetimeFigureOut">
              <a:rPr lang="sv-SE" smtClean="0"/>
              <a:t>2022-12-02</a:t>
            </a:fld>
            <a:endParaRPr lang="sv-SE"/>
          </a:p>
        </p:txBody>
      </p:sp>
      <p:sp>
        <p:nvSpPr>
          <p:cNvPr id="5" name="Platshållare för sidfot 4">
            <a:extLst>
              <a:ext uri="{FF2B5EF4-FFF2-40B4-BE49-F238E27FC236}">
                <a16:creationId xmlns:a16="http://schemas.microsoft.com/office/drawing/2014/main" id="{1E4A5FA1-B257-7D45-55A6-C83E82D1F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E887323-E47F-B74E-E7D4-BE028A1FFA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44390-4267-4466-AA86-6377E8D7B597}" type="slidenum">
              <a:rPr lang="sv-SE" smtClean="0"/>
              <a:t>‹#›</a:t>
            </a:fld>
            <a:endParaRPr lang="sv-SE"/>
          </a:p>
        </p:txBody>
      </p:sp>
    </p:spTree>
    <p:extLst>
      <p:ext uri="{BB962C8B-B14F-4D97-AF65-F5344CB8AC3E}">
        <p14:creationId xmlns:p14="http://schemas.microsoft.com/office/powerpoint/2010/main" val="69600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C80F40A2-188F-C5F0-28BE-E1D0BA732186}"/>
              </a:ext>
            </a:extLst>
          </p:cNvPr>
          <p:cNvSpPr>
            <a:spLocks noGrp="1"/>
          </p:cNvSpPr>
          <p:nvPr>
            <p:ph type="ctrTitle"/>
          </p:nvPr>
        </p:nvSpPr>
        <p:spPr>
          <a:xfrm>
            <a:off x="5354955" y="552182"/>
            <a:ext cx="5998840" cy="3343135"/>
          </a:xfrm>
          <a:noFill/>
        </p:spPr>
        <p:txBody>
          <a:bodyPr>
            <a:normAutofit/>
          </a:bodyPr>
          <a:lstStyle/>
          <a:p>
            <a:pPr algn="l"/>
            <a:r>
              <a:rPr lang="sv-SE" sz="5200" dirty="0"/>
              <a:t>Preventiva hembesök till äldre</a:t>
            </a:r>
          </a:p>
        </p:txBody>
      </p:sp>
      <p:sp>
        <p:nvSpPr>
          <p:cNvPr id="3" name="Underrubrik 2">
            <a:extLst>
              <a:ext uri="{FF2B5EF4-FFF2-40B4-BE49-F238E27FC236}">
                <a16:creationId xmlns:a16="http://schemas.microsoft.com/office/drawing/2014/main" id="{D71193A1-3AFC-B641-8C9A-16E66D94CBF4}"/>
              </a:ext>
            </a:extLst>
          </p:cNvPr>
          <p:cNvSpPr>
            <a:spLocks noGrp="1"/>
          </p:cNvSpPr>
          <p:nvPr>
            <p:ph type="subTitle" idx="1"/>
          </p:nvPr>
        </p:nvSpPr>
        <p:spPr>
          <a:xfrm>
            <a:off x="5354955" y="4067032"/>
            <a:ext cx="5998840" cy="2067068"/>
          </a:xfrm>
          <a:noFill/>
        </p:spPr>
        <p:txBody>
          <a:bodyPr>
            <a:normAutofit/>
          </a:bodyPr>
          <a:lstStyle/>
          <a:p>
            <a:pPr algn="l"/>
            <a:endParaRPr lang="sv-SE" dirty="0"/>
          </a:p>
          <a:p>
            <a:pPr algn="l"/>
            <a:r>
              <a:rPr lang="sv-SE" dirty="0"/>
              <a:t>		</a:t>
            </a:r>
            <a:r>
              <a:rPr lang="sv-SE" sz="1900" dirty="0"/>
              <a:t>Ulla Hellström </a:t>
            </a:r>
          </a:p>
          <a:p>
            <a:pPr algn="l"/>
            <a:r>
              <a:rPr lang="sv-SE" sz="1900" dirty="0"/>
              <a:t>	Distriktssköterska, Folkhälsovetare</a:t>
            </a:r>
          </a:p>
          <a:p>
            <a:r>
              <a:rPr lang="sv-SE" dirty="0"/>
              <a:t>						</a:t>
            </a:r>
          </a:p>
        </p:txBody>
      </p:sp>
      <p:pic>
        <p:nvPicPr>
          <p:cNvPr id="5" name="Bildobjekt 4" descr="En bild som visar mat, bord, tårta, blomma&#10;&#10;Automatiskt genererad beskrivning">
            <a:extLst>
              <a:ext uri="{FF2B5EF4-FFF2-40B4-BE49-F238E27FC236}">
                <a16:creationId xmlns:a16="http://schemas.microsoft.com/office/drawing/2014/main" id="{D6042488-AAA4-14AA-00D1-103DEC49225D}"/>
              </a:ext>
            </a:extLst>
          </p:cNvPr>
          <p:cNvPicPr>
            <a:picLocks noChangeAspect="1"/>
          </p:cNvPicPr>
          <p:nvPr/>
        </p:nvPicPr>
        <p:blipFill rotWithShape="1">
          <a:blip r:embed="rId3"/>
          <a:srcRect t="53" b="1740"/>
          <a:stretch/>
        </p:blipFill>
        <p:spPr>
          <a:xfrm>
            <a:off x="20" y="10"/>
            <a:ext cx="4992985" cy="6857990"/>
          </a:xfrm>
          <a:prstGeom prst="rect">
            <a:avLst/>
          </a:prstGeom>
        </p:spPr>
      </p:pic>
    </p:spTree>
    <p:extLst>
      <p:ext uri="{BB962C8B-B14F-4D97-AF65-F5344CB8AC3E}">
        <p14:creationId xmlns:p14="http://schemas.microsoft.com/office/powerpoint/2010/main" val="353895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4742996-A5CA-1103-B2AF-83355A310AA8}"/>
              </a:ext>
            </a:extLst>
          </p:cNvPr>
          <p:cNvSpPr>
            <a:spLocks noGrp="1"/>
          </p:cNvSpPr>
          <p:nvPr>
            <p:ph type="title"/>
          </p:nvPr>
        </p:nvSpPr>
        <p:spPr>
          <a:xfrm>
            <a:off x="841248" y="334644"/>
            <a:ext cx="10509504" cy="1076914"/>
          </a:xfrm>
        </p:spPr>
        <p:txBody>
          <a:bodyPr anchor="ctr">
            <a:normAutofit/>
          </a:bodyPr>
          <a:lstStyle/>
          <a:p>
            <a:r>
              <a:rPr lang="sv-SE" sz="4000" dirty="0"/>
              <a:t>79-åringar</a:t>
            </a:r>
          </a:p>
        </p:txBody>
      </p:sp>
      <p:sp>
        <p:nvSpPr>
          <p:cNvPr id="37" name="Rectangle 3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Platshållare för innehåll 3">
            <a:extLst>
              <a:ext uri="{FF2B5EF4-FFF2-40B4-BE49-F238E27FC236}">
                <a16:creationId xmlns:a16="http://schemas.microsoft.com/office/drawing/2014/main" id="{A781ACC5-92DA-C8D1-EAC0-A512BA08DF8A}"/>
              </a:ext>
            </a:extLst>
          </p:cNvPr>
          <p:cNvGraphicFramePr>
            <a:graphicFrameLocks noGrp="1"/>
          </p:cNvGraphicFramePr>
          <p:nvPr>
            <p:ph idx="1"/>
            <p:extLst>
              <p:ext uri="{D42A27DB-BD31-4B8C-83A1-F6EECF244321}">
                <p14:modId xmlns:p14="http://schemas.microsoft.com/office/powerpoint/2010/main" val="2393460025"/>
              </p:ext>
            </p:extLst>
          </p:nvPr>
        </p:nvGraphicFramePr>
        <p:xfrm>
          <a:off x="841248" y="1110841"/>
          <a:ext cx="10408952" cy="5248866"/>
        </p:xfrm>
        <a:graphic>
          <a:graphicData uri="http://schemas.openxmlformats.org/drawingml/2006/table">
            <a:tbl>
              <a:tblPr firstRow="1" bandRow="1">
                <a:tableStyleId>{5C22544A-7EE6-4342-B048-85BDC9FD1C3A}</a:tableStyleId>
              </a:tblPr>
              <a:tblGrid>
                <a:gridCol w="2177528">
                  <a:extLst>
                    <a:ext uri="{9D8B030D-6E8A-4147-A177-3AD203B41FA5}">
                      <a16:colId xmlns:a16="http://schemas.microsoft.com/office/drawing/2014/main" val="1502073353"/>
                    </a:ext>
                  </a:extLst>
                </a:gridCol>
                <a:gridCol w="1371904">
                  <a:extLst>
                    <a:ext uri="{9D8B030D-6E8A-4147-A177-3AD203B41FA5}">
                      <a16:colId xmlns:a16="http://schemas.microsoft.com/office/drawing/2014/main" val="4288604779"/>
                    </a:ext>
                  </a:extLst>
                </a:gridCol>
                <a:gridCol w="1371904">
                  <a:extLst>
                    <a:ext uri="{9D8B030D-6E8A-4147-A177-3AD203B41FA5}">
                      <a16:colId xmlns:a16="http://schemas.microsoft.com/office/drawing/2014/main" val="314411046"/>
                    </a:ext>
                  </a:extLst>
                </a:gridCol>
                <a:gridCol w="1371904">
                  <a:extLst>
                    <a:ext uri="{9D8B030D-6E8A-4147-A177-3AD203B41FA5}">
                      <a16:colId xmlns:a16="http://schemas.microsoft.com/office/drawing/2014/main" val="643031773"/>
                    </a:ext>
                  </a:extLst>
                </a:gridCol>
                <a:gridCol w="1371904">
                  <a:extLst>
                    <a:ext uri="{9D8B030D-6E8A-4147-A177-3AD203B41FA5}">
                      <a16:colId xmlns:a16="http://schemas.microsoft.com/office/drawing/2014/main" val="2182437944"/>
                    </a:ext>
                  </a:extLst>
                </a:gridCol>
                <a:gridCol w="1371904">
                  <a:extLst>
                    <a:ext uri="{9D8B030D-6E8A-4147-A177-3AD203B41FA5}">
                      <a16:colId xmlns:a16="http://schemas.microsoft.com/office/drawing/2014/main" val="2631792714"/>
                    </a:ext>
                  </a:extLst>
                </a:gridCol>
                <a:gridCol w="1371904">
                  <a:extLst>
                    <a:ext uri="{9D8B030D-6E8A-4147-A177-3AD203B41FA5}">
                      <a16:colId xmlns:a16="http://schemas.microsoft.com/office/drawing/2014/main" val="3284594950"/>
                    </a:ext>
                  </a:extLst>
                </a:gridCol>
              </a:tblGrid>
              <a:tr h="434907">
                <a:tc>
                  <a:txBody>
                    <a:bodyPr/>
                    <a:lstStyle/>
                    <a:p>
                      <a:pPr algn="l" fontAlgn="b"/>
                      <a:r>
                        <a:rPr lang="sv-SE" sz="1800" b="1" i="0" u="none" strike="noStrike">
                          <a:solidFill>
                            <a:srgbClr val="000000"/>
                          </a:solidFill>
                          <a:effectLst/>
                          <a:latin typeface="Calibri" panose="020F0502020204030204" pitchFamily="34" charset="0"/>
                        </a:rPr>
                        <a:t>Kommun</a:t>
                      </a:r>
                    </a:p>
                  </a:txBody>
                  <a:tcPr marL="6906" marR="6906" marT="6906" marB="0" anchor="b"/>
                </a:tc>
                <a:tc>
                  <a:txBody>
                    <a:bodyPr/>
                    <a:lstStyle/>
                    <a:p>
                      <a:pPr algn="l" fontAlgn="b"/>
                      <a:r>
                        <a:rPr lang="sv-SE" sz="2200" b="1" u="none" strike="noStrike">
                          <a:effectLst/>
                        </a:rPr>
                        <a:t>2022</a:t>
                      </a:r>
                      <a:endParaRPr lang="sv-SE" sz="2200" b="1" i="0" u="none" strike="noStrike">
                        <a:solidFill>
                          <a:srgbClr val="000000"/>
                        </a:solidFill>
                        <a:effectLst/>
                        <a:latin typeface="Calibri" panose="020F0502020204030204" pitchFamily="34" charset="0"/>
                      </a:endParaRPr>
                    </a:p>
                  </a:txBody>
                  <a:tcPr marL="6906" marR="6906" marT="6906" marB="0" anchor="b"/>
                </a:tc>
                <a:tc>
                  <a:txBody>
                    <a:bodyPr/>
                    <a:lstStyle/>
                    <a:p>
                      <a:pPr algn="l" fontAlgn="b"/>
                      <a:r>
                        <a:rPr lang="sv-SE" sz="2200" b="1" u="none" strike="noStrike">
                          <a:effectLst/>
                        </a:rPr>
                        <a:t>2023</a:t>
                      </a:r>
                      <a:endParaRPr lang="sv-SE" sz="2200" b="1" i="0" u="none" strike="noStrike">
                        <a:solidFill>
                          <a:srgbClr val="000000"/>
                        </a:solidFill>
                        <a:effectLst/>
                        <a:latin typeface="Calibri" panose="020F0502020204030204" pitchFamily="34" charset="0"/>
                      </a:endParaRPr>
                    </a:p>
                  </a:txBody>
                  <a:tcPr marL="6906" marR="6906" marT="6906" marB="0" anchor="b"/>
                </a:tc>
                <a:tc>
                  <a:txBody>
                    <a:bodyPr/>
                    <a:lstStyle/>
                    <a:p>
                      <a:pPr algn="l" fontAlgn="b"/>
                      <a:r>
                        <a:rPr lang="sv-SE" sz="2200" b="1" u="none" strike="noStrike">
                          <a:effectLst/>
                        </a:rPr>
                        <a:t>2024</a:t>
                      </a:r>
                      <a:endParaRPr lang="sv-SE" sz="2200" b="1" i="0" u="none" strike="noStrike">
                        <a:solidFill>
                          <a:srgbClr val="000000"/>
                        </a:solidFill>
                        <a:effectLst/>
                        <a:latin typeface="Calibri" panose="020F0502020204030204" pitchFamily="34" charset="0"/>
                      </a:endParaRPr>
                    </a:p>
                  </a:txBody>
                  <a:tcPr marL="6906" marR="6906" marT="6906" marB="0" anchor="b"/>
                </a:tc>
                <a:tc>
                  <a:txBody>
                    <a:bodyPr/>
                    <a:lstStyle/>
                    <a:p>
                      <a:pPr algn="l" fontAlgn="b"/>
                      <a:r>
                        <a:rPr lang="sv-SE" sz="2200" b="1" u="none" strike="noStrike" dirty="0">
                          <a:effectLst/>
                        </a:rPr>
                        <a:t>2025</a:t>
                      </a:r>
                      <a:endParaRPr lang="sv-SE" sz="2200" b="1" i="0" u="none" strike="noStrike" dirty="0">
                        <a:solidFill>
                          <a:srgbClr val="000000"/>
                        </a:solidFill>
                        <a:effectLst/>
                        <a:latin typeface="Calibri" panose="020F0502020204030204" pitchFamily="34" charset="0"/>
                      </a:endParaRPr>
                    </a:p>
                  </a:txBody>
                  <a:tcPr marL="6906" marR="6906" marT="6906" marB="0" anchor="b"/>
                </a:tc>
                <a:tc>
                  <a:txBody>
                    <a:bodyPr/>
                    <a:lstStyle/>
                    <a:p>
                      <a:pPr algn="l" fontAlgn="b"/>
                      <a:r>
                        <a:rPr lang="sv-SE" sz="2200" b="1" u="none" strike="noStrike">
                          <a:effectLst/>
                        </a:rPr>
                        <a:t>2026</a:t>
                      </a:r>
                      <a:endParaRPr lang="sv-SE" sz="2200" b="1" i="0" u="none" strike="noStrike">
                        <a:solidFill>
                          <a:srgbClr val="000000"/>
                        </a:solidFill>
                        <a:effectLst/>
                        <a:latin typeface="Calibri" panose="020F0502020204030204" pitchFamily="34" charset="0"/>
                      </a:endParaRPr>
                    </a:p>
                  </a:txBody>
                  <a:tcPr marL="6906" marR="6906" marT="6906" marB="0" anchor="b"/>
                </a:tc>
                <a:tc>
                  <a:txBody>
                    <a:bodyPr/>
                    <a:lstStyle/>
                    <a:p>
                      <a:pPr algn="l" fontAlgn="b"/>
                      <a:r>
                        <a:rPr lang="sv-SE" sz="2200" b="1" u="none" strike="noStrike">
                          <a:effectLst/>
                        </a:rPr>
                        <a:t>2027</a:t>
                      </a:r>
                      <a:endParaRPr lang="sv-SE" sz="2200" b="1"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609088057"/>
                  </a:ext>
                </a:extLst>
              </a:tr>
              <a:tr h="364921">
                <a:tc>
                  <a:txBody>
                    <a:bodyPr/>
                    <a:lstStyle/>
                    <a:p>
                      <a:pPr algn="l" fontAlgn="b"/>
                      <a:r>
                        <a:rPr lang="sv-SE" sz="1800" b="1" i="0" u="none" strike="noStrike">
                          <a:solidFill>
                            <a:srgbClr val="000000"/>
                          </a:solidFill>
                          <a:effectLst/>
                          <a:latin typeface="Calibri" panose="020F0502020204030204" pitchFamily="34" charset="0"/>
                        </a:rPr>
                        <a:t>0821 Högsby</a:t>
                      </a:r>
                    </a:p>
                  </a:txBody>
                  <a:tcPr marL="6906" marR="6906" marT="6906" marB="0" anchor="b"/>
                </a:tc>
                <a:tc>
                  <a:txBody>
                    <a:bodyPr/>
                    <a:lstStyle/>
                    <a:p>
                      <a:pPr algn="r" fontAlgn="b"/>
                      <a:r>
                        <a:rPr lang="sv-SE" sz="1800" u="none" strike="noStrike">
                          <a:effectLst/>
                        </a:rPr>
                        <a:t>57</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64</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62</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70</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67</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53</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1177281012"/>
                  </a:ext>
                </a:extLst>
              </a:tr>
              <a:tr h="364921">
                <a:tc>
                  <a:txBody>
                    <a:bodyPr/>
                    <a:lstStyle/>
                    <a:p>
                      <a:pPr algn="l" fontAlgn="b"/>
                      <a:r>
                        <a:rPr lang="sv-SE" sz="1800" b="1" i="0" u="none" strike="noStrike">
                          <a:solidFill>
                            <a:srgbClr val="000000"/>
                          </a:solidFill>
                          <a:effectLst/>
                          <a:latin typeface="Calibri" panose="020F0502020204030204" pitchFamily="34" charset="0"/>
                        </a:rPr>
                        <a:t>0834 Torsås</a:t>
                      </a:r>
                    </a:p>
                  </a:txBody>
                  <a:tcPr marL="6906" marR="6906" marT="6906" marB="0" anchor="b"/>
                </a:tc>
                <a:tc>
                  <a:txBody>
                    <a:bodyPr/>
                    <a:lstStyle/>
                    <a:p>
                      <a:pPr algn="r" fontAlgn="b"/>
                      <a:r>
                        <a:rPr lang="sv-SE" sz="1800" u="none" strike="noStrike">
                          <a:effectLst/>
                        </a:rPr>
                        <a:t>74</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90</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84</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107</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112</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87</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3070784861"/>
                  </a:ext>
                </a:extLst>
              </a:tr>
              <a:tr h="364921">
                <a:tc>
                  <a:txBody>
                    <a:bodyPr/>
                    <a:lstStyle/>
                    <a:p>
                      <a:pPr algn="l" fontAlgn="b"/>
                      <a:r>
                        <a:rPr lang="sv-SE" sz="1800" b="1" i="0" u="none" strike="noStrike">
                          <a:solidFill>
                            <a:srgbClr val="000000"/>
                          </a:solidFill>
                          <a:effectLst/>
                          <a:latin typeface="Calibri" panose="020F0502020204030204" pitchFamily="34" charset="0"/>
                        </a:rPr>
                        <a:t>0840 Mörbylånga</a:t>
                      </a:r>
                    </a:p>
                  </a:txBody>
                  <a:tcPr marL="6906" marR="6906" marT="6906" marB="0" anchor="b"/>
                </a:tc>
                <a:tc>
                  <a:txBody>
                    <a:bodyPr/>
                    <a:lstStyle/>
                    <a:p>
                      <a:pPr algn="r" fontAlgn="b"/>
                      <a:r>
                        <a:rPr lang="sv-SE" sz="1800" u="none" strike="noStrike">
                          <a:effectLst/>
                        </a:rPr>
                        <a:t>185</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195</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185</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198</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219</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234</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179510626"/>
                  </a:ext>
                </a:extLst>
              </a:tr>
              <a:tr h="364921">
                <a:tc>
                  <a:txBody>
                    <a:bodyPr/>
                    <a:lstStyle/>
                    <a:p>
                      <a:pPr algn="l" fontAlgn="b"/>
                      <a:r>
                        <a:rPr lang="sv-SE" sz="1800" b="1" i="0" u="none" strike="noStrike">
                          <a:solidFill>
                            <a:srgbClr val="000000"/>
                          </a:solidFill>
                          <a:effectLst/>
                          <a:latin typeface="Calibri" panose="020F0502020204030204" pitchFamily="34" charset="0"/>
                        </a:rPr>
                        <a:t>0860 Hultsfred</a:t>
                      </a:r>
                    </a:p>
                  </a:txBody>
                  <a:tcPr marL="6906" marR="6906" marT="6906" marB="0" anchor="b"/>
                </a:tc>
                <a:tc>
                  <a:txBody>
                    <a:bodyPr/>
                    <a:lstStyle/>
                    <a:p>
                      <a:pPr algn="r" fontAlgn="b"/>
                      <a:r>
                        <a:rPr lang="sv-SE" sz="1800" u="none" strike="noStrike">
                          <a:effectLst/>
                        </a:rPr>
                        <a:t>159</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169</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165</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151</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174</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165</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1184421713"/>
                  </a:ext>
                </a:extLst>
              </a:tr>
              <a:tr h="364921">
                <a:tc>
                  <a:txBody>
                    <a:bodyPr/>
                    <a:lstStyle/>
                    <a:p>
                      <a:pPr algn="l" fontAlgn="b"/>
                      <a:r>
                        <a:rPr lang="sv-SE" sz="1800" b="1" i="0" u="none" strike="noStrike">
                          <a:solidFill>
                            <a:srgbClr val="000000"/>
                          </a:solidFill>
                          <a:effectLst/>
                          <a:latin typeface="Calibri" panose="020F0502020204030204" pitchFamily="34" charset="0"/>
                        </a:rPr>
                        <a:t>0861 Mönsterås</a:t>
                      </a:r>
                    </a:p>
                  </a:txBody>
                  <a:tcPr marL="6906" marR="6906" marT="6906" marB="0" anchor="b"/>
                </a:tc>
                <a:tc>
                  <a:txBody>
                    <a:bodyPr/>
                    <a:lstStyle/>
                    <a:p>
                      <a:pPr algn="r" fontAlgn="b"/>
                      <a:r>
                        <a:rPr lang="sv-SE" sz="1800" u="none" strike="noStrike">
                          <a:effectLst/>
                        </a:rPr>
                        <a:t>137</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149</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146</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163</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138</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172</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4256070369"/>
                  </a:ext>
                </a:extLst>
              </a:tr>
              <a:tr h="364921">
                <a:tc>
                  <a:txBody>
                    <a:bodyPr/>
                    <a:lstStyle/>
                    <a:p>
                      <a:pPr algn="l" fontAlgn="b"/>
                      <a:r>
                        <a:rPr lang="sv-SE" sz="1800" b="1" i="0" u="none" strike="noStrike">
                          <a:solidFill>
                            <a:srgbClr val="000000"/>
                          </a:solidFill>
                          <a:effectLst/>
                          <a:latin typeface="Calibri" panose="020F0502020204030204" pitchFamily="34" charset="0"/>
                        </a:rPr>
                        <a:t>0862 Emmaboda</a:t>
                      </a:r>
                    </a:p>
                  </a:txBody>
                  <a:tcPr marL="6906" marR="6906" marT="6906" marB="0" anchor="b"/>
                </a:tc>
                <a:tc>
                  <a:txBody>
                    <a:bodyPr/>
                    <a:lstStyle/>
                    <a:p>
                      <a:pPr algn="r" fontAlgn="b"/>
                      <a:r>
                        <a:rPr lang="sv-SE" sz="1800" u="none" strike="noStrike">
                          <a:effectLst/>
                        </a:rPr>
                        <a:t>108</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115</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108</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124</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104</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110</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71899554"/>
                  </a:ext>
                </a:extLst>
              </a:tr>
              <a:tr h="364921">
                <a:tc>
                  <a:txBody>
                    <a:bodyPr/>
                    <a:lstStyle/>
                    <a:p>
                      <a:pPr algn="l" fontAlgn="b"/>
                      <a:r>
                        <a:rPr lang="sv-SE" sz="1800" b="1" i="0" u="none" strike="noStrike">
                          <a:solidFill>
                            <a:srgbClr val="000000"/>
                          </a:solidFill>
                          <a:effectLst/>
                          <a:latin typeface="Calibri" panose="020F0502020204030204" pitchFamily="34" charset="0"/>
                        </a:rPr>
                        <a:t>0880 Kalmar</a:t>
                      </a:r>
                    </a:p>
                  </a:txBody>
                  <a:tcPr marL="6906" marR="6906" marT="6906" marB="0" anchor="b"/>
                </a:tc>
                <a:tc>
                  <a:txBody>
                    <a:bodyPr/>
                    <a:lstStyle/>
                    <a:p>
                      <a:pPr algn="r" fontAlgn="b"/>
                      <a:r>
                        <a:rPr lang="sv-SE" sz="1800" u="none" strike="noStrike">
                          <a:effectLst/>
                        </a:rPr>
                        <a:t>552</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614</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637</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688</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651</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629</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766553587"/>
                  </a:ext>
                </a:extLst>
              </a:tr>
              <a:tr h="364921">
                <a:tc>
                  <a:txBody>
                    <a:bodyPr/>
                    <a:lstStyle/>
                    <a:p>
                      <a:pPr algn="l" fontAlgn="b"/>
                      <a:r>
                        <a:rPr lang="sv-SE" sz="1800" b="1" i="0" u="none" strike="noStrike">
                          <a:solidFill>
                            <a:srgbClr val="000000"/>
                          </a:solidFill>
                          <a:effectLst/>
                          <a:latin typeface="Calibri" panose="020F0502020204030204" pitchFamily="34" charset="0"/>
                        </a:rPr>
                        <a:t>0881 Nybro</a:t>
                      </a:r>
                    </a:p>
                  </a:txBody>
                  <a:tcPr marL="6906" marR="6906" marT="6906" marB="0" anchor="b"/>
                </a:tc>
                <a:tc>
                  <a:txBody>
                    <a:bodyPr/>
                    <a:lstStyle/>
                    <a:p>
                      <a:pPr algn="r" fontAlgn="b"/>
                      <a:r>
                        <a:rPr lang="sv-SE" sz="1800" u="none" strike="noStrike">
                          <a:effectLst/>
                        </a:rPr>
                        <a:t>215</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238</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234</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213</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224</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207</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3140964126"/>
                  </a:ext>
                </a:extLst>
              </a:tr>
              <a:tr h="364921">
                <a:tc>
                  <a:txBody>
                    <a:bodyPr/>
                    <a:lstStyle/>
                    <a:p>
                      <a:pPr algn="l" fontAlgn="b"/>
                      <a:r>
                        <a:rPr lang="sv-SE" sz="1800" b="1" i="0" u="none" strike="noStrike">
                          <a:solidFill>
                            <a:srgbClr val="000000"/>
                          </a:solidFill>
                          <a:effectLst/>
                          <a:latin typeface="Calibri" panose="020F0502020204030204" pitchFamily="34" charset="0"/>
                        </a:rPr>
                        <a:t>0882 Oskarshamn</a:t>
                      </a:r>
                    </a:p>
                  </a:txBody>
                  <a:tcPr marL="6906" marR="6906" marT="6906" marB="0" anchor="b"/>
                </a:tc>
                <a:tc>
                  <a:txBody>
                    <a:bodyPr/>
                    <a:lstStyle/>
                    <a:p>
                      <a:pPr algn="r" fontAlgn="b"/>
                      <a:r>
                        <a:rPr lang="sv-SE" sz="1800" u="none" strike="noStrike">
                          <a:effectLst/>
                        </a:rPr>
                        <a:t>312</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298</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302</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297</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295</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288</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2921712446"/>
                  </a:ext>
                </a:extLst>
              </a:tr>
              <a:tr h="364921">
                <a:tc>
                  <a:txBody>
                    <a:bodyPr/>
                    <a:lstStyle/>
                    <a:p>
                      <a:pPr algn="l" fontAlgn="b"/>
                      <a:r>
                        <a:rPr lang="sv-SE" sz="1800" b="1" i="0" u="none" strike="noStrike">
                          <a:solidFill>
                            <a:srgbClr val="000000"/>
                          </a:solidFill>
                          <a:effectLst/>
                          <a:latin typeface="Calibri" panose="020F0502020204030204" pitchFamily="34" charset="0"/>
                        </a:rPr>
                        <a:t>0883 Västervik</a:t>
                      </a:r>
                    </a:p>
                  </a:txBody>
                  <a:tcPr marL="6906" marR="6906" marT="6906" marB="0" anchor="b"/>
                </a:tc>
                <a:tc>
                  <a:txBody>
                    <a:bodyPr/>
                    <a:lstStyle/>
                    <a:p>
                      <a:pPr algn="r" fontAlgn="b"/>
                      <a:r>
                        <a:rPr lang="sv-SE" sz="1800" u="none" strike="noStrike">
                          <a:effectLst/>
                        </a:rPr>
                        <a:t>480</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475</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534</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479</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509</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494</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1717819158"/>
                  </a:ext>
                </a:extLst>
              </a:tr>
              <a:tr h="364921">
                <a:tc>
                  <a:txBody>
                    <a:bodyPr/>
                    <a:lstStyle/>
                    <a:p>
                      <a:pPr algn="l" fontAlgn="b"/>
                      <a:r>
                        <a:rPr lang="sv-SE" sz="1800" b="1" i="0" u="none" strike="noStrike">
                          <a:solidFill>
                            <a:srgbClr val="000000"/>
                          </a:solidFill>
                          <a:effectLst/>
                          <a:latin typeface="Calibri" panose="020F0502020204030204" pitchFamily="34" charset="0"/>
                        </a:rPr>
                        <a:t>0884 Vimmerby</a:t>
                      </a:r>
                    </a:p>
                  </a:txBody>
                  <a:tcPr marL="6906" marR="6906" marT="6906" marB="0" anchor="b"/>
                </a:tc>
                <a:tc>
                  <a:txBody>
                    <a:bodyPr/>
                    <a:lstStyle/>
                    <a:p>
                      <a:pPr algn="r" fontAlgn="b"/>
                      <a:r>
                        <a:rPr lang="sv-SE" sz="1800" u="none" strike="noStrike">
                          <a:effectLst/>
                        </a:rPr>
                        <a:t>150</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171</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177</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190</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171</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159</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2018933036"/>
                  </a:ext>
                </a:extLst>
              </a:tr>
              <a:tr h="364921">
                <a:tc>
                  <a:txBody>
                    <a:bodyPr/>
                    <a:lstStyle/>
                    <a:p>
                      <a:pPr algn="l" fontAlgn="b"/>
                      <a:r>
                        <a:rPr lang="sv-SE" sz="1800" b="1" i="0" u="none" strike="noStrike">
                          <a:solidFill>
                            <a:srgbClr val="000000"/>
                          </a:solidFill>
                          <a:effectLst/>
                          <a:latin typeface="Calibri" panose="020F0502020204030204" pitchFamily="34" charset="0"/>
                        </a:rPr>
                        <a:t>0885 Borgholm</a:t>
                      </a:r>
                    </a:p>
                  </a:txBody>
                  <a:tcPr marL="6906" marR="6906" marT="6906" marB="0" anchor="b"/>
                </a:tc>
                <a:tc>
                  <a:txBody>
                    <a:bodyPr/>
                    <a:lstStyle/>
                    <a:p>
                      <a:pPr algn="r" fontAlgn="b"/>
                      <a:r>
                        <a:rPr lang="sv-SE" sz="1800" u="none" strike="noStrike">
                          <a:effectLst/>
                        </a:rPr>
                        <a:t>162</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154</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190</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217</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191</a:t>
                      </a:r>
                      <a:endParaRPr lang="sv-SE" sz="1800" b="0"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1800" u="none" strike="noStrike">
                          <a:effectLst/>
                        </a:rPr>
                        <a:t>187</a:t>
                      </a:r>
                      <a:endParaRPr lang="sv-SE" sz="1800" b="0" i="0" u="none" strike="noStrike">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1207418820"/>
                  </a:ext>
                </a:extLst>
              </a:tr>
              <a:tr h="434907">
                <a:tc>
                  <a:txBody>
                    <a:bodyPr/>
                    <a:lstStyle/>
                    <a:p>
                      <a:pPr algn="l" fontAlgn="b"/>
                      <a:r>
                        <a:rPr lang="sv-SE" sz="2200" b="1" i="0" u="none" strike="noStrike">
                          <a:solidFill>
                            <a:srgbClr val="000000"/>
                          </a:solidFill>
                          <a:effectLst/>
                          <a:latin typeface="Calibri" panose="020F0502020204030204" pitchFamily="34" charset="0"/>
                        </a:rPr>
                        <a:t>Kalmar län</a:t>
                      </a:r>
                    </a:p>
                  </a:txBody>
                  <a:tcPr marL="6906" marR="6906" marT="6906" marB="0" anchor="b"/>
                </a:tc>
                <a:tc>
                  <a:txBody>
                    <a:bodyPr/>
                    <a:lstStyle/>
                    <a:p>
                      <a:pPr algn="r" fontAlgn="b"/>
                      <a:r>
                        <a:rPr lang="sv-SE" sz="2000" b="1" u="none" strike="noStrike">
                          <a:effectLst/>
                        </a:rPr>
                        <a:t>2591</a:t>
                      </a:r>
                      <a:endParaRPr lang="sv-SE" sz="2000" b="1"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2000" b="1" u="none" strike="noStrike">
                          <a:effectLst/>
                        </a:rPr>
                        <a:t>2732</a:t>
                      </a:r>
                      <a:endParaRPr lang="sv-SE" sz="2000" b="1"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2000" b="1" u="none" strike="noStrike">
                          <a:effectLst/>
                        </a:rPr>
                        <a:t>2824</a:t>
                      </a:r>
                      <a:endParaRPr lang="sv-SE" sz="2000" b="1"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2000" b="1" u="none" strike="noStrike">
                          <a:effectLst/>
                        </a:rPr>
                        <a:t>2897</a:t>
                      </a:r>
                      <a:endParaRPr lang="sv-SE" sz="2000" b="1"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2000" b="1" u="none" strike="noStrike">
                          <a:effectLst/>
                        </a:rPr>
                        <a:t>2855</a:t>
                      </a:r>
                      <a:endParaRPr lang="sv-SE" sz="2000" b="1" i="0" u="none" strike="noStrike">
                        <a:solidFill>
                          <a:srgbClr val="000000"/>
                        </a:solidFill>
                        <a:effectLst/>
                        <a:latin typeface="Calibri" panose="020F0502020204030204" pitchFamily="34" charset="0"/>
                      </a:endParaRPr>
                    </a:p>
                  </a:txBody>
                  <a:tcPr marL="6906" marR="6906" marT="6906" marB="0" anchor="b"/>
                </a:tc>
                <a:tc>
                  <a:txBody>
                    <a:bodyPr/>
                    <a:lstStyle/>
                    <a:p>
                      <a:pPr algn="r" fontAlgn="b"/>
                      <a:r>
                        <a:rPr lang="sv-SE" sz="2000" b="1" u="none" strike="noStrike" dirty="0">
                          <a:effectLst/>
                        </a:rPr>
                        <a:t>2785</a:t>
                      </a:r>
                      <a:endParaRPr lang="sv-SE" sz="2000" b="1" i="0" u="none" strike="noStrike" dirty="0">
                        <a:solidFill>
                          <a:srgbClr val="000000"/>
                        </a:solidFill>
                        <a:effectLst/>
                        <a:latin typeface="Calibri" panose="020F0502020204030204" pitchFamily="34" charset="0"/>
                      </a:endParaRPr>
                    </a:p>
                  </a:txBody>
                  <a:tcPr marL="6906" marR="6906" marT="6906" marB="0" anchor="b"/>
                </a:tc>
                <a:extLst>
                  <a:ext uri="{0D108BD9-81ED-4DB2-BD59-A6C34878D82A}">
                    <a16:rowId xmlns:a16="http://schemas.microsoft.com/office/drawing/2014/main" val="1363921233"/>
                  </a:ext>
                </a:extLst>
              </a:tr>
            </a:tbl>
          </a:graphicData>
        </a:graphic>
      </p:graphicFrame>
    </p:spTree>
    <p:extLst>
      <p:ext uri="{BB962C8B-B14F-4D97-AF65-F5344CB8AC3E}">
        <p14:creationId xmlns:p14="http://schemas.microsoft.com/office/powerpoint/2010/main" val="84164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30AFDABF-D686-F26C-7C8C-B1B85C93A88E}"/>
              </a:ext>
            </a:extLst>
          </p:cNvPr>
          <p:cNvSpPr>
            <a:spLocks noGrp="1"/>
          </p:cNvSpPr>
          <p:nvPr>
            <p:ph type="ctrTitle"/>
          </p:nvPr>
        </p:nvSpPr>
        <p:spPr>
          <a:xfrm>
            <a:off x="1524003" y="1999615"/>
            <a:ext cx="9144000" cy="2764028"/>
          </a:xfrm>
        </p:spPr>
        <p:txBody>
          <a:bodyPr anchor="ctr">
            <a:normAutofit/>
          </a:bodyPr>
          <a:lstStyle/>
          <a:p>
            <a:br>
              <a:rPr lang="sv-SE" sz="2300"/>
            </a:br>
            <a:br>
              <a:rPr lang="sv-SE" sz="2300"/>
            </a:br>
            <a:br>
              <a:rPr lang="sv-SE" sz="2300"/>
            </a:br>
            <a:br>
              <a:rPr lang="sv-SE" sz="2300"/>
            </a:br>
            <a:r>
              <a:rPr lang="sv-SE" sz="2300"/>
              <a:t> </a:t>
            </a:r>
            <a:br>
              <a:rPr lang="sv-SE" sz="2300"/>
            </a:br>
            <a:r>
              <a:rPr lang="sv-SE" sz="2300"/>
              <a:t>Utvärdering av förebyggande hembesök för äldre, samverkansprojekt Kalmar kommun och Region Kalmar</a:t>
            </a:r>
            <a:endParaRPr lang="en-GB" sz="2300"/>
          </a:p>
        </p:txBody>
      </p:sp>
      <p:sp>
        <p:nvSpPr>
          <p:cNvPr id="3" name="Underrubrik 2">
            <a:extLst>
              <a:ext uri="{FF2B5EF4-FFF2-40B4-BE49-F238E27FC236}">
                <a16:creationId xmlns:a16="http://schemas.microsoft.com/office/drawing/2014/main" id="{3975899D-5BC8-051F-A230-E56541F629D0}"/>
              </a:ext>
            </a:extLst>
          </p:cNvPr>
          <p:cNvSpPr>
            <a:spLocks noGrp="1"/>
          </p:cNvSpPr>
          <p:nvPr>
            <p:ph type="subTitle" idx="1"/>
          </p:nvPr>
        </p:nvSpPr>
        <p:spPr>
          <a:xfrm>
            <a:off x="1966912" y="5024064"/>
            <a:ext cx="8258176" cy="1252912"/>
          </a:xfrm>
        </p:spPr>
        <p:txBody>
          <a:bodyPr anchor="ctr">
            <a:normAutofit fontScale="40000" lnSpcReduction="20000"/>
          </a:bodyPr>
          <a:lstStyle/>
          <a:p>
            <a:endParaRPr lang="sv-SE" sz="4000"/>
          </a:p>
          <a:p>
            <a:r>
              <a:rPr lang="en-GB" sz="4000"/>
              <a:t>2022-12-02</a:t>
            </a:r>
          </a:p>
          <a:p>
            <a:endParaRPr lang="en-GB" sz="4000"/>
          </a:p>
          <a:p>
            <a:r>
              <a:rPr lang="en-GB" sz="4000"/>
              <a:t>Päivi Jokela docent Linneúniversitetet</a:t>
            </a:r>
          </a:p>
          <a:p>
            <a:endParaRPr lang="en-GB" sz="700" dirty="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51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3C55470-7E1E-9ECF-B700-C1088CC17D9D}"/>
              </a:ext>
            </a:extLst>
          </p:cNvPr>
          <p:cNvSpPr>
            <a:spLocks noGrp="1"/>
          </p:cNvSpPr>
          <p:nvPr>
            <p:ph type="title"/>
          </p:nvPr>
        </p:nvSpPr>
        <p:spPr>
          <a:xfrm>
            <a:off x="1006900" y="1188637"/>
            <a:ext cx="3141430" cy="4480726"/>
          </a:xfrm>
        </p:spPr>
        <p:txBody>
          <a:bodyPr>
            <a:normAutofit/>
          </a:bodyPr>
          <a:lstStyle/>
          <a:p>
            <a:pPr algn="r"/>
            <a:r>
              <a:rPr lang="en-GB" sz="2100"/>
              <a:t>Utvärderingsuppdraget</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BB71D84A-F6EB-3E26-E940-9116A5819C37}"/>
              </a:ext>
            </a:extLst>
          </p:cNvPr>
          <p:cNvSpPr>
            <a:spLocks noGrp="1"/>
          </p:cNvSpPr>
          <p:nvPr>
            <p:ph idx="1"/>
          </p:nvPr>
        </p:nvSpPr>
        <p:spPr>
          <a:xfrm>
            <a:off x="5138928" y="1338729"/>
            <a:ext cx="4795584" cy="4180542"/>
          </a:xfrm>
        </p:spPr>
        <p:txBody>
          <a:bodyPr anchor="ctr">
            <a:normAutofit/>
          </a:bodyPr>
          <a:lstStyle/>
          <a:p>
            <a:pPr marL="0" indent="0">
              <a:buNone/>
            </a:pPr>
            <a:r>
              <a:rPr lang="sv-SE" sz="2000"/>
              <a:t>Att utvärdera en ny arbetsmodell för förebyggande hembesök (FHB) hos äldre invånare, modellen har testats i ett pilotprojekt under hösten 2021 och våren 2022 i Kalmar och i Mörbylånga kommuner. </a:t>
            </a:r>
          </a:p>
          <a:p>
            <a:pPr marL="0" indent="0">
              <a:buNone/>
            </a:pPr>
            <a:endParaRPr lang="sv-SE" sz="2000"/>
          </a:p>
          <a:p>
            <a:pPr marL="0" indent="0">
              <a:buNone/>
            </a:pPr>
            <a:r>
              <a:rPr lang="sv-SE" sz="2000"/>
              <a:t>Helhetsbedömning av pilotprojektet</a:t>
            </a:r>
          </a:p>
          <a:p>
            <a:pPr marL="0" indent="0">
              <a:buNone/>
            </a:pPr>
            <a:r>
              <a:rPr lang="sv-SE" sz="2000"/>
              <a:t>Modellens styrkor</a:t>
            </a:r>
          </a:p>
          <a:p>
            <a:pPr marL="0" indent="0">
              <a:buNone/>
            </a:pPr>
            <a:r>
              <a:rPr lang="sv-SE" sz="2000"/>
              <a:t>Förbättringsområden</a:t>
            </a:r>
          </a:p>
          <a:p>
            <a:pPr marL="0" indent="0">
              <a:buNone/>
            </a:pPr>
            <a:r>
              <a:rPr lang="sv-SE" sz="2000"/>
              <a:t>Hälsoekonomiska aspekter (tidigare studier, hypotetiska händelser)</a:t>
            </a:r>
          </a:p>
        </p:txBody>
      </p:sp>
    </p:spTree>
    <p:extLst>
      <p:ext uri="{BB962C8B-B14F-4D97-AF65-F5344CB8AC3E}">
        <p14:creationId xmlns:p14="http://schemas.microsoft.com/office/powerpoint/2010/main" val="410498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93C55470-7E1E-9ECF-B700-C1088CC17D9D}"/>
              </a:ext>
            </a:extLst>
          </p:cNvPr>
          <p:cNvSpPr>
            <a:spLocks noGrp="1"/>
          </p:cNvSpPr>
          <p:nvPr>
            <p:ph type="title"/>
          </p:nvPr>
        </p:nvSpPr>
        <p:spPr>
          <a:xfrm>
            <a:off x="8026203" y="1443390"/>
            <a:ext cx="3268216" cy="3405880"/>
          </a:xfrm>
        </p:spPr>
        <p:txBody>
          <a:bodyPr>
            <a:normAutofit/>
          </a:bodyPr>
          <a:lstStyle/>
          <a:p>
            <a:r>
              <a:rPr lang="en-GB" sz="2900"/>
              <a:t>Helhetsbedömning</a:t>
            </a:r>
          </a:p>
        </p:txBody>
      </p:sp>
      <p:sp>
        <p:nvSpPr>
          <p:cNvPr id="3" name="Platshållare för innehåll 2">
            <a:extLst>
              <a:ext uri="{FF2B5EF4-FFF2-40B4-BE49-F238E27FC236}">
                <a16:creationId xmlns:a16="http://schemas.microsoft.com/office/drawing/2014/main" id="{BB71D84A-F6EB-3E26-E940-9116A5819C37}"/>
              </a:ext>
            </a:extLst>
          </p:cNvPr>
          <p:cNvSpPr>
            <a:spLocks noGrp="1"/>
          </p:cNvSpPr>
          <p:nvPr>
            <p:ph idx="1"/>
          </p:nvPr>
        </p:nvSpPr>
        <p:spPr>
          <a:xfrm>
            <a:off x="1289304" y="752168"/>
            <a:ext cx="5769224" cy="5338916"/>
          </a:xfrm>
        </p:spPr>
        <p:txBody>
          <a:bodyPr anchor="ctr">
            <a:normAutofit lnSpcReduction="10000"/>
          </a:bodyPr>
          <a:lstStyle/>
          <a:p>
            <a:pPr marL="0" indent="0">
              <a:buNone/>
            </a:pPr>
            <a:r>
              <a:rPr lang="sv-SE" sz="1900" dirty="0"/>
              <a:t>M</a:t>
            </a:r>
            <a:r>
              <a:rPr lang="sv-SE" sz="1900" dirty="0">
                <a:effectLst/>
              </a:rPr>
              <a:t>odellen har hög kvalitet, den </a:t>
            </a:r>
            <a:r>
              <a:rPr lang="sv-SE" sz="1900" dirty="0" err="1">
                <a:effectLst/>
              </a:rPr>
              <a:t>är</a:t>
            </a:r>
            <a:r>
              <a:rPr lang="sv-SE" sz="1900" dirty="0">
                <a:effectLst/>
              </a:rPr>
              <a:t> ändamålsenlig och den har bidragit till att flera </a:t>
            </a:r>
            <a:r>
              <a:rPr lang="sv-SE" sz="1900" dirty="0" err="1">
                <a:effectLst/>
              </a:rPr>
              <a:t>hälsofrämjande</a:t>
            </a:r>
            <a:r>
              <a:rPr lang="sv-SE" sz="1900" dirty="0">
                <a:effectLst/>
              </a:rPr>
              <a:t>/preventiva </a:t>
            </a:r>
            <a:r>
              <a:rPr lang="sv-SE" sz="1900" dirty="0" err="1">
                <a:effectLst/>
              </a:rPr>
              <a:t>åtgärder</a:t>
            </a:r>
            <a:r>
              <a:rPr lang="sv-SE" sz="1900" dirty="0">
                <a:effectLst/>
              </a:rPr>
              <a:t> har </a:t>
            </a:r>
            <a:r>
              <a:rPr lang="sv-SE" sz="1900" dirty="0" err="1">
                <a:effectLst/>
              </a:rPr>
              <a:t>genomförts</a:t>
            </a:r>
            <a:r>
              <a:rPr lang="sv-SE" sz="1900" dirty="0">
                <a:effectLst/>
              </a:rPr>
              <a:t>. </a:t>
            </a:r>
          </a:p>
          <a:p>
            <a:pPr marL="0" indent="0">
              <a:buNone/>
            </a:pPr>
            <a:r>
              <a:rPr lang="sv-SE" sz="1900" dirty="0">
                <a:effectLst/>
              </a:rPr>
              <a:t>De seniorer som har deltagit i pilotprojektet </a:t>
            </a:r>
            <a:r>
              <a:rPr lang="sv-SE" sz="1900" dirty="0" err="1">
                <a:effectLst/>
              </a:rPr>
              <a:t>är</a:t>
            </a:r>
            <a:r>
              <a:rPr lang="sv-SE" sz="1900" dirty="0">
                <a:effectLst/>
              </a:rPr>
              <a:t> </a:t>
            </a:r>
            <a:r>
              <a:rPr lang="sv-SE" sz="1900" dirty="0" err="1">
                <a:effectLst/>
              </a:rPr>
              <a:t>nöjda</a:t>
            </a:r>
            <a:r>
              <a:rPr lang="sv-SE" sz="1900" dirty="0">
                <a:effectLst/>
              </a:rPr>
              <a:t> med </a:t>
            </a:r>
            <a:r>
              <a:rPr lang="sv-SE" sz="1900" dirty="0" err="1">
                <a:effectLst/>
              </a:rPr>
              <a:t>besöket</a:t>
            </a:r>
            <a:r>
              <a:rPr lang="sv-SE" sz="1900" dirty="0">
                <a:effectLst/>
              </a:rPr>
              <a:t> och dess </a:t>
            </a:r>
            <a:r>
              <a:rPr lang="sv-SE" sz="1900" dirty="0" err="1">
                <a:effectLst/>
              </a:rPr>
              <a:t>genomförande</a:t>
            </a:r>
            <a:r>
              <a:rPr lang="sv-SE" sz="1900" dirty="0">
                <a:effectLst/>
              </a:rPr>
              <a:t>. </a:t>
            </a:r>
            <a:r>
              <a:rPr lang="sv-SE" sz="1900" dirty="0"/>
              <a:t>Besöket bidrog till en högre trygghetskänsla och till en upplevelse att någon bryr sig om seniorer och deras välmående. </a:t>
            </a:r>
          </a:p>
          <a:p>
            <a:pPr marL="0" indent="0">
              <a:buNone/>
            </a:pPr>
            <a:r>
              <a:rPr lang="sv-SE" sz="1900" dirty="0"/>
              <a:t>Deltagandet var högt i två av områdena (72% och 79%) men betydligt lägre i ett område (41%).</a:t>
            </a:r>
            <a:endParaRPr lang="sv-SE" sz="1900" dirty="0">
              <a:effectLst/>
            </a:endParaRPr>
          </a:p>
          <a:p>
            <a:pPr marL="0" indent="0">
              <a:buNone/>
            </a:pPr>
            <a:r>
              <a:rPr lang="sv-SE" sz="1900" dirty="0"/>
              <a:t>Aktörer i det professionella nätverket anser att ett förebyggande hembesök som genomförs av en kompetent och erfaren distriktsköterska/sjuksköterska som samarbetar med nätverket är en viktig del av god och nära vård. </a:t>
            </a:r>
          </a:p>
          <a:p>
            <a:pPr marL="0" indent="0">
              <a:buNone/>
            </a:pPr>
            <a:r>
              <a:rPr lang="sv-SE" sz="1900" dirty="0"/>
              <a:t>Aktörer i </a:t>
            </a:r>
            <a:r>
              <a:rPr lang="sv-SE" sz="1900" dirty="0" err="1"/>
              <a:t>nätverket</a:t>
            </a:r>
            <a:r>
              <a:rPr lang="sv-SE" sz="1900" dirty="0"/>
              <a:t> har haft nytta av de data som har samlats in under </a:t>
            </a:r>
            <a:r>
              <a:rPr lang="sv-SE" sz="1900" dirty="0" err="1"/>
              <a:t>besöket</a:t>
            </a:r>
            <a:r>
              <a:rPr lang="sv-SE" sz="1900" dirty="0"/>
              <a:t> och de anser att de </a:t>
            </a:r>
            <a:r>
              <a:rPr lang="sv-SE" sz="1900" dirty="0" err="1"/>
              <a:t>åtgärder</a:t>
            </a:r>
            <a:r>
              <a:rPr lang="sv-SE" sz="1900" dirty="0"/>
              <a:t> som de har </a:t>
            </a:r>
            <a:r>
              <a:rPr lang="sv-SE" sz="1900" dirty="0" err="1"/>
              <a:t>genomfört</a:t>
            </a:r>
            <a:r>
              <a:rPr lang="sv-SE" sz="1900" dirty="0"/>
              <a:t> som resultat av </a:t>
            </a:r>
            <a:r>
              <a:rPr lang="sv-SE" sz="1900" dirty="0" err="1"/>
              <a:t>hembesöket</a:t>
            </a:r>
            <a:r>
              <a:rPr lang="sv-SE" sz="1900" dirty="0"/>
              <a:t> har varit viktiga och bidragit till att </a:t>
            </a:r>
            <a:r>
              <a:rPr lang="sv-SE" sz="1900" dirty="0" err="1"/>
              <a:t>förebygga</a:t>
            </a:r>
            <a:r>
              <a:rPr lang="sv-SE" sz="1900" dirty="0"/>
              <a:t> ohälsa samt </a:t>
            </a:r>
            <a:r>
              <a:rPr lang="sv-SE" sz="1900" dirty="0" err="1"/>
              <a:t>främja</a:t>
            </a:r>
            <a:r>
              <a:rPr lang="sv-SE" sz="1900" dirty="0"/>
              <a:t> </a:t>
            </a:r>
            <a:r>
              <a:rPr lang="sv-SE" sz="1900" dirty="0" err="1"/>
              <a:t>hälsa</a:t>
            </a:r>
            <a:r>
              <a:rPr lang="sv-SE" sz="1900" dirty="0"/>
              <a:t> hos de deltagande seniorerna. </a:t>
            </a:r>
          </a:p>
        </p:txBody>
      </p:sp>
    </p:spTree>
    <p:extLst>
      <p:ext uri="{BB962C8B-B14F-4D97-AF65-F5344CB8AC3E}">
        <p14:creationId xmlns:p14="http://schemas.microsoft.com/office/powerpoint/2010/main" val="276659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93C55470-7E1E-9ECF-B700-C1088CC17D9D}"/>
              </a:ext>
            </a:extLst>
          </p:cNvPr>
          <p:cNvSpPr>
            <a:spLocks noGrp="1"/>
          </p:cNvSpPr>
          <p:nvPr>
            <p:ph type="title"/>
          </p:nvPr>
        </p:nvSpPr>
        <p:spPr>
          <a:xfrm>
            <a:off x="1006900" y="1188637"/>
            <a:ext cx="3141430" cy="4480726"/>
          </a:xfrm>
        </p:spPr>
        <p:txBody>
          <a:bodyPr>
            <a:normAutofit/>
          </a:bodyPr>
          <a:lstStyle/>
          <a:p>
            <a:pPr algn="r"/>
            <a:r>
              <a:rPr lang="en-GB" sz="5100"/>
              <a:t>Modellens styrkor</a:t>
            </a:r>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BB71D84A-F6EB-3E26-E940-9116A5819C37}"/>
              </a:ext>
            </a:extLst>
          </p:cNvPr>
          <p:cNvSpPr>
            <a:spLocks noGrp="1"/>
          </p:cNvSpPr>
          <p:nvPr>
            <p:ph idx="1"/>
          </p:nvPr>
        </p:nvSpPr>
        <p:spPr>
          <a:xfrm>
            <a:off x="5138928" y="870154"/>
            <a:ext cx="4795584" cy="5132439"/>
          </a:xfrm>
        </p:spPr>
        <p:txBody>
          <a:bodyPr anchor="ctr">
            <a:normAutofit/>
          </a:bodyPr>
          <a:lstStyle/>
          <a:p>
            <a:pPr marL="342900" lvl="0" indent="-342900">
              <a:lnSpc>
                <a:spcPct val="100000"/>
              </a:lnSpc>
              <a:buFont typeface="+mj-lt"/>
              <a:buAutoNum type="arabicParenR"/>
            </a:pPr>
            <a:r>
              <a:rPr lang="sv-SE" sz="1300" dirty="0"/>
              <a:t>Hembesök genomförs av en kompetent och erfaren distriktsköterska som samarbetar med andra aktörer.</a:t>
            </a:r>
          </a:p>
          <a:p>
            <a:pPr marL="342900" lvl="0" indent="-342900">
              <a:lnSpc>
                <a:spcPct val="100000"/>
              </a:lnSpc>
              <a:spcAft>
                <a:spcPts val="800"/>
              </a:spcAft>
              <a:buFont typeface="+mj-lt"/>
              <a:buAutoNum type="arabicParenR"/>
            </a:pPr>
            <a:r>
              <a:rPr lang="sv-SE" sz="1300" dirty="0"/>
              <a:t>Hälsosamtalen, hälsoundersökningar och test som genomförs under besöket är omfattande och förankrade i tidigare studier och beprövad erfarenhet.</a:t>
            </a:r>
          </a:p>
          <a:p>
            <a:pPr marL="342900" indent="-342900">
              <a:lnSpc>
                <a:spcPct val="100000"/>
              </a:lnSpc>
              <a:buFont typeface="+mj-lt"/>
              <a:buAutoNum type="arabicParenR"/>
            </a:pPr>
            <a:r>
              <a:rPr lang="sv-SE" sz="1300" dirty="0"/>
              <a:t>Etablerat nätverk av andra aktörer är kopplat till hembesöket och distriktsköterskan kommunicerar kontinuerligt med dessa aktörer. Viktigt att de data som genereras under hembesöken finns lätt tillgängliga för de andra aktörerna när de ska möta seniorerna. Dessa data kan även komma till nytta på en samhällelig nivå vid planering av framtida hälso- och sjukvårdsinsatser.</a:t>
            </a:r>
          </a:p>
          <a:p>
            <a:pPr marL="342900" indent="-342900">
              <a:buFont typeface="+mj-lt"/>
              <a:buAutoNum type="arabicParenR"/>
            </a:pPr>
            <a:r>
              <a:rPr lang="sv-SE" sz="1300" dirty="0"/>
              <a:t>Distriktsköterskan erbjuder aktiv hjälp med att boka besök hos/av andra aktörer eller boka plats i fysiska aktiviteter. Detta har uppskattats av seniorer och nämnts som en viktig orsak varför åtgärderna har varit framgångsrika. Viktigt att påpeka att i denna modell ges hjälp endast när senioren samtycker. </a:t>
            </a:r>
          </a:p>
          <a:p>
            <a:pPr marL="342900" indent="-342900">
              <a:buFont typeface="+mj-lt"/>
              <a:buAutoNum type="arabicParenR"/>
            </a:pPr>
            <a:r>
              <a:rPr lang="sv-SE" sz="1300" dirty="0"/>
              <a:t>Uppföljningar har funnits i tre steg: vid avbokning av besöket, som en avslutning i samband med hembesöket, 4-6 veckor efter hembesöket.</a:t>
            </a:r>
          </a:p>
          <a:p>
            <a:pPr marL="342900" indent="-342900">
              <a:buFont typeface="+mj-lt"/>
              <a:buAutoNum type="arabicParenR"/>
            </a:pPr>
            <a:r>
              <a:rPr lang="sv-SE" sz="1300" dirty="0">
                <a:effectLst/>
              </a:rPr>
              <a:t>Kombinationen av aktiv hjälp och uppföljningar är en styrka som vanligen inte finns i andra FHB-modeller. </a:t>
            </a:r>
          </a:p>
          <a:p>
            <a:pPr marL="0" indent="0">
              <a:buNone/>
            </a:pPr>
            <a:endParaRPr lang="en-GB" sz="1300" dirty="0"/>
          </a:p>
        </p:txBody>
      </p:sp>
    </p:spTree>
    <p:extLst>
      <p:ext uri="{BB962C8B-B14F-4D97-AF65-F5344CB8AC3E}">
        <p14:creationId xmlns:p14="http://schemas.microsoft.com/office/powerpoint/2010/main" val="3877929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3C55470-7E1E-9ECF-B700-C1088CC17D9D}"/>
              </a:ext>
            </a:extLst>
          </p:cNvPr>
          <p:cNvSpPr>
            <a:spLocks noGrp="1"/>
          </p:cNvSpPr>
          <p:nvPr>
            <p:ph type="title"/>
          </p:nvPr>
        </p:nvSpPr>
        <p:spPr>
          <a:xfrm>
            <a:off x="686834" y="1153572"/>
            <a:ext cx="3200400" cy="4461163"/>
          </a:xfrm>
        </p:spPr>
        <p:txBody>
          <a:bodyPr>
            <a:normAutofit/>
          </a:bodyPr>
          <a:lstStyle/>
          <a:p>
            <a:r>
              <a:rPr lang="en-GB">
                <a:solidFill>
                  <a:srgbClr val="FFFFFF"/>
                </a:solidFill>
              </a:rPr>
              <a:t>Modellens styrkor - uppföljningar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BB71D84A-F6EB-3E26-E940-9116A5819C37}"/>
              </a:ext>
            </a:extLst>
          </p:cNvPr>
          <p:cNvSpPr>
            <a:spLocks noGrp="1"/>
          </p:cNvSpPr>
          <p:nvPr>
            <p:ph idx="1"/>
          </p:nvPr>
        </p:nvSpPr>
        <p:spPr>
          <a:xfrm>
            <a:off x="4447308" y="591344"/>
            <a:ext cx="6906491" cy="5585619"/>
          </a:xfrm>
        </p:spPr>
        <p:txBody>
          <a:bodyPr anchor="ctr">
            <a:normAutofit/>
          </a:bodyPr>
          <a:lstStyle/>
          <a:p>
            <a:pPr marL="0" indent="0">
              <a:buNone/>
            </a:pPr>
            <a:r>
              <a:rPr lang="sv-SE" sz="1800" b="1" dirty="0">
                <a:effectLst/>
              </a:rPr>
              <a:t>Generellt: </a:t>
            </a:r>
            <a:r>
              <a:rPr lang="sv-SE" sz="1800" dirty="0">
                <a:effectLst/>
              </a:rPr>
              <a:t>Uppföljningar som ingår i modellen har upplevts som positiva. </a:t>
            </a:r>
          </a:p>
          <a:p>
            <a:pPr marL="0" indent="0">
              <a:buNone/>
            </a:pPr>
            <a:endParaRPr lang="sv-SE" sz="1800" b="1" dirty="0">
              <a:effectLst/>
            </a:endParaRPr>
          </a:p>
          <a:p>
            <a:pPr marL="0" indent="0">
              <a:buNone/>
            </a:pPr>
            <a:r>
              <a:rPr lang="sv-SE" sz="1800" b="1" dirty="0">
                <a:effectLst/>
              </a:rPr>
              <a:t>Uppföljning av avbokade besök </a:t>
            </a:r>
            <a:r>
              <a:rPr lang="sv-SE" sz="1800" dirty="0">
                <a:effectLst/>
              </a:rPr>
              <a:t>kan förmedla mer information i de fall avbokningen beror på bristande information eller missförstånd. Denna uppföljning möjliggör att omfattningen av och orsakerna för avbokningar kan dokumenteras som underlag till förbättringar. </a:t>
            </a:r>
          </a:p>
          <a:p>
            <a:pPr marL="0" indent="0">
              <a:buNone/>
            </a:pPr>
            <a:endParaRPr lang="sv-SE" sz="1800" dirty="0">
              <a:effectLst/>
            </a:endParaRPr>
          </a:p>
          <a:p>
            <a:pPr marL="0" indent="0">
              <a:buNone/>
            </a:pPr>
            <a:r>
              <a:rPr lang="sv-SE" sz="1800" b="1" dirty="0">
                <a:effectLst/>
              </a:rPr>
              <a:t>Uppföljning på plats </a:t>
            </a:r>
            <a:r>
              <a:rPr lang="sv-SE" sz="1800" dirty="0">
                <a:effectLst/>
              </a:rPr>
              <a:t>i slutet av besöket möjliggör snabba åtgärder, t.ex. mer information/stöd kan erbjudas vid behov. </a:t>
            </a:r>
          </a:p>
          <a:p>
            <a:pPr marL="0" indent="0">
              <a:buNone/>
            </a:pPr>
            <a:endParaRPr lang="sv-SE" sz="1800" dirty="0">
              <a:effectLst/>
            </a:endParaRPr>
          </a:p>
          <a:p>
            <a:pPr marL="0" indent="0">
              <a:buNone/>
            </a:pPr>
            <a:r>
              <a:rPr lang="sv-SE" sz="1800" b="1" dirty="0">
                <a:effectLst/>
              </a:rPr>
              <a:t>Uppföljning efter några veckor </a:t>
            </a:r>
            <a:r>
              <a:rPr lang="sv-SE" sz="1800" dirty="0">
                <a:effectLst/>
              </a:rPr>
              <a:t>har uppskattats av seniorer som ett tecken att sjuksköterska bryr sig om deras välbefinnande. Uppföljningen har också upplevts som en extra, behövlig, knuff för att de planerade åtgärderna verkligen genomförs, specifikt när det gäller att besöka hälsocentralen eller påbörja fysiska aktiviteter. Denna uppföljning möjliggör att följsamhet till </a:t>
            </a:r>
            <a:r>
              <a:rPr lang="sv-SE" sz="1800" dirty="0"/>
              <a:t>å</a:t>
            </a:r>
            <a:r>
              <a:rPr lang="sv-SE" sz="1800" dirty="0">
                <a:effectLst/>
              </a:rPr>
              <a:t>tgärder kan dokumenteras som underlag till eventuella förbättringar. </a:t>
            </a:r>
          </a:p>
        </p:txBody>
      </p:sp>
    </p:spTree>
    <p:extLst>
      <p:ext uri="{BB962C8B-B14F-4D97-AF65-F5344CB8AC3E}">
        <p14:creationId xmlns:p14="http://schemas.microsoft.com/office/powerpoint/2010/main" val="249026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3C55470-7E1E-9ECF-B700-C1088CC17D9D}"/>
              </a:ext>
            </a:extLst>
          </p:cNvPr>
          <p:cNvSpPr>
            <a:spLocks noGrp="1"/>
          </p:cNvSpPr>
          <p:nvPr>
            <p:ph type="title"/>
          </p:nvPr>
        </p:nvSpPr>
        <p:spPr>
          <a:xfrm>
            <a:off x="1006900" y="1188637"/>
            <a:ext cx="3141430" cy="4480726"/>
          </a:xfrm>
        </p:spPr>
        <p:txBody>
          <a:bodyPr>
            <a:normAutofit/>
          </a:bodyPr>
          <a:lstStyle/>
          <a:p>
            <a:pPr algn="r"/>
            <a:r>
              <a:rPr lang="en-GB" sz="2600" dirty="0"/>
              <a:t>Förbättringsområden</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BB71D84A-F6EB-3E26-E940-9116A5819C37}"/>
              </a:ext>
            </a:extLst>
          </p:cNvPr>
          <p:cNvSpPr>
            <a:spLocks noGrp="1"/>
          </p:cNvSpPr>
          <p:nvPr>
            <p:ph idx="1"/>
          </p:nvPr>
        </p:nvSpPr>
        <p:spPr>
          <a:xfrm>
            <a:off x="5138928" y="1338729"/>
            <a:ext cx="4795584" cy="4180542"/>
          </a:xfrm>
        </p:spPr>
        <p:txBody>
          <a:bodyPr anchor="ctr">
            <a:normAutofit lnSpcReduction="10000"/>
          </a:bodyPr>
          <a:lstStyle/>
          <a:p>
            <a:pPr marL="342900" indent="-342900">
              <a:buFont typeface="+mj-lt"/>
              <a:buAutoNum type="arabicParenR"/>
            </a:pPr>
            <a:endParaRPr lang="sv-SE" sz="1900" dirty="0"/>
          </a:p>
          <a:p>
            <a:pPr marL="342900" indent="-342900">
              <a:buFont typeface="+mj-lt"/>
              <a:buAutoNum type="arabicParenR"/>
            </a:pPr>
            <a:r>
              <a:rPr lang="sv-SE" sz="1900" dirty="0"/>
              <a:t>Den information som skickas till seniorer i samband med erbjudande om hembesök behöver anpassas för olika målgrupper. </a:t>
            </a:r>
          </a:p>
          <a:p>
            <a:pPr marL="342900" indent="-342900">
              <a:buFont typeface="+mj-lt"/>
              <a:buAutoNum type="arabicParenR"/>
            </a:pPr>
            <a:r>
              <a:rPr lang="sv-SE" sz="1900" dirty="0"/>
              <a:t>De digitala information/kommunikationssystem som används behöver ses över och utvecklas så att de stödjer aktiviteterna på ett optimalt sätt, med speciell fokus på ändamålsenlig informationsdelning och effektiv kommunikation</a:t>
            </a:r>
          </a:p>
          <a:p>
            <a:pPr marL="342900" indent="-342900">
              <a:buFont typeface="+mj-lt"/>
              <a:buAutoNum type="arabicParenR"/>
            </a:pPr>
            <a:r>
              <a:rPr lang="sv-SE" sz="1900" dirty="0"/>
              <a:t>Det är viktigt att preventiva aktiviteter planeras och budgeteras så att samtliga aktörer i nätverket har avsatt tid för att genomföra aktiviteter när detta behövs.</a:t>
            </a:r>
          </a:p>
          <a:p>
            <a:pPr marL="0" indent="0">
              <a:buNone/>
            </a:pPr>
            <a:endParaRPr lang="sv-SE" sz="1900" dirty="0"/>
          </a:p>
          <a:p>
            <a:pPr marL="342900" indent="-342900">
              <a:buFont typeface="+mj-lt"/>
              <a:buAutoNum type="arabicParenR"/>
            </a:pPr>
            <a:endParaRPr lang="sv-SE" sz="1900" dirty="0"/>
          </a:p>
          <a:p>
            <a:pPr marL="342900" indent="-342900">
              <a:buFont typeface="+mj-lt"/>
              <a:buAutoNum type="arabicParenR"/>
            </a:pPr>
            <a:endParaRPr lang="sv-SE" sz="1900" dirty="0"/>
          </a:p>
          <a:p>
            <a:pPr marL="0" indent="0">
              <a:buNone/>
            </a:pPr>
            <a:endParaRPr lang="en-GB" sz="1900" dirty="0"/>
          </a:p>
        </p:txBody>
      </p:sp>
    </p:spTree>
    <p:extLst>
      <p:ext uri="{BB962C8B-B14F-4D97-AF65-F5344CB8AC3E}">
        <p14:creationId xmlns:p14="http://schemas.microsoft.com/office/powerpoint/2010/main" val="40548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C55470-7E1E-9ECF-B700-C1088CC17D9D}"/>
              </a:ext>
            </a:extLst>
          </p:cNvPr>
          <p:cNvSpPr>
            <a:spLocks noGrp="1"/>
          </p:cNvSpPr>
          <p:nvPr>
            <p:ph type="title"/>
          </p:nvPr>
        </p:nvSpPr>
        <p:spPr>
          <a:xfrm>
            <a:off x="838200" y="313871"/>
            <a:ext cx="10515600" cy="734332"/>
          </a:xfrm>
        </p:spPr>
        <p:txBody>
          <a:bodyPr>
            <a:normAutofit fontScale="90000"/>
          </a:bodyPr>
          <a:lstStyle/>
          <a:p>
            <a:pPr algn="ctr"/>
            <a:r>
              <a:rPr lang="en-GB" dirty="0" err="1"/>
              <a:t>Genomförda</a:t>
            </a:r>
            <a:r>
              <a:rPr lang="en-GB" dirty="0"/>
              <a:t> </a:t>
            </a:r>
            <a:r>
              <a:rPr lang="en-GB" dirty="0" err="1"/>
              <a:t>åtgärder</a:t>
            </a:r>
            <a:r>
              <a:rPr lang="en-GB" dirty="0"/>
              <a:t> </a:t>
            </a:r>
            <a:r>
              <a:rPr lang="en-GB" dirty="0" err="1"/>
              <a:t>och</a:t>
            </a:r>
            <a:r>
              <a:rPr lang="en-GB" dirty="0"/>
              <a:t> </a:t>
            </a:r>
            <a:r>
              <a:rPr lang="en-GB" dirty="0" err="1"/>
              <a:t>förväntade</a:t>
            </a:r>
            <a:r>
              <a:rPr lang="en-GB" dirty="0"/>
              <a:t> </a:t>
            </a:r>
            <a:r>
              <a:rPr lang="en-GB" dirty="0" err="1"/>
              <a:t>effekter</a:t>
            </a:r>
            <a:endParaRPr lang="en-GB" dirty="0"/>
          </a:p>
        </p:txBody>
      </p:sp>
      <p:sp>
        <p:nvSpPr>
          <p:cNvPr id="7" name="textruta 6">
            <a:extLst>
              <a:ext uri="{FF2B5EF4-FFF2-40B4-BE49-F238E27FC236}">
                <a16:creationId xmlns:a16="http://schemas.microsoft.com/office/drawing/2014/main" id="{EC95B3A3-D543-A39C-9D45-296A177F7FA1}"/>
              </a:ext>
            </a:extLst>
          </p:cNvPr>
          <p:cNvSpPr txBox="1"/>
          <p:nvPr/>
        </p:nvSpPr>
        <p:spPr>
          <a:xfrm>
            <a:off x="477981" y="2238601"/>
            <a:ext cx="969818" cy="1200329"/>
          </a:xfrm>
          <a:prstGeom prst="rect">
            <a:avLst/>
          </a:prstGeom>
          <a:solidFill>
            <a:srgbClr val="FFFF00"/>
          </a:solidFill>
          <a:ln w="19050">
            <a:solidFill>
              <a:schemeClr val="tx1"/>
            </a:solidFill>
          </a:ln>
        </p:spPr>
        <p:txBody>
          <a:bodyPr wrap="square" rtlCol="0">
            <a:spAutoFit/>
          </a:bodyPr>
          <a:lstStyle/>
          <a:p>
            <a:pPr algn="ctr"/>
            <a:r>
              <a:rPr lang="sv-SE" dirty="0"/>
              <a:t>Träning i grupp</a:t>
            </a:r>
          </a:p>
          <a:p>
            <a:pPr algn="ctr"/>
            <a:r>
              <a:rPr lang="sv-SE" i="1" dirty="0"/>
              <a:t>Träna 79+</a:t>
            </a:r>
          </a:p>
        </p:txBody>
      </p:sp>
      <p:sp>
        <p:nvSpPr>
          <p:cNvPr id="8" name="textruta 7">
            <a:extLst>
              <a:ext uri="{FF2B5EF4-FFF2-40B4-BE49-F238E27FC236}">
                <a16:creationId xmlns:a16="http://schemas.microsoft.com/office/drawing/2014/main" id="{0615B431-A24E-9B37-4C94-909E27F01F42}"/>
              </a:ext>
            </a:extLst>
          </p:cNvPr>
          <p:cNvSpPr txBox="1"/>
          <p:nvPr/>
        </p:nvSpPr>
        <p:spPr>
          <a:xfrm>
            <a:off x="9698183" y="1270785"/>
            <a:ext cx="1655617" cy="646331"/>
          </a:xfrm>
          <a:prstGeom prst="rect">
            <a:avLst/>
          </a:prstGeom>
          <a:solidFill>
            <a:schemeClr val="accent6">
              <a:lumMod val="40000"/>
              <a:lumOff val="60000"/>
            </a:schemeClr>
          </a:solidFill>
          <a:ln w="19050">
            <a:solidFill>
              <a:schemeClr val="tx1"/>
            </a:solidFill>
          </a:ln>
        </p:spPr>
        <p:txBody>
          <a:bodyPr wrap="square" rtlCol="0">
            <a:spAutoFit/>
          </a:bodyPr>
          <a:lstStyle>
            <a:defPPr>
              <a:defRPr lang="sv-SE"/>
            </a:defPPr>
            <a:lvl1pPr algn="ctr"/>
          </a:lstStyle>
          <a:p>
            <a:r>
              <a:rPr lang="sv-SE" dirty="0"/>
              <a:t>Bättre självkänsla</a:t>
            </a:r>
          </a:p>
        </p:txBody>
      </p:sp>
      <p:sp>
        <p:nvSpPr>
          <p:cNvPr id="9" name="textruta 8">
            <a:extLst>
              <a:ext uri="{FF2B5EF4-FFF2-40B4-BE49-F238E27FC236}">
                <a16:creationId xmlns:a16="http://schemas.microsoft.com/office/drawing/2014/main" id="{8F23C595-C48F-3B8A-F1B8-5B8821C1536D}"/>
              </a:ext>
            </a:extLst>
          </p:cNvPr>
          <p:cNvSpPr txBox="1"/>
          <p:nvPr/>
        </p:nvSpPr>
        <p:spPr>
          <a:xfrm>
            <a:off x="2272145" y="3244334"/>
            <a:ext cx="1108363" cy="923330"/>
          </a:xfrm>
          <a:prstGeom prst="rect">
            <a:avLst/>
          </a:prstGeom>
          <a:solidFill>
            <a:schemeClr val="accent6">
              <a:lumMod val="40000"/>
              <a:lumOff val="60000"/>
            </a:schemeClr>
          </a:solidFill>
          <a:ln w="19050">
            <a:solidFill>
              <a:schemeClr val="tx1"/>
            </a:solidFill>
          </a:ln>
        </p:spPr>
        <p:txBody>
          <a:bodyPr wrap="square" rtlCol="0">
            <a:spAutoFit/>
          </a:bodyPr>
          <a:lstStyle>
            <a:defPPr>
              <a:defRPr lang="sv-SE"/>
            </a:defPPr>
            <a:lvl1pPr algn="ctr"/>
          </a:lstStyle>
          <a:p>
            <a:r>
              <a:rPr lang="sv-SE" dirty="0"/>
              <a:t>Minskar social isolering</a:t>
            </a:r>
          </a:p>
        </p:txBody>
      </p:sp>
      <p:sp>
        <p:nvSpPr>
          <p:cNvPr id="10" name="textruta 9">
            <a:extLst>
              <a:ext uri="{FF2B5EF4-FFF2-40B4-BE49-F238E27FC236}">
                <a16:creationId xmlns:a16="http://schemas.microsoft.com/office/drawing/2014/main" id="{84C78705-FA1E-70FE-7F6D-1FEF2ED9326A}"/>
              </a:ext>
            </a:extLst>
          </p:cNvPr>
          <p:cNvSpPr txBox="1"/>
          <p:nvPr/>
        </p:nvSpPr>
        <p:spPr>
          <a:xfrm>
            <a:off x="4627419" y="1533297"/>
            <a:ext cx="1039091" cy="923330"/>
          </a:xfrm>
          <a:prstGeom prst="rect">
            <a:avLst/>
          </a:prstGeom>
          <a:solidFill>
            <a:schemeClr val="accent6">
              <a:lumMod val="40000"/>
              <a:lumOff val="60000"/>
            </a:schemeClr>
          </a:solidFill>
          <a:ln w="19050">
            <a:solidFill>
              <a:schemeClr val="tx1"/>
            </a:solidFill>
          </a:ln>
        </p:spPr>
        <p:txBody>
          <a:bodyPr wrap="square" rtlCol="0">
            <a:spAutoFit/>
          </a:bodyPr>
          <a:lstStyle>
            <a:defPPr>
              <a:defRPr lang="sv-SE"/>
            </a:defPPr>
            <a:lvl1pPr algn="ctr"/>
          </a:lstStyle>
          <a:p>
            <a:r>
              <a:rPr lang="sv-SE" dirty="0"/>
              <a:t>Bättre levnads-vanor</a:t>
            </a:r>
          </a:p>
        </p:txBody>
      </p:sp>
      <p:sp>
        <p:nvSpPr>
          <p:cNvPr id="11" name="textruta 10">
            <a:extLst>
              <a:ext uri="{FF2B5EF4-FFF2-40B4-BE49-F238E27FC236}">
                <a16:creationId xmlns:a16="http://schemas.microsoft.com/office/drawing/2014/main" id="{ACE6745C-B4BD-D0A4-F073-8D4A69F2BB73}"/>
              </a:ext>
            </a:extLst>
          </p:cNvPr>
          <p:cNvSpPr txBox="1"/>
          <p:nvPr/>
        </p:nvSpPr>
        <p:spPr>
          <a:xfrm>
            <a:off x="6774874" y="1270785"/>
            <a:ext cx="1260763" cy="646331"/>
          </a:xfrm>
          <a:prstGeom prst="rect">
            <a:avLst/>
          </a:prstGeom>
          <a:solidFill>
            <a:schemeClr val="accent6">
              <a:lumMod val="40000"/>
              <a:lumOff val="60000"/>
            </a:schemeClr>
          </a:solidFill>
          <a:ln w="19050">
            <a:solidFill>
              <a:schemeClr val="tx1"/>
            </a:solidFill>
          </a:ln>
        </p:spPr>
        <p:txBody>
          <a:bodyPr wrap="square" rtlCol="0">
            <a:spAutoFit/>
          </a:bodyPr>
          <a:lstStyle>
            <a:defPPr>
              <a:defRPr lang="sv-SE"/>
            </a:defPPr>
            <a:lvl1pPr algn="ctr"/>
          </a:lstStyle>
          <a:p>
            <a:r>
              <a:rPr lang="sv-SE" dirty="0"/>
              <a:t>Undvika sjukdomar</a:t>
            </a:r>
          </a:p>
        </p:txBody>
      </p:sp>
      <p:sp>
        <p:nvSpPr>
          <p:cNvPr id="12" name="textruta 11">
            <a:extLst>
              <a:ext uri="{FF2B5EF4-FFF2-40B4-BE49-F238E27FC236}">
                <a16:creationId xmlns:a16="http://schemas.microsoft.com/office/drawing/2014/main" id="{D7C585B7-3047-224D-4D8F-996084C84C43}"/>
              </a:ext>
            </a:extLst>
          </p:cNvPr>
          <p:cNvSpPr txBox="1"/>
          <p:nvPr/>
        </p:nvSpPr>
        <p:spPr>
          <a:xfrm>
            <a:off x="6525492" y="2139698"/>
            <a:ext cx="2355271" cy="1200329"/>
          </a:xfrm>
          <a:prstGeom prst="rect">
            <a:avLst/>
          </a:prstGeom>
          <a:solidFill>
            <a:schemeClr val="accent2">
              <a:lumMod val="40000"/>
              <a:lumOff val="60000"/>
            </a:schemeClr>
          </a:solidFill>
          <a:ln w="19050">
            <a:solidFill>
              <a:schemeClr val="tx1"/>
            </a:solidFill>
          </a:ln>
        </p:spPr>
        <p:txBody>
          <a:bodyPr wrap="square" rtlCol="0">
            <a:spAutoFit/>
          </a:bodyPr>
          <a:lstStyle/>
          <a:p>
            <a:pPr algn="ctr"/>
            <a:r>
              <a:rPr lang="sv-SE" dirty="0"/>
              <a:t>Bättre index för levnadsvanor och låg förekomst av folksjukdomar</a:t>
            </a:r>
          </a:p>
        </p:txBody>
      </p:sp>
      <p:sp>
        <p:nvSpPr>
          <p:cNvPr id="13" name="textruta 12">
            <a:extLst>
              <a:ext uri="{FF2B5EF4-FFF2-40B4-BE49-F238E27FC236}">
                <a16:creationId xmlns:a16="http://schemas.microsoft.com/office/drawing/2014/main" id="{98170AE4-8804-F5A5-6CD2-BB929C941E35}"/>
              </a:ext>
            </a:extLst>
          </p:cNvPr>
          <p:cNvSpPr txBox="1"/>
          <p:nvPr/>
        </p:nvSpPr>
        <p:spPr>
          <a:xfrm>
            <a:off x="2272146" y="1776936"/>
            <a:ext cx="969818" cy="923330"/>
          </a:xfrm>
          <a:prstGeom prst="rect">
            <a:avLst/>
          </a:prstGeom>
          <a:solidFill>
            <a:schemeClr val="accent6">
              <a:lumMod val="40000"/>
              <a:lumOff val="60000"/>
            </a:schemeClr>
          </a:solidFill>
          <a:ln w="19050">
            <a:solidFill>
              <a:schemeClr val="tx1"/>
            </a:solidFill>
          </a:ln>
        </p:spPr>
        <p:txBody>
          <a:bodyPr wrap="square" rtlCol="0">
            <a:spAutoFit/>
          </a:bodyPr>
          <a:lstStyle/>
          <a:p>
            <a:pPr algn="ctr"/>
            <a:r>
              <a:rPr lang="sv-SE" dirty="0"/>
              <a:t>Ökar fysisk aktivitet</a:t>
            </a:r>
          </a:p>
        </p:txBody>
      </p:sp>
      <p:sp>
        <p:nvSpPr>
          <p:cNvPr id="14" name="textruta 13">
            <a:extLst>
              <a:ext uri="{FF2B5EF4-FFF2-40B4-BE49-F238E27FC236}">
                <a16:creationId xmlns:a16="http://schemas.microsoft.com/office/drawing/2014/main" id="{311009D6-4FB2-3CD8-47B7-9D7FFF3A711B}"/>
              </a:ext>
            </a:extLst>
          </p:cNvPr>
          <p:cNvSpPr txBox="1"/>
          <p:nvPr/>
        </p:nvSpPr>
        <p:spPr>
          <a:xfrm>
            <a:off x="4696692" y="3722225"/>
            <a:ext cx="969818" cy="646331"/>
          </a:xfrm>
          <a:prstGeom prst="rect">
            <a:avLst/>
          </a:prstGeom>
          <a:solidFill>
            <a:schemeClr val="accent6">
              <a:lumMod val="40000"/>
              <a:lumOff val="60000"/>
            </a:schemeClr>
          </a:solidFill>
          <a:ln w="19050">
            <a:solidFill>
              <a:schemeClr val="tx1"/>
            </a:solidFill>
          </a:ln>
        </p:spPr>
        <p:txBody>
          <a:bodyPr wrap="square" rtlCol="0">
            <a:spAutoFit/>
          </a:bodyPr>
          <a:lstStyle>
            <a:defPPr>
              <a:defRPr lang="sv-SE"/>
            </a:defPPr>
            <a:lvl1pPr algn="ctr"/>
          </a:lstStyle>
          <a:p>
            <a:r>
              <a:rPr lang="sv-SE" dirty="0"/>
              <a:t>Minskar fallrisk</a:t>
            </a:r>
          </a:p>
        </p:txBody>
      </p:sp>
      <p:sp>
        <p:nvSpPr>
          <p:cNvPr id="15" name="textruta 14">
            <a:extLst>
              <a:ext uri="{FF2B5EF4-FFF2-40B4-BE49-F238E27FC236}">
                <a16:creationId xmlns:a16="http://schemas.microsoft.com/office/drawing/2014/main" id="{BB738F79-ACE3-3CE7-8B41-C0D527B791AA}"/>
              </a:ext>
            </a:extLst>
          </p:cNvPr>
          <p:cNvSpPr txBox="1"/>
          <p:nvPr/>
        </p:nvSpPr>
        <p:spPr>
          <a:xfrm>
            <a:off x="6525492" y="3705999"/>
            <a:ext cx="969818" cy="646331"/>
          </a:xfrm>
          <a:prstGeom prst="rect">
            <a:avLst/>
          </a:prstGeom>
          <a:solidFill>
            <a:schemeClr val="accent6">
              <a:lumMod val="40000"/>
              <a:lumOff val="60000"/>
            </a:schemeClr>
          </a:solidFill>
          <a:ln w="19050">
            <a:solidFill>
              <a:schemeClr val="tx1"/>
            </a:solidFill>
          </a:ln>
        </p:spPr>
        <p:txBody>
          <a:bodyPr wrap="square" rtlCol="0">
            <a:spAutoFit/>
          </a:bodyPr>
          <a:lstStyle>
            <a:defPPr>
              <a:defRPr lang="sv-SE"/>
            </a:defPPr>
            <a:lvl1pPr algn="ctr"/>
          </a:lstStyle>
          <a:p>
            <a:r>
              <a:rPr lang="sv-SE" dirty="0"/>
              <a:t>Undvika lidande</a:t>
            </a:r>
          </a:p>
        </p:txBody>
      </p:sp>
      <p:sp>
        <p:nvSpPr>
          <p:cNvPr id="16" name="textruta 15">
            <a:extLst>
              <a:ext uri="{FF2B5EF4-FFF2-40B4-BE49-F238E27FC236}">
                <a16:creationId xmlns:a16="http://schemas.microsoft.com/office/drawing/2014/main" id="{F48C5B3C-109B-EBC2-16D2-31342B4E1111}"/>
              </a:ext>
            </a:extLst>
          </p:cNvPr>
          <p:cNvSpPr txBox="1"/>
          <p:nvPr/>
        </p:nvSpPr>
        <p:spPr>
          <a:xfrm>
            <a:off x="6525492" y="4625888"/>
            <a:ext cx="1676399" cy="646331"/>
          </a:xfrm>
          <a:prstGeom prst="rect">
            <a:avLst/>
          </a:prstGeom>
          <a:solidFill>
            <a:schemeClr val="accent2">
              <a:lumMod val="40000"/>
              <a:lumOff val="60000"/>
            </a:schemeClr>
          </a:solidFill>
          <a:ln w="19050">
            <a:solidFill>
              <a:schemeClr val="tx1"/>
            </a:solidFill>
          </a:ln>
        </p:spPr>
        <p:txBody>
          <a:bodyPr wrap="square" rtlCol="0">
            <a:spAutoFit/>
          </a:bodyPr>
          <a:lstStyle>
            <a:defPPr>
              <a:defRPr lang="sv-SE"/>
            </a:defPPr>
            <a:lvl1pPr algn="ctr"/>
          </a:lstStyle>
          <a:p>
            <a:r>
              <a:rPr lang="sv-SE" dirty="0"/>
              <a:t>Undvika vårdkostnader</a:t>
            </a:r>
          </a:p>
        </p:txBody>
      </p:sp>
      <p:sp>
        <p:nvSpPr>
          <p:cNvPr id="17" name="textruta 16">
            <a:extLst>
              <a:ext uri="{FF2B5EF4-FFF2-40B4-BE49-F238E27FC236}">
                <a16:creationId xmlns:a16="http://schemas.microsoft.com/office/drawing/2014/main" id="{27C9B9FA-A481-A351-DD3C-9534B6AE7A1A}"/>
              </a:ext>
            </a:extLst>
          </p:cNvPr>
          <p:cNvSpPr txBox="1"/>
          <p:nvPr/>
        </p:nvSpPr>
        <p:spPr>
          <a:xfrm>
            <a:off x="3830785" y="5839163"/>
            <a:ext cx="1731814" cy="646331"/>
          </a:xfrm>
          <a:prstGeom prst="rect">
            <a:avLst/>
          </a:prstGeom>
          <a:solidFill>
            <a:schemeClr val="accent1">
              <a:lumMod val="60000"/>
              <a:lumOff val="40000"/>
            </a:schemeClr>
          </a:solidFill>
          <a:ln w="19050">
            <a:solidFill>
              <a:schemeClr val="tx1"/>
            </a:solidFill>
          </a:ln>
        </p:spPr>
        <p:txBody>
          <a:bodyPr wrap="square" rtlCol="0">
            <a:spAutoFit/>
          </a:bodyPr>
          <a:lstStyle>
            <a:defPPr>
              <a:defRPr lang="sv-SE"/>
            </a:defPPr>
            <a:lvl1pPr algn="ctr"/>
          </a:lstStyle>
          <a:p>
            <a:r>
              <a:rPr lang="sv-SE" dirty="0"/>
              <a:t>Öka välbefinnande</a:t>
            </a:r>
          </a:p>
        </p:txBody>
      </p:sp>
      <p:cxnSp>
        <p:nvCxnSpPr>
          <p:cNvPr id="19" name="Rak pil 18">
            <a:extLst>
              <a:ext uri="{FF2B5EF4-FFF2-40B4-BE49-F238E27FC236}">
                <a16:creationId xmlns:a16="http://schemas.microsoft.com/office/drawing/2014/main" id="{863BCD5A-81E4-E786-5D3C-17F01B17E2D5}"/>
              </a:ext>
            </a:extLst>
          </p:cNvPr>
          <p:cNvCxnSpPr>
            <a:endCxn id="13" idx="1"/>
          </p:cNvCxnSpPr>
          <p:nvPr/>
        </p:nvCxnSpPr>
        <p:spPr>
          <a:xfrm flipV="1">
            <a:off x="1447799" y="2238601"/>
            <a:ext cx="824347" cy="461665"/>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Rak pil 19">
            <a:extLst>
              <a:ext uri="{FF2B5EF4-FFF2-40B4-BE49-F238E27FC236}">
                <a16:creationId xmlns:a16="http://schemas.microsoft.com/office/drawing/2014/main" id="{60278C31-5F3E-4D8A-2B89-454C91B761A4}"/>
              </a:ext>
            </a:extLst>
          </p:cNvPr>
          <p:cNvCxnSpPr>
            <a:cxnSpLocks/>
            <a:endCxn id="10" idx="1"/>
          </p:cNvCxnSpPr>
          <p:nvPr/>
        </p:nvCxnSpPr>
        <p:spPr>
          <a:xfrm flipV="1">
            <a:off x="3259281" y="1994962"/>
            <a:ext cx="1368138" cy="22198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Rak pil 20">
            <a:extLst>
              <a:ext uri="{FF2B5EF4-FFF2-40B4-BE49-F238E27FC236}">
                <a16:creationId xmlns:a16="http://schemas.microsoft.com/office/drawing/2014/main" id="{BB55F00D-0D0C-D1E3-2321-4E045EE48B1D}"/>
              </a:ext>
            </a:extLst>
          </p:cNvPr>
          <p:cNvCxnSpPr>
            <a:cxnSpLocks/>
            <a:endCxn id="11" idx="1"/>
          </p:cNvCxnSpPr>
          <p:nvPr/>
        </p:nvCxnSpPr>
        <p:spPr>
          <a:xfrm flipV="1">
            <a:off x="5659582" y="1593951"/>
            <a:ext cx="1115292" cy="33506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Rak pil 21">
            <a:extLst>
              <a:ext uri="{FF2B5EF4-FFF2-40B4-BE49-F238E27FC236}">
                <a16:creationId xmlns:a16="http://schemas.microsoft.com/office/drawing/2014/main" id="{6BE10B09-2248-2962-1B58-C44A6BA74B40}"/>
              </a:ext>
            </a:extLst>
          </p:cNvPr>
          <p:cNvCxnSpPr>
            <a:cxnSpLocks/>
            <a:endCxn id="8" idx="1"/>
          </p:cNvCxnSpPr>
          <p:nvPr/>
        </p:nvCxnSpPr>
        <p:spPr>
          <a:xfrm>
            <a:off x="8025246" y="1593950"/>
            <a:ext cx="1672937"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Rak pil 22">
            <a:extLst>
              <a:ext uri="{FF2B5EF4-FFF2-40B4-BE49-F238E27FC236}">
                <a16:creationId xmlns:a16="http://schemas.microsoft.com/office/drawing/2014/main" id="{E7459E43-7D76-7842-3F68-4644A56CCA9C}"/>
              </a:ext>
            </a:extLst>
          </p:cNvPr>
          <p:cNvCxnSpPr>
            <a:cxnSpLocks/>
          </p:cNvCxnSpPr>
          <p:nvPr/>
        </p:nvCxnSpPr>
        <p:spPr>
          <a:xfrm>
            <a:off x="3259281" y="2447776"/>
            <a:ext cx="1437411" cy="1274449"/>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Rak pil 23">
            <a:extLst>
              <a:ext uri="{FF2B5EF4-FFF2-40B4-BE49-F238E27FC236}">
                <a16:creationId xmlns:a16="http://schemas.microsoft.com/office/drawing/2014/main" id="{7D2BA34F-D3CB-DE4C-A405-6881F3AD4F2A}"/>
              </a:ext>
            </a:extLst>
          </p:cNvPr>
          <p:cNvCxnSpPr>
            <a:cxnSpLocks/>
            <a:endCxn id="16" idx="1"/>
          </p:cNvCxnSpPr>
          <p:nvPr/>
        </p:nvCxnSpPr>
        <p:spPr>
          <a:xfrm>
            <a:off x="5659582" y="4212552"/>
            <a:ext cx="865910" cy="73650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Rak pil 24">
            <a:extLst>
              <a:ext uri="{FF2B5EF4-FFF2-40B4-BE49-F238E27FC236}">
                <a16:creationId xmlns:a16="http://schemas.microsoft.com/office/drawing/2014/main" id="{921E2137-D350-1B6D-9F34-8FF4C0652D36}"/>
              </a:ext>
            </a:extLst>
          </p:cNvPr>
          <p:cNvCxnSpPr>
            <a:cxnSpLocks/>
            <a:endCxn id="15" idx="1"/>
          </p:cNvCxnSpPr>
          <p:nvPr/>
        </p:nvCxnSpPr>
        <p:spPr>
          <a:xfrm flipV="1">
            <a:off x="5701145" y="4029165"/>
            <a:ext cx="824347" cy="16225"/>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Rak pil 31">
            <a:extLst>
              <a:ext uri="{FF2B5EF4-FFF2-40B4-BE49-F238E27FC236}">
                <a16:creationId xmlns:a16="http://schemas.microsoft.com/office/drawing/2014/main" id="{8EE66790-87BB-D620-E046-A47C98C00943}"/>
              </a:ext>
            </a:extLst>
          </p:cNvPr>
          <p:cNvCxnSpPr>
            <a:cxnSpLocks/>
            <a:endCxn id="9" idx="1"/>
          </p:cNvCxnSpPr>
          <p:nvPr/>
        </p:nvCxnSpPr>
        <p:spPr>
          <a:xfrm>
            <a:off x="1461650" y="2824589"/>
            <a:ext cx="810495" cy="88141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Rak pil 33">
            <a:extLst>
              <a:ext uri="{FF2B5EF4-FFF2-40B4-BE49-F238E27FC236}">
                <a16:creationId xmlns:a16="http://schemas.microsoft.com/office/drawing/2014/main" id="{85E3FE71-7608-D5B0-1B81-7298EBF4372B}"/>
              </a:ext>
            </a:extLst>
          </p:cNvPr>
          <p:cNvCxnSpPr>
            <a:cxnSpLocks/>
          </p:cNvCxnSpPr>
          <p:nvPr/>
        </p:nvCxnSpPr>
        <p:spPr>
          <a:xfrm>
            <a:off x="2957945" y="4194003"/>
            <a:ext cx="1309256" cy="164516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Rak pil 35">
            <a:extLst>
              <a:ext uri="{FF2B5EF4-FFF2-40B4-BE49-F238E27FC236}">
                <a16:creationId xmlns:a16="http://schemas.microsoft.com/office/drawing/2014/main" id="{8DF38F20-671F-FF7A-DAA3-79394075A97B}"/>
              </a:ext>
            </a:extLst>
          </p:cNvPr>
          <p:cNvCxnSpPr>
            <a:cxnSpLocks/>
          </p:cNvCxnSpPr>
          <p:nvPr/>
        </p:nvCxnSpPr>
        <p:spPr>
          <a:xfrm flipH="1">
            <a:off x="5562599" y="6154243"/>
            <a:ext cx="4963392"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Rak pil 40">
            <a:extLst>
              <a:ext uri="{FF2B5EF4-FFF2-40B4-BE49-F238E27FC236}">
                <a16:creationId xmlns:a16="http://schemas.microsoft.com/office/drawing/2014/main" id="{212A7AF4-9654-5692-302E-A64CB98BEE06}"/>
              </a:ext>
            </a:extLst>
          </p:cNvPr>
          <p:cNvCxnSpPr>
            <a:cxnSpLocks/>
          </p:cNvCxnSpPr>
          <p:nvPr/>
        </p:nvCxnSpPr>
        <p:spPr>
          <a:xfrm>
            <a:off x="10525991" y="1940670"/>
            <a:ext cx="0" cy="422165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Rak pil 42">
            <a:extLst>
              <a:ext uri="{FF2B5EF4-FFF2-40B4-BE49-F238E27FC236}">
                <a16:creationId xmlns:a16="http://schemas.microsoft.com/office/drawing/2014/main" id="{CFB90DB3-7AE4-840F-382A-8E47C0909CF3}"/>
              </a:ext>
            </a:extLst>
          </p:cNvPr>
          <p:cNvCxnSpPr>
            <a:cxnSpLocks/>
            <a:endCxn id="12" idx="1"/>
          </p:cNvCxnSpPr>
          <p:nvPr/>
        </p:nvCxnSpPr>
        <p:spPr>
          <a:xfrm>
            <a:off x="5659582" y="2083462"/>
            <a:ext cx="865910" cy="65640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Rak pil 44">
            <a:extLst>
              <a:ext uri="{FF2B5EF4-FFF2-40B4-BE49-F238E27FC236}">
                <a16:creationId xmlns:a16="http://schemas.microsoft.com/office/drawing/2014/main" id="{A3CBD13E-808F-A821-D4CA-9443D6A6CEBC}"/>
              </a:ext>
            </a:extLst>
          </p:cNvPr>
          <p:cNvCxnSpPr>
            <a:cxnSpLocks/>
          </p:cNvCxnSpPr>
          <p:nvPr/>
        </p:nvCxnSpPr>
        <p:spPr>
          <a:xfrm>
            <a:off x="8016583" y="1797575"/>
            <a:ext cx="296144" cy="393099"/>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Rak pil 46">
            <a:extLst>
              <a:ext uri="{FF2B5EF4-FFF2-40B4-BE49-F238E27FC236}">
                <a16:creationId xmlns:a16="http://schemas.microsoft.com/office/drawing/2014/main" id="{957F825D-7A21-74ED-2DC0-CA8A0733697E}"/>
              </a:ext>
            </a:extLst>
          </p:cNvPr>
          <p:cNvCxnSpPr>
            <a:cxnSpLocks/>
          </p:cNvCxnSpPr>
          <p:nvPr/>
        </p:nvCxnSpPr>
        <p:spPr>
          <a:xfrm>
            <a:off x="5043917" y="2473600"/>
            <a:ext cx="26847" cy="119941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textruta 48">
            <a:extLst>
              <a:ext uri="{FF2B5EF4-FFF2-40B4-BE49-F238E27FC236}">
                <a16:creationId xmlns:a16="http://schemas.microsoft.com/office/drawing/2014/main" id="{585D0201-993A-DAA4-8FFE-B3DBF0082D4D}"/>
              </a:ext>
            </a:extLst>
          </p:cNvPr>
          <p:cNvSpPr txBox="1"/>
          <p:nvPr/>
        </p:nvSpPr>
        <p:spPr>
          <a:xfrm>
            <a:off x="1620982" y="2101314"/>
            <a:ext cx="346363" cy="523220"/>
          </a:xfrm>
          <a:prstGeom prst="rect">
            <a:avLst/>
          </a:prstGeom>
          <a:noFill/>
        </p:spPr>
        <p:txBody>
          <a:bodyPr wrap="square" rtlCol="0">
            <a:spAutoFit/>
          </a:bodyPr>
          <a:lstStyle/>
          <a:p>
            <a:pPr algn="ctr"/>
            <a:r>
              <a:rPr lang="en-GB" sz="2800" dirty="0">
                <a:solidFill>
                  <a:srgbClr val="FF0000"/>
                </a:solidFill>
              </a:rPr>
              <a:t>*</a:t>
            </a:r>
          </a:p>
        </p:txBody>
      </p:sp>
      <p:sp>
        <p:nvSpPr>
          <p:cNvPr id="50" name="textruta 49">
            <a:extLst>
              <a:ext uri="{FF2B5EF4-FFF2-40B4-BE49-F238E27FC236}">
                <a16:creationId xmlns:a16="http://schemas.microsoft.com/office/drawing/2014/main" id="{8ADBF1CB-3481-5DA2-B8AC-6508345DEBE3}"/>
              </a:ext>
            </a:extLst>
          </p:cNvPr>
          <p:cNvSpPr txBox="1"/>
          <p:nvPr/>
        </p:nvSpPr>
        <p:spPr>
          <a:xfrm>
            <a:off x="1520534" y="3085217"/>
            <a:ext cx="346363" cy="523220"/>
          </a:xfrm>
          <a:prstGeom prst="rect">
            <a:avLst/>
          </a:prstGeom>
          <a:noFill/>
        </p:spPr>
        <p:txBody>
          <a:bodyPr wrap="square" rtlCol="0">
            <a:spAutoFit/>
          </a:bodyPr>
          <a:lstStyle/>
          <a:p>
            <a:pPr algn="ctr"/>
            <a:r>
              <a:rPr lang="en-GB" sz="2800" dirty="0">
                <a:solidFill>
                  <a:srgbClr val="FF0000"/>
                </a:solidFill>
              </a:rPr>
              <a:t>*</a:t>
            </a:r>
          </a:p>
        </p:txBody>
      </p:sp>
    </p:spTree>
    <p:extLst>
      <p:ext uri="{BB962C8B-B14F-4D97-AF65-F5344CB8AC3E}">
        <p14:creationId xmlns:p14="http://schemas.microsoft.com/office/powerpoint/2010/main" val="92979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93C55470-7E1E-9ECF-B700-C1088CC17D9D}"/>
              </a:ext>
            </a:extLst>
          </p:cNvPr>
          <p:cNvSpPr>
            <a:spLocks noGrp="1"/>
          </p:cNvSpPr>
          <p:nvPr>
            <p:ph type="title"/>
          </p:nvPr>
        </p:nvSpPr>
        <p:spPr>
          <a:xfrm>
            <a:off x="838200" y="365125"/>
            <a:ext cx="10515600" cy="1325563"/>
          </a:xfrm>
        </p:spPr>
        <p:txBody>
          <a:bodyPr>
            <a:normAutofit/>
          </a:bodyPr>
          <a:lstStyle/>
          <a:p>
            <a:r>
              <a:rPr lang="en-GB" dirty="0" err="1"/>
              <a:t>Fallolyckor</a:t>
            </a:r>
            <a:r>
              <a:rPr lang="en-GB" dirty="0"/>
              <a:t> (</a:t>
            </a:r>
            <a:r>
              <a:rPr lang="en-GB" dirty="0" err="1"/>
              <a:t>källa</a:t>
            </a:r>
            <a:r>
              <a:rPr lang="en-GB" dirty="0"/>
              <a:t> </a:t>
            </a:r>
            <a:r>
              <a:rPr lang="en-GB" dirty="0" err="1"/>
              <a:t>Socialstyrelsen</a:t>
            </a:r>
            <a:r>
              <a:rPr lang="en-GB" dirty="0"/>
              <a:t>)</a:t>
            </a:r>
            <a:endParaRPr lang="en-GB"/>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BB71D84A-F6EB-3E26-E940-9116A5819C37}"/>
              </a:ext>
            </a:extLst>
          </p:cNvPr>
          <p:cNvSpPr>
            <a:spLocks noGrp="1"/>
          </p:cNvSpPr>
          <p:nvPr>
            <p:ph idx="1"/>
          </p:nvPr>
        </p:nvSpPr>
        <p:spPr>
          <a:xfrm>
            <a:off x="838200" y="1591878"/>
            <a:ext cx="10515600" cy="4585085"/>
          </a:xfrm>
        </p:spPr>
        <p:txBody>
          <a:bodyPr>
            <a:normAutofit lnSpcReduction="10000"/>
          </a:bodyPr>
          <a:lstStyle/>
          <a:p>
            <a:pPr marL="0" indent="0">
              <a:buNone/>
            </a:pPr>
            <a:r>
              <a:rPr lang="sv-SE" sz="2000" dirty="0"/>
              <a:t>Antal personer 65 år och äldre som blev slutenvårdade för fallskador i Region Kalmar län år 2019: </a:t>
            </a:r>
          </a:p>
          <a:p>
            <a:pPr marL="0" indent="0">
              <a:buNone/>
            </a:pPr>
            <a:r>
              <a:rPr lang="sv-SE" sz="2000" dirty="0"/>
              <a:t>Antal totalt: 1462</a:t>
            </a:r>
          </a:p>
          <a:p>
            <a:pPr marL="0" indent="0">
              <a:buNone/>
            </a:pPr>
            <a:r>
              <a:rPr lang="sv-SE" sz="2000" dirty="0"/>
              <a:t>Antal per 100 000: 2383</a:t>
            </a:r>
          </a:p>
          <a:p>
            <a:pPr marL="0" indent="0">
              <a:buNone/>
            </a:pPr>
            <a:r>
              <a:rPr lang="sv-SE" sz="2000" dirty="0"/>
              <a:t>Antal per 100 000 riket: 2449</a:t>
            </a:r>
          </a:p>
          <a:p>
            <a:pPr marL="0" indent="0">
              <a:buNone/>
            </a:pPr>
            <a:endParaRPr lang="sv-SE" sz="2000" dirty="0"/>
          </a:p>
          <a:p>
            <a:pPr marL="0" indent="0">
              <a:buNone/>
            </a:pPr>
            <a:r>
              <a:rPr lang="sv-SE" sz="2000" dirty="0"/>
              <a:t>Antal dödsfall orsakade av fallolycka för personer 65 år och äldre i Region Kalmar län år 2019: </a:t>
            </a:r>
          </a:p>
          <a:p>
            <a:pPr marL="0" indent="0">
              <a:buNone/>
            </a:pPr>
            <a:r>
              <a:rPr lang="sv-SE" sz="2000" dirty="0"/>
              <a:t>Antal totalt: 23</a:t>
            </a:r>
          </a:p>
          <a:p>
            <a:pPr marL="0" indent="0">
              <a:buNone/>
            </a:pPr>
            <a:r>
              <a:rPr lang="sv-SE" sz="2000" dirty="0"/>
              <a:t>Antal per 100 000: 38</a:t>
            </a:r>
          </a:p>
          <a:p>
            <a:pPr marL="0" indent="0">
              <a:buNone/>
            </a:pPr>
            <a:r>
              <a:rPr lang="sv-SE" sz="2000" dirty="0"/>
              <a:t>Antal per 100 000 riket: 45</a:t>
            </a:r>
          </a:p>
          <a:p>
            <a:pPr marL="0" indent="0">
              <a:buNone/>
            </a:pPr>
            <a:endParaRPr lang="sv-SE" sz="2000" dirty="0"/>
          </a:p>
          <a:p>
            <a:pPr marL="0" indent="0">
              <a:buNone/>
            </a:pPr>
            <a:r>
              <a:rPr lang="sv-SE" sz="1800" dirty="0"/>
              <a:t>Källa: Socialstyrelsen, 2022. Fallskador och </a:t>
            </a:r>
            <a:r>
              <a:rPr lang="sv-SE" sz="1800" dirty="0" err="1"/>
              <a:t>dödsfall</a:t>
            </a:r>
            <a:r>
              <a:rPr lang="sv-SE" sz="1800" dirty="0"/>
              <a:t> orsakade av fallolyckor </a:t>
            </a:r>
            <a:r>
              <a:rPr lang="sv-SE" sz="1800" dirty="0" err="1"/>
              <a:t>för</a:t>
            </a:r>
            <a:r>
              <a:rPr lang="sv-SE" sz="1800" dirty="0"/>
              <a:t> personer 65 </a:t>
            </a:r>
            <a:r>
              <a:rPr lang="sv-SE" sz="1800" dirty="0" err="1"/>
              <a:t>år</a:t>
            </a:r>
            <a:r>
              <a:rPr lang="sv-SE" sz="1800" dirty="0"/>
              <a:t> och </a:t>
            </a:r>
            <a:r>
              <a:rPr lang="sv-SE" sz="1800" dirty="0" err="1"/>
              <a:t>äldre</a:t>
            </a:r>
            <a:r>
              <a:rPr lang="sv-SE" sz="1800" dirty="0"/>
              <a:t> samt </a:t>
            </a:r>
            <a:r>
              <a:rPr lang="sv-SE" sz="1800" dirty="0" err="1"/>
              <a:t>för</a:t>
            </a:r>
            <a:r>
              <a:rPr lang="sv-SE" sz="1800" dirty="0"/>
              <a:t> samtliga </a:t>
            </a:r>
            <a:r>
              <a:rPr lang="sv-SE" sz="1800" dirty="0" err="1"/>
              <a:t>åldrar</a:t>
            </a:r>
            <a:r>
              <a:rPr lang="sv-SE" sz="1800" dirty="0"/>
              <a:t>. Stockholm: Socialstyrelsen.</a:t>
            </a:r>
            <a:endParaRPr lang="sv-SE" sz="2000" dirty="0"/>
          </a:p>
          <a:p>
            <a:pPr marL="0" indent="0">
              <a:buNone/>
            </a:pPr>
            <a:endParaRPr lang="sv-SE" sz="2000" dirty="0"/>
          </a:p>
          <a:p>
            <a:pPr marL="0" indent="0">
              <a:buNone/>
            </a:pPr>
            <a:endParaRPr lang="en-GB" sz="2000" dirty="0"/>
          </a:p>
        </p:txBody>
      </p:sp>
    </p:spTree>
    <p:extLst>
      <p:ext uri="{BB962C8B-B14F-4D97-AF65-F5344CB8AC3E}">
        <p14:creationId xmlns:p14="http://schemas.microsoft.com/office/powerpoint/2010/main" val="2127431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93C55470-7E1E-9ECF-B700-C1088CC17D9D}"/>
              </a:ext>
            </a:extLst>
          </p:cNvPr>
          <p:cNvSpPr>
            <a:spLocks noGrp="1"/>
          </p:cNvSpPr>
          <p:nvPr>
            <p:ph type="title"/>
          </p:nvPr>
        </p:nvSpPr>
        <p:spPr>
          <a:xfrm>
            <a:off x="686834" y="1153572"/>
            <a:ext cx="3200400" cy="4461163"/>
          </a:xfrm>
        </p:spPr>
        <p:txBody>
          <a:bodyPr>
            <a:normAutofit/>
          </a:bodyPr>
          <a:lstStyle/>
          <a:p>
            <a:r>
              <a:rPr lang="en-GB" sz="3700">
                <a:solidFill>
                  <a:srgbClr val="FFFFFF"/>
                </a:solidFill>
              </a:rPr>
              <a:t>Fallolyckor (källa Socialstyrelsen)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BB71D84A-F6EB-3E26-E940-9116A5819C37}"/>
              </a:ext>
            </a:extLst>
          </p:cNvPr>
          <p:cNvSpPr>
            <a:spLocks noGrp="1"/>
          </p:cNvSpPr>
          <p:nvPr>
            <p:ph idx="1"/>
          </p:nvPr>
        </p:nvSpPr>
        <p:spPr>
          <a:xfrm>
            <a:off x="4447308" y="457200"/>
            <a:ext cx="6906491" cy="6081712"/>
          </a:xfrm>
        </p:spPr>
        <p:txBody>
          <a:bodyPr anchor="ctr">
            <a:normAutofit fontScale="92500" lnSpcReduction="10000"/>
          </a:bodyPr>
          <a:lstStyle/>
          <a:p>
            <a:pPr marL="0" indent="0">
              <a:buNone/>
            </a:pPr>
            <a:r>
              <a:rPr lang="sv-SE" dirty="0"/>
              <a:t>Genomsnittliga kostnader per lindrigt skadad till följd av fallolycka, år 2020</a:t>
            </a:r>
          </a:p>
          <a:p>
            <a:pPr marL="0" indent="0">
              <a:buNone/>
            </a:pPr>
            <a:r>
              <a:rPr lang="sv-SE" dirty="0"/>
              <a:t>Ålder: 75-79   Kostnad: 7169 kr</a:t>
            </a:r>
          </a:p>
          <a:p>
            <a:pPr marL="0" indent="0">
              <a:buNone/>
            </a:pPr>
            <a:endParaRPr lang="sv-SE" dirty="0"/>
          </a:p>
          <a:p>
            <a:pPr marL="0" indent="0">
              <a:buNone/>
            </a:pPr>
            <a:r>
              <a:rPr lang="sv-SE" dirty="0"/>
              <a:t>Genomsnittliga kostnader per svårt skadad upp till ett år efter fallolycka, år 2020</a:t>
            </a:r>
          </a:p>
          <a:p>
            <a:pPr marL="0" indent="0">
              <a:buNone/>
            </a:pPr>
            <a:r>
              <a:rPr lang="sv-SE" dirty="0"/>
              <a:t>Ålder: 75-79   Kostnad: 244900 kr</a:t>
            </a:r>
          </a:p>
          <a:p>
            <a:pPr marL="0" indent="0">
              <a:buNone/>
            </a:pPr>
            <a:endParaRPr lang="sv-SE" dirty="0"/>
          </a:p>
          <a:p>
            <a:pPr marL="0" indent="0">
              <a:buNone/>
            </a:pPr>
            <a:r>
              <a:rPr lang="sv-SE" dirty="0"/>
              <a:t>Genomsnittliga kostnader per avliden till följd av fallolycka, år 2020</a:t>
            </a:r>
          </a:p>
          <a:p>
            <a:pPr marL="0" indent="0">
              <a:buNone/>
            </a:pPr>
            <a:r>
              <a:rPr lang="sv-SE" dirty="0"/>
              <a:t>Ålder: 75-79   Kostnad: 117911 kr</a:t>
            </a:r>
          </a:p>
          <a:p>
            <a:pPr marL="0" indent="0">
              <a:buNone/>
            </a:pPr>
            <a:endParaRPr lang="en-GB" sz="1900" dirty="0"/>
          </a:p>
          <a:p>
            <a:pPr marL="0" indent="0">
              <a:buNone/>
            </a:pPr>
            <a:r>
              <a:rPr lang="en-GB" sz="1900" dirty="0" err="1"/>
              <a:t>Källa</a:t>
            </a:r>
            <a:r>
              <a:rPr lang="en-GB" sz="1900" dirty="0"/>
              <a:t>: </a:t>
            </a:r>
            <a:r>
              <a:rPr lang="sv-SE" sz="1900" dirty="0"/>
              <a:t>Socialstyrelsen, 2022. Fallprevention - en kostnadseffektiv åtgärd? Hälsoekonomiska beräkningar av fallpreventiva åtgärder för äldre. Stockholm: Socialstyrelsen.</a:t>
            </a:r>
          </a:p>
          <a:p>
            <a:pPr marL="0" indent="0">
              <a:buNone/>
            </a:pPr>
            <a:endParaRPr lang="en-GB" dirty="0"/>
          </a:p>
        </p:txBody>
      </p:sp>
    </p:spTree>
    <p:extLst>
      <p:ext uri="{BB962C8B-B14F-4D97-AF65-F5344CB8AC3E}">
        <p14:creationId xmlns:p14="http://schemas.microsoft.com/office/powerpoint/2010/main" val="259739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686834" y="1153572"/>
            <a:ext cx="3200400" cy="4461163"/>
          </a:xfrm>
        </p:spPr>
        <p:txBody>
          <a:bodyPr>
            <a:normAutofit/>
          </a:bodyPr>
          <a:lstStyle/>
          <a:p>
            <a:r>
              <a:rPr lang="sv-SE">
                <a:solidFill>
                  <a:srgbClr val="FFFFFF"/>
                </a:solidFill>
              </a:rPr>
              <a:t>Syfte med preventiva hembesök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endParaRPr lang="sv-SE"/>
          </a:p>
          <a:p>
            <a:pPr>
              <a:buFont typeface="Arial" panose="020B0604020202020204" pitchFamily="34" charset="0"/>
              <a:buChar char="•"/>
            </a:pPr>
            <a:r>
              <a:rPr lang="sv-SE"/>
              <a:t>Främja hälsa och välbefinnande</a:t>
            </a:r>
          </a:p>
          <a:p>
            <a:pPr>
              <a:buFont typeface="Arial" panose="020B0604020202020204" pitchFamily="34" charset="0"/>
              <a:buChar char="•"/>
            </a:pPr>
            <a:r>
              <a:rPr lang="sv-SE"/>
              <a:t>Stärka seniorens möjligheter till att leva ett självständigt liv</a:t>
            </a:r>
          </a:p>
          <a:p>
            <a:r>
              <a:rPr lang="sv-SE"/>
              <a:t>Flytta fram vård och omsorgsberoende</a:t>
            </a:r>
          </a:p>
          <a:p>
            <a:pPr>
              <a:buFont typeface="Arial" panose="020B0604020202020204" pitchFamily="34" charset="0"/>
              <a:buChar char="•"/>
            </a:pPr>
            <a:r>
              <a:rPr lang="sv-SE"/>
              <a:t>Skapa trygghet</a:t>
            </a:r>
          </a:p>
          <a:p>
            <a:pPr>
              <a:buFont typeface="Arial" panose="020B0604020202020204" pitchFamily="34" charset="0"/>
              <a:buChar char="•"/>
            </a:pPr>
            <a:endParaRPr lang="sv-SE"/>
          </a:p>
          <a:p>
            <a:pPr>
              <a:buFont typeface="Arial" panose="020B0604020202020204" pitchFamily="34" charset="0"/>
              <a:buChar char="•"/>
            </a:pPr>
            <a:endParaRPr lang="sv-SE"/>
          </a:p>
        </p:txBody>
      </p:sp>
    </p:spTree>
    <p:extLst>
      <p:ext uri="{BB962C8B-B14F-4D97-AF65-F5344CB8AC3E}">
        <p14:creationId xmlns:p14="http://schemas.microsoft.com/office/powerpoint/2010/main" val="65607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56D110C-BCD8-FD8A-C176-0B1CF0BE13AA}"/>
              </a:ext>
            </a:extLst>
          </p:cNvPr>
          <p:cNvSpPr>
            <a:spLocks noGrp="1"/>
          </p:cNvSpPr>
          <p:nvPr>
            <p:ph type="title"/>
          </p:nvPr>
        </p:nvSpPr>
        <p:spPr>
          <a:xfrm>
            <a:off x="1901162" y="3050434"/>
            <a:ext cx="3722933" cy="757130"/>
          </a:xfrm>
          <a:ln w="25400" cap="sq">
            <a:solidFill>
              <a:srgbClr val="FFFFFF"/>
            </a:solidFill>
            <a:miter lim="800000"/>
          </a:ln>
        </p:spPr>
        <p:txBody>
          <a:bodyPr wrap="square">
            <a:normAutofit/>
          </a:bodyPr>
          <a:lstStyle/>
          <a:p>
            <a:pPr algn="ctr"/>
            <a:r>
              <a:rPr lang="sv-SE" sz="2800">
                <a:solidFill>
                  <a:srgbClr val="FFFFFF"/>
                </a:solidFill>
                <a:latin typeface="Times New Roman" panose="02020603050405020304" pitchFamily="18" charset="0"/>
                <a:ea typeface="Times New Roman" panose="02020603050405020304" pitchFamily="18" charset="0"/>
              </a:rPr>
              <a:t>Forskning visar </a:t>
            </a:r>
            <a:endParaRPr lang="sv-SE" sz="2800">
              <a:solidFill>
                <a:srgbClr val="FFFFFF"/>
              </a:solidFill>
            </a:endParaRP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84898604-836D-831D-4770-E9C7EDEF067D}"/>
              </a:ext>
            </a:extLst>
          </p:cNvPr>
          <p:cNvSpPr>
            <a:spLocks noGrp="1"/>
          </p:cNvSpPr>
          <p:nvPr>
            <p:ph sz="half" idx="1"/>
          </p:nvPr>
        </p:nvSpPr>
        <p:spPr>
          <a:xfrm>
            <a:off x="6574536" y="640080"/>
            <a:ext cx="5053066" cy="2546604"/>
          </a:xfrm>
        </p:spPr>
        <p:txBody>
          <a:bodyPr>
            <a:normAutofit/>
          </a:bodyPr>
          <a:lstStyle/>
          <a:p>
            <a:r>
              <a:rPr lang="sv-SE" sz="2000">
                <a:latin typeface="Times New Roman" panose="02020603050405020304" pitchFamily="18" charset="0"/>
                <a:ea typeface="Times New Roman" panose="02020603050405020304" pitchFamily="18" charset="0"/>
              </a:rPr>
              <a:t>A</a:t>
            </a:r>
            <a:r>
              <a:rPr lang="sv-SE" sz="2000">
                <a:effectLst/>
                <a:latin typeface="Times New Roman" panose="02020603050405020304" pitchFamily="18" charset="0"/>
                <a:ea typeface="Times New Roman" panose="02020603050405020304" pitchFamily="18" charset="0"/>
              </a:rPr>
              <a:t>tt det går att påverka hälsan i positiv riktning högt upp i åldrarna, genom hälsofrämjande och sjukdomsförebyggande verksamhet och att denna möjlighet är större än man tidigare trott. </a:t>
            </a:r>
          </a:p>
          <a:p>
            <a:endParaRPr lang="sv-SE" sz="2000"/>
          </a:p>
        </p:txBody>
      </p:sp>
      <p:sp>
        <p:nvSpPr>
          <p:cNvPr id="4" name="Platshållare för innehåll 3">
            <a:extLst>
              <a:ext uri="{FF2B5EF4-FFF2-40B4-BE49-F238E27FC236}">
                <a16:creationId xmlns:a16="http://schemas.microsoft.com/office/drawing/2014/main" id="{085AA958-AB97-DA50-7275-EB0F584A07EB}"/>
              </a:ext>
            </a:extLst>
          </p:cNvPr>
          <p:cNvSpPr>
            <a:spLocks noGrp="1"/>
          </p:cNvSpPr>
          <p:nvPr>
            <p:ph sz="half" idx="2"/>
          </p:nvPr>
        </p:nvSpPr>
        <p:spPr>
          <a:xfrm>
            <a:off x="6570204" y="3671315"/>
            <a:ext cx="5057398" cy="2546605"/>
          </a:xfrm>
        </p:spPr>
        <p:txBody>
          <a:bodyPr>
            <a:normAutofit/>
          </a:bodyPr>
          <a:lstStyle/>
          <a:p>
            <a:r>
              <a:rPr lang="sv-SE" sz="2000">
                <a:effectLst/>
                <a:latin typeface="Times New Roman" panose="02020603050405020304" pitchFamily="18" charset="0"/>
                <a:ea typeface="Times New Roman" panose="02020603050405020304" pitchFamily="18" charset="0"/>
              </a:rPr>
              <a:t>Att äldre personer som får ett förebyggande hembesök upplever en ökad trygghet och kontroll över sin hälsa. Genom råd och stöd de fick vid hembesöket känner de sig rustade för framtida utmaningar. </a:t>
            </a:r>
          </a:p>
          <a:p>
            <a:endParaRPr lang="sv-SE" sz="2000"/>
          </a:p>
        </p:txBody>
      </p:sp>
    </p:spTree>
    <p:extLst>
      <p:ext uri="{BB962C8B-B14F-4D97-AF65-F5344CB8AC3E}">
        <p14:creationId xmlns:p14="http://schemas.microsoft.com/office/powerpoint/2010/main" val="280784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22C93FF3-5C58-1020-123E-E213C2123C18}"/>
              </a:ext>
            </a:extLst>
          </p:cNvPr>
          <p:cNvGraphicFramePr>
            <a:graphicFrameLocks noGrp="1"/>
          </p:cNvGraphicFramePr>
          <p:nvPr>
            <p:ph idx="1"/>
            <p:extLst>
              <p:ext uri="{D42A27DB-BD31-4B8C-83A1-F6EECF244321}">
                <p14:modId xmlns:p14="http://schemas.microsoft.com/office/powerpoint/2010/main" val="1722121969"/>
              </p:ext>
            </p:extLst>
          </p:nvPr>
        </p:nvGraphicFramePr>
        <p:xfrm>
          <a:off x="643467" y="731996"/>
          <a:ext cx="10905068" cy="5394012"/>
        </p:xfrm>
        <a:graphic>
          <a:graphicData uri="http://schemas.openxmlformats.org/drawingml/2006/table">
            <a:tbl>
              <a:tblPr firstRow="1" firstCol="1" bandRow="1"/>
              <a:tblGrid>
                <a:gridCol w="3191524">
                  <a:extLst>
                    <a:ext uri="{9D8B030D-6E8A-4147-A177-3AD203B41FA5}">
                      <a16:colId xmlns:a16="http://schemas.microsoft.com/office/drawing/2014/main" val="1272469264"/>
                    </a:ext>
                  </a:extLst>
                </a:gridCol>
                <a:gridCol w="2214951">
                  <a:extLst>
                    <a:ext uri="{9D8B030D-6E8A-4147-A177-3AD203B41FA5}">
                      <a16:colId xmlns:a16="http://schemas.microsoft.com/office/drawing/2014/main" val="4218351405"/>
                    </a:ext>
                  </a:extLst>
                </a:gridCol>
                <a:gridCol w="2166469">
                  <a:extLst>
                    <a:ext uri="{9D8B030D-6E8A-4147-A177-3AD203B41FA5}">
                      <a16:colId xmlns:a16="http://schemas.microsoft.com/office/drawing/2014/main" val="145463910"/>
                    </a:ext>
                  </a:extLst>
                </a:gridCol>
                <a:gridCol w="2045264">
                  <a:extLst>
                    <a:ext uri="{9D8B030D-6E8A-4147-A177-3AD203B41FA5}">
                      <a16:colId xmlns:a16="http://schemas.microsoft.com/office/drawing/2014/main" val="1505058673"/>
                    </a:ext>
                  </a:extLst>
                </a:gridCol>
                <a:gridCol w="1286860">
                  <a:extLst>
                    <a:ext uri="{9D8B030D-6E8A-4147-A177-3AD203B41FA5}">
                      <a16:colId xmlns:a16="http://schemas.microsoft.com/office/drawing/2014/main" val="639016796"/>
                    </a:ext>
                  </a:extLst>
                </a:gridCol>
              </a:tblGrid>
              <a:tr h="831958">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txBody>
                  <a:tcPr marL="149603" marR="149603" marT="20778"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Kvarnholmen HC</a:t>
                      </a:r>
                      <a:endParaRPr lang="en-US" sz="3900" b="0" i="0" u="none" strike="noStrike">
                        <a:effectLst/>
                        <a:latin typeface="Arial" panose="020B0604020202020204" pitchFamily="34" charset="0"/>
                      </a:endParaRPr>
                    </a:p>
                  </a:txBody>
                  <a:tcPr marL="149603" marR="149603" marT="20778"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Norrliden HC</a:t>
                      </a:r>
                      <a:endParaRPr lang="en-US" sz="3900" b="0" i="0" u="none" strike="noStrike">
                        <a:effectLst/>
                        <a:latin typeface="Arial" panose="020B0604020202020204" pitchFamily="34" charset="0"/>
                      </a:endParaRPr>
                    </a:p>
                  </a:txBody>
                  <a:tcPr marL="149603" marR="149603" marT="20778"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Mörbylånga HC</a:t>
                      </a:r>
                      <a:endParaRPr lang="en-US" sz="3900" b="0" i="0" u="none" strike="noStrike">
                        <a:effectLst/>
                        <a:latin typeface="Arial" panose="020B0604020202020204" pitchFamily="34" charset="0"/>
                      </a:endParaRPr>
                    </a:p>
                  </a:txBody>
                  <a:tcPr marL="149603" marR="149603" marT="20778"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Totalt</a:t>
                      </a:r>
                      <a:endParaRPr lang="en-US" sz="3900" b="0" i="0" u="none" strike="noStrike">
                        <a:effectLst/>
                        <a:latin typeface="Arial" panose="020B0604020202020204" pitchFamily="34" charset="0"/>
                      </a:endParaRPr>
                    </a:p>
                  </a:txBody>
                  <a:tcPr marL="149603" marR="149603" marT="20778"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814802997"/>
                  </a:ext>
                </a:extLst>
              </a:tr>
              <a:tr h="466262">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 år</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45799301"/>
                  </a:ext>
                </a:extLst>
              </a:tr>
              <a:tr h="466262">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 år</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76774571"/>
                  </a:ext>
                </a:extLst>
              </a:tr>
              <a:tr h="466262">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 år</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109382940"/>
                  </a:ext>
                </a:extLst>
              </a:tr>
              <a:tr h="466262">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Totalt antal listade</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213</a:t>
                      </a:r>
                      <a:endParaRPr lang="en-US" sz="3900" b="1" i="0" u="none" strike="noStrike" dirty="0">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918711825"/>
                  </a:ext>
                </a:extLst>
              </a:tr>
              <a:tr h="831958">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Genomförda hembesök</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900" b="0" i="0" u="none" strike="noStrike" dirty="0">
                        <a:effectLst/>
                        <a:latin typeface="Arial" panose="020B0604020202020204" pitchFamily="34" charset="0"/>
                      </a:endParaRPr>
                    </a:p>
                    <a:p>
                      <a:pPr algn="l" fontAlgn="t">
                        <a:spcBef>
                          <a:spcPts val="0"/>
                        </a:spcBef>
                        <a:spcAft>
                          <a:spcPts val="0"/>
                        </a:spcAft>
                      </a:pPr>
                      <a:r>
                        <a:rPr lang="en-US" sz="2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149</a:t>
                      </a:r>
                      <a:endParaRPr lang="en-US" sz="3900" b="1" i="0" u="none" strike="noStrike" dirty="0">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4245457052"/>
                  </a:ext>
                </a:extLst>
              </a:tr>
              <a:tr h="466262">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Män</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838046454"/>
                  </a:ext>
                </a:extLst>
              </a:tr>
              <a:tr h="466262">
                <a:tc>
                  <a:txBody>
                    <a:bodyPr/>
                    <a:lstStyle/>
                    <a:p>
                      <a:pPr algn="l" fontAlgn="t">
                        <a:spcBef>
                          <a:spcPts val="0"/>
                        </a:spcBef>
                        <a:spcAft>
                          <a:spcPts val="0"/>
                        </a:spcAft>
                      </a:pPr>
                      <a:r>
                        <a:rPr lang="en-US" sz="2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Kvinnor</a:t>
                      </a:r>
                      <a:endParaRPr lang="en-US" sz="3900" b="0" i="0" u="none" strike="noStrike" dirty="0">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2514592367"/>
                  </a:ext>
                </a:extLst>
              </a:tr>
              <a:tr h="466262">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Avbokningar</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 </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 </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 </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t">
                        <a:spcBef>
                          <a:spcPts val="0"/>
                        </a:spcBef>
                        <a:spcAft>
                          <a:spcPts val="0"/>
                        </a:spcAft>
                      </a:pPr>
                      <a:r>
                        <a:rPr lang="en-US" sz="2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endParaRPr lang="en-US" sz="3900" b="1" i="0" u="none" strike="noStrike" dirty="0">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639654142"/>
                  </a:ext>
                </a:extLst>
              </a:tr>
              <a:tr h="466262">
                <a:tc>
                  <a:txBody>
                    <a:bodyPr/>
                    <a:lstStyle/>
                    <a:p>
                      <a:pPr algn="l" fontAlgn="t">
                        <a:spcBef>
                          <a:spcPts val="0"/>
                        </a:spcBef>
                        <a:spcAft>
                          <a:spcPts val="0"/>
                        </a:spcAft>
                      </a:pPr>
                      <a:r>
                        <a:rPr lang="en-US" sz="2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Telefonuppföljningar</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3900" b="0" i="0" u="none" strike="noStrike">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t">
                        <a:spcBef>
                          <a:spcPts val="0"/>
                        </a:spcBef>
                        <a:spcAft>
                          <a:spcPts val="0"/>
                        </a:spcAft>
                      </a:pPr>
                      <a:r>
                        <a:rPr lang="en-US" sz="2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a:t>
                      </a:r>
                      <a:endParaRPr lang="en-US" sz="3900" b="1" i="0" u="none" strike="noStrike" dirty="0">
                        <a:effectLst/>
                        <a:latin typeface="Arial" panose="020B0604020202020204" pitchFamily="34" charset="0"/>
                      </a:endParaRPr>
                    </a:p>
                  </a:txBody>
                  <a:tcPr marL="149603" marR="149603" marT="20778"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949374114"/>
                  </a:ext>
                </a:extLst>
              </a:tr>
            </a:tbl>
          </a:graphicData>
        </a:graphic>
      </p:graphicFrame>
    </p:spTree>
    <p:extLst>
      <p:ext uri="{BB962C8B-B14F-4D97-AF65-F5344CB8AC3E}">
        <p14:creationId xmlns:p14="http://schemas.microsoft.com/office/powerpoint/2010/main" val="296685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7E9124-5436-4B68-88B2-4DB867AA3491}"/>
              </a:ext>
            </a:extLst>
          </p:cNvPr>
          <p:cNvSpPr>
            <a:spLocks noGrp="1"/>
          </p:cNvSpPr>
          <p:nvPr>
            <p:ph type="title"/>
          </p:nvPr>
        </p:nvSpPr>
        <p:spPr>
          <a:xfrm>
            <a:off x="1097280" y="286603"/>
            <a:ext cx="10058400" cy="1450757"/>
          </a:xfrm>
        </p:spPr>
        <p:txBody>
          <a:bodyPr>
            <a:normAutofit/>
          </a:bodyPr>
          <a:lstStyle/>
          <a:p>
            <a:r>
              <a:rPr lang="sv-SE" dirty="0"/>
              <a:t>Hembesöket tar cirka 90 minuter</a:t>
            </a:r>
          </a:p>
        </p:txBody>
      </p:sp>
      <p:sp>
        <p:nvSpPr>
          <p:cNvPr id="3" name="Platshållare för innehåll 2">
            <a:extLst>
              <a:ext uri="{FF2B5EF4-FFF2-40B4-BE49-F238E27FC236}">
                <a16:creationId xmlns:a16="http://schemas.microsoft.com/office/drawing/2014/main" id="{125EB3A0-A8F7-4269-9631-09BAEAB8EBEF}"/>
              </a:ext>
            </a:extLst>
          </p:cNvPr>
          <p:cNvSpPr>
            <a:spLocks noGrp="1"/>
          </p:cNvSpPr>
          <p:nvPr>
            <p:ph idx="1"/>
          </p:nvPr>
        </p:nvSpPr>
        <p:spPr>
          <a:xfrm>
            <a:off x="1097279" y="1845734"/>
            <a:ext cx="6454987" cy="4023360"/>
          </a:xfrm>
        </p:spPr>
        <p:txBody>
          <a:bodyPr>
            <a:normAutofit fontScale="70000" lnSpcReduction="20000"/>
          </a:bodyPr>
          <a:lstStyle/>
          <a:p>
            <a:endParaRPr lang="sv-SE"/>
          </a:p>
          <a:p>
            <a:pPr>
              <a:buFont typeface="Wingdings" panose="05000000000000000000" pitchFamily="2" charset="2"/>
              <a:buChar char="§"/>
            </a:pPr>
            <a:r>
              <a:rPr lang="sv-SE"/>
              <a:t>Fysisk hälsa och välbefinnande</a:t>
            </a:r>
          </a:p>
          <a:p>
            <a:pPr>
              <a:buFont typeface="Wingdings" panose="05000000000000000000" pitchFamily="2" charset="2"/>
              <a:buChar char="§"/>
            </a:pPr>
            <a:r>
              <a:rPr lang="sv-SE"/>
              <a:t>Social gemenskap</a:t>
            </a:r>
          </a:p>
          <a:p>
            <a:pPr>
              <a:buFont typeface="Wingdings" panose="05000000000000000000" pitchFamily="2" charset="2"/>
              <a:buChar char="§"/>
            </a:pPr>
            <a:r>
              <a:rPr lang="sv-SE"/>
              <a:t>Levnadsvanor</a:t>
            </a:r>
          </a:p>
          <a:p>
            <a:pPr>
              <a:buFont typeface="Wingdings" panose="05000000000000000000" pitchFamily="2" charset="2"/>
              <a:buChar char="§"/>
            </a:pPr>
            <a:r>
              <a:rPr lang="sv-SE"/>
              <a:t>Kognitiv förmåga</a:t>
            </a:r>
          </a:p>
          <a:p>
            <a:pPr>
              <a:buFont typeface="Wingdings" panose="05000000000000000000" pitchFamily="2" charset="2"/>
              <a:buChar char="§"/>
            </a:pPr>
            <a:r>
              <a:rPr lang="sv-SE"/>
              <a:t>Läkemedel</a:t>
            </a:r>
          </a:p>
          <a:p>
            <a:pPr>
              <a:buFont typeface="Wingdings" panose="05000000000000000000" pitchFamily="2" charset="2"/>
              <a:buChar char="§"/>
            </a:pPr>
            <a:r>
              <a:rPr lang="sv-SE"/>
              <a:t>Fallförebyggande</a:t>
            </a:r>
          </a:p>
          <a:p>
            <a:pPr>
              <a:buFont typeface="Wingdings" panose="05000000000000000000" pitchFamily="2" charset="2"/>
              <a:buChar char="§"/>
            </a:pPr>
            <a:r>
              <a:rPr lang="sv-SE" sz="2800"/>
              <a:t>Vård av anhörig</a:t>
            </a:r>
          </a:p>
          <a:p>
            <a:pPr>
              <a:buFont typeface="Wingdings" panose="05000000000000000000" pitchFamily="2" charset="2"/>
              <a:buChar char="§"/>
            </a:pPr>
            <a:r>
              <a:rPr lang="sv-SE" sz="2800"/>
              <a:t>Digital kompetens</a:t>
            </a:r>
            <a:endParaRPr lang="sv-SE"/>
          </a:p>
          <a:p>
            <a:pPr>
              <a:buFont typeface="Wingdings" panose="05000000000000000000" pitchFamily="2" charset="2"/>
              <a:buChar char="§"/>
            </a:pPr>
            <a:r>
              <a:rPr lang="sv-SE"/>
              <a:t>Information om kommunens verksamheter</a:t>
            </a:r>
          </a:p>
          <a:p>
            <a:pPr>
              <a:buFont typeface="Wingdings" panose="05000000000000000000" pitchFamily="2" charset="2"/>
              <a:buChar char="§"/>
            </a:pPr>
            <a:r>
              <a:rPr lang="sv-SE"/>
              <a:t>Blodtryck, puls, blodsocker, vikt, Timed Up and Go test</a:t>
            </a:r>
          </a:p>
          <a:p>
            <a:endParaRPr lang="sv-SE"/>
          </a:p>
          <a:p>
            <a:endParaRPr lang="sv-SE"/>
          </a:p>
          <a:p>
            <a:endParaRPr lang="sv-SE" dirty="0"/>
          </a:p>
        </p:txBody>
      </p:sp>
      <p:pic>
        <p:nvPicPr>
          <p:cNvPr id="5" name="Bildobjekt 4">
            <a:extLst>
              <a:ext uri="{FF2B5EF4-FFF2-40B4-BE49-F238E27FC236}">
                <a16:creationId xmlns:a16="http://schemas.microsoft.com/office/drawing/2014/main" id="{0D5F0726-4F83-48AB-9FE3-AFA0547D2240}"/>
              </a:ext>
            </a:extLst>
          </p:cNvPr>
          <p:cNvPicPr/>
          <p:nvPr/>
        </p:nvPicPr>
        <p:blipFill rotWithShape="1">
          <a:blip r:embed="rId3"/>
          <a:srcRect l="27974" t="25025" r="28146" b="21642"/>
          <a:stretch/>
        </p:blipFill>
        <p:spPr>
          <a:xfrm>
            <a:off x="7233920" y="1991360"/>
            <a:ext cx="4643120" cy="3230880"/>
          </a:xfrm>
          <a:prstGeom prst="rect">
            <a:avLst/>
          </a:prstGeom>
        </p:spPr>
      </p:pic>
    </p:spTree>
    <p:extLst>
      <p:ext uri="{BB962C8B-B14F-4D97-AF65-F5344CB8AC3E}">
        <p14:creationId xmlns:p14="http://schemas.microsoft.com/office/powerpoint/2010/main" val="207877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A431AD5-4B49-491A-9337-E5CEF3690CE2}"/>
              </a:ext>
            </a:extLst>
          </p:cNvPr>
          <p:cNvSpPr>
            <a:spLocks noGrp="1"/>
          </p:cNvSpPr>
          <p:nvPr>
            <p:ph type="title"/>
          </p:nvPr>
        </p:nvSpPr>
        <p:spPr>
          <a:xfrm>
            <a:off x="838200" y="556995"/>
            <a:ext cx="10515600" cy="1133693"/>
          </a:xfrm>
        </p:spPr>
        <p:txBody>
          <a:bodyPr>
            <a:normAutofit/>
          </a:bodyPr>
          <a:lstStyle/>
          <a:p>
            <a:pPr algn="ctr"/>
            <a:r>
              <a:rPr lang="sv-SE"/>
              <a:t>Vid identifierat behov erbjuds kontakt med:</a:t>
            </a:r>
          </a:p>
        </p:txBody>
      </p:sp>
      <p:graphicFrame>
        <p:nvGraphicFramePr>
          <p:cNvPr id="29" name="Platshållare för innehåll 2">
            <a:extLst>
              <a:ext uri="{FF2B5EF4-FFF2-40B4-BE49-F238E27FC236}">
                <a16:creationId xmlns:a16="http://schemas.microsoft.com/office/drawing/2014/main" id="{2C201C3C-9D36-47B5-B31C-572B9C68E0F7}"/>
              </a:ext>
            </a:extLst>
          </p:cNvPr>
          <p:cNvGraphicFramePr>
            <a:graphicFrameLocks noGrp="1"/>
          </p:cNvGraphicFramePr>
          <p:nvPr>
            <p:ph idx="1"/>
            <p:extLst>
              <p:ext uri="{D42A27DB-BD31-4B8C-83A1-F6EECF244321}">
                <p14:modId xmlns:p14="http://schemas.microsoft.com/office/powerpoint/2010/main" val="194815027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ruta 3"/>
          <p:cNvSpPr txBox="1"/>
          <p:nvPr/>
        </p:nvSpPr>
        <p:spPr>
          <a:xfrm>
            <a:off x="13728957" y="4389243"/>
            <a:ext cx="5345723" cy="3831102"/>
          </a:xfrm>
          <a:prstGeom prst="rect">
            <a:avLst/>
          </a:prstGeom>
          <a:noFill/>
        </p:spPr>
        <p:txBody>
          <a:bodyPr wrap="square" rtlCol="0">
            <a:spAutoFit/>
          </a:bodyPr>
          <a:lstStyle/>
          <a:p>
            <a:endParaRPr lang="sv-SE" dirty="0"/>
          </a:p>
        </p:txBody>
      </p:sp>
    </p:spTree>
    <p:extLst>
      <p:ext uri="{BB962C8B-B14F-4D97-AF65-F5344CB8AC3E}">
        <p14:creationId xmlns:p14="http://schemas.microsoft.com/office/powerpoint/2010/main" val="319961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978BC27-CB41-5B15-4F4E-0CF547A15A2A}"/>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a:solidFill>
                  <a:srgbClr val="FFFFFF"/>
                </a:solidFill>
                <a:latin typeface="+mj-lt"/>
                <a:ea typeface="+mj-ea"/>
                <a:cs typeface="+mj-cs"/>
              </a:rPr>
              <a:t>Data hela gruppen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Underrubrik 2">
            <a:extLst>
              <a:ext uri="{FF2B5EF4-FFF2-40B4-BE49-F238E27FC236}">
                <a16:creationId xmlns:a16="http://schemas.microsoft.com/office/drawing/2014/main" id="{D60A1AAC-2591-3124-3B52-07CA5AF537D6}"/>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marL="342900" lvl="0" indent="-342900" algn="l">
              <a:buFont typeface="Arial" panose="020B0604020202020204" pitchFamily="34" charset="0"/>
              <a:buChar char="•"/>
            </a:pPr>
            <a:r>
              <a:rPr lang="en-US" dirty="0"/>
              <a:t>146 personer upplevde att de hade nytta av hembesöket</a:t>
            </a:r>
            <a:endParaRPr lang="sv-SE" dirty="0"/>
          </a:p>
          <a:p>
            <a:pPr marL="342900" lvl="0" indent="-342900" algn="l">
              <a:buFont typeface="Arial" panose="020B0604020202020204" pitchFamily="34" charset="0"/>
              <a:buChar char="•"/>
            </a:pPr>
            <a:r>
              <a:rPr lang="en-US" dirty="0"/>
              <a:t>Självskattad hälsa mycket bra/bra kvinnor 81 % män 60 %</a:t>
            </a:r>
            <a:endParaRPr lang="sv-SE" dirty="0"/>
          </a:p>
          <a:p>
            <a:pPr marL="342900" lvl="0" indent="-342900" algn="l">
              <a:buFont typeface="Arial" panose="020B0604020202020204" pitchFamily="34" charset="0"/>
              <a:buChar char="•"/>
            </a:pPr>
            <a:r>
              <a:rPr lang="en-US" dirty="0"/>
              <a:t>Självskattat välbefinnande mycket bra/bra 86 % kvinnor, 80 % män</a:t>
            </a:r>
            <a:endParaRPr lang="sv-SE" dirty="0"/>
          </a:p>
          <a:p>
            <a:pPr marL="342900" lvl="0" indent="-342900" algn="l">
              <a:buFont typeface="Arial" panose="020B0604020202020204" pitchFamily="34" charset="0"/>
              <a:buChar char="•"/>
            </a:pPr>
            <a:r>
              <a:rPr lang="en-US" dirty="0"/>
              <a:t>79 % kände sig inte ensamma</a:t>
            </a:r>
            <a:endParaRPr lang="sv-SE" dirty="0"/>
          </a:p>
          <a:p>
            <a:pPr marL="342900" lvl="0" indent="-342900" algn="l">
              <a:buFont typeface="Arial" panose="020B0604020202020204" pitchFamily="34" charset="0"/>
              <a:buChar char="•"/>
            </a:pPr>
            <a:r>
              <a:rPr lang="en-US" dirty="0"/>
              <a:t> 88 % upplevde att livet var meningsfullt</a:t>
            </a:r>
            <a:endParaRPr lang="sv-SE" dirty="0"/>
          </a:p>
          <a:p>
            <a:pPr marL="342900" lvl="0" indent="-342900" algn="l">
              <a:buFont typeface="Arial" panose="020B0604020202020204" pitchFamily="34" charset="0"/>
              <a:buChar char="•"/>
            </a:pPr>
            <a:r>
              <a:rPr lang="en-US" dirty="0"/>
              <a:t>Drygt hälften 54 % upplevde smärta ofta/alltid</a:t>
            </a:r>
            <a:endParaRPr lang="sv-SE" dirty="0"/>
          </a:p>
          <a:p>
            <a:pPr marL="342900" lvl="0" indent="-342900" algn="l">
              <a:buFont typeface="Arial" panose="020B0604020202020204" pitchFamily="34" charset="0"/>
              <a:buChar char="•"/>
            </a:pPr>
            <a:r>
              <a:rPr lang="en-US" dirty="0"/>
              <a:t>44 % bedömdes ha fallrisk</a:t>
            </a:r>
            <a:endParaRPr lang="sv-SE" dirty="0"/>
          </a:p>
          <a:p>
            <a:pPr marL="342900" lvl="0" indent="-342900" algn="l">
              <a:buFont typeface="Arial" panose="020B0604020202020204" pitchFamily="34" charset="0"/>
              <a:buChar char="•"/>
            </a:pPr>
            <a:r>
              <a:rPr lang="en-US" dirty="0"/>
              <a:t> 4 av 10 hade inte ett Bankid</a:t>
            </a:r>
            <a:endParaRPr lang="sv-SE" dirty="0"/>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19473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27BAF3A-D0D6-2380-8886-AAE9F1DAA6B3}"/>
              </a:ext>
            </a:extLst>
          </p:cNvPr>
          <p:cNvSpPr>
            <a:spLocks noGrp="1"/>
          </p:cNvSpPr>
          <p:nvPr>
            <p:ph type="title"/>
          </p:nvPr>
        </p:nvSpPr>
        <p:spPr>
          <a:xfrm>
            <a:off x="841248" y="334644"/>
            <a:ext cx="10509504" cy="1076914"/>
          </a:xfrm>
        </p:spPr>
        <p:txBody>
          <a:bodyPr anchor="ctr">
            <a:normAutofit/>
          </a:bodyPr>
          <a:lstStyle/>
          <a:p>
            <a:pPr algn="ctr"/>
            <a:r>
              <a:rPr lang="sv-SE" sz="4000" dirty="0"/>
              <a:t>Åtgärder</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Platshållare för innehåll 3">
            <a:extLst>
              <a:ext uri="{FF2B5EF4-FFF2-40B4-BE49-F238E27FC236}">
                <a16:creationId xmlns:a16="http://schemas.microsoft.com/office/drawing/2014/main" id="{5EA837B9-E721-E35E-758F-E8A836847D3B}"/>
              </a:ext>
            </a:extLst>
          </p:cNvPr>
          <p:cNvGraphicFramePr>
            <a:graphicFrameLocks noGrp="1"/>
          </p:cNvGraphicFramePr>
          <p:nvPr>
            <p:ph idx="1"/>
            <p:extLst>
              <p:ext uri="{D42A27DB-BD31-4B8C-83A1-F6EECF244321}">
                <p14:modId xmlns:p14="http://schemas.microsoft.com/office/powerpoint/2010/main" val="35364908"/>
              </p:ext>
            </p:extLst>
          </p:nvPr>
        </p:nvGraphicFramePr>
        <p:xfrm>
          <a:off x="413468" y="1411558"/>
          <a:ext cx="10931188" cy="4861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06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C44D7C4-4E62-D895-E164-FDBE05517C61}"/>
              </a:ext>
            </a:extLst>
          </p:cNvPr>
          <p:cNvSpPr>
            <a:spLocks noGrp="1"/>
          </p:cNvSpPr>
          <p:nvPr>
            <p:ph type="title"/>
          </p:nvPr>
        </p:nvSpPr>
        <p:spPr>
          <a:xfrm>
            <a:off x="838200" y="963507"/>
            <a:ext cx="3494362" cy="4930986"/>
          </a:xfrm>
        </p:spPr>
        <p:txBody>
          <a:bodyPr>
            <a:normAutofit/>
          </a:bodyPr>
          <a:lstStyle/>
          <a:p>
            <a:pPr algn="r"/>
            <a:r>
              <a:rPr lang="sv-SE" dirty="0">
                <a:solidFill>
                  <a:schemeClr val="accent1"/>
                </a:solidFill>
              </a:rPr>
              <a:t>Upplevd nytta av hembesöket</a:t>
            </a:r>
          </a:p>
        </p:txBody>
      </p:sp>
      <p:cxnSp>
        <p:nvCxnSpPr>
          <p:cNvPr id="16"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58736F05-DE2B-5FD8-06FC-E95CAE7E74C9}"/>
              </a:ext>
            </a:extLst>
          </p:cNvPr>
          <p:cNvSpPr>
            <a:spLocks noGrp="1"/>
          </p:cNvSpPr>
          <p:nvPr>
            <p:ph sz="half" idx="1"/>
          </p:nvPr>
        </p:nvSpPr>
        <p:spPr>
          <a:xfrm>
            <a:off x="4976030" y="963507"/>
            <a:ext cx="6250940" cy="2743200"/>
          </a:xfrm>
        </p:spPr>
        <p:txBody>
          <a:bodyPr anchor="b">
            <a:normAutofit/>
          </a:bodyPr>
          <a:lstStyle/>
          <a:p>
            <a:pPr marL="342900" lvl="0" indent="-342900">
              <a:buFont typeface="Symbol" panose="05050102010706020507" pitchFamily="18" charset="2"/>
              <a:buChar char=""/>
            </a:pPr>
            <a:r>
              <a:rPr lang="sv-SE" sz="1600" dirty="0">
                <a:effectLst/>
                <a:latin typeface="Times New Roman" panose="02020603050405020304" pitchFamily="18" charset="0"/>
                <a:ea typeface="Times New Roman" panose="02020603050405020304" pitchFamily="18" charset="0"/>
              </a:rPr>
              <a:t>Man tyckte att det var bra att förebygga och fånga upp saker tidigt </a:t>
            </a:r>
          </a:p>
          <a:p>
            <a:pPr marL="342900" lvl="0" indent="-342900">
              <a:buFont typeface="Symbol" panose="05050102010706020507" pitchFamily="18" charset="2"/>
              <a:buChar char=""/>
            </a:pPr>
            <a:r>
              <a:rPr lang="sv-SE" sz="1600" dirty="0">
                <a:effectLst/>
                <a:latin typeface="Times New Roman" panose="02020603050405020304" pitchFamily="18" charset="0"/>
                <a:ea typeface="Times New Roman" panose="02020603050405020304" pitchFamily="18" charset="0"/>
              </a:rPr>
              <a:t>Man kände sig sedd </a:t>
            </a:r>
          </a:p>
          <a:p>
            <a:pPr marL="342900" lvl="0" indent="-342900">
              <a:buFont typeface="Symbol" panose="05050102010706020507" pitchFamily="18" charset="2"/>
              <a:buChar char=""/>
            </a:pPr>
            <a:r>
              <a:rPr lang="sv-SE" sz="1600" dirty="0">
                <a:effectLst/>
                <a:latin typeface="Times New Roman" panose="02020603050405020304" pitchFamily="18" charset="0"/>
                <a:ea typeface="Times New Roman" panose="02020603050405020304" pitchFamily="18" charset="0"/>
              </a:rPr>
              <a:t>Det upplevdes som intressant, lärorikt och tryggt att veta vart man kan vända sig vid behov</a:t>
            </a:r>
          </a:p>
          <a:p>
            <a:pPr marL="342900" lvl="0" indent="-342900">
              <a:buFont typeface="Symbol" panose="05050102010706020507" pitchFamily="18" charset="2"/>
              <a:buChar char=""/>
            </a:pPr>
            <a:r>
              <a:rPr lang="sv-SE" sz="1600" dirty="0">
                <a:effectLst/>
                <a:latin typeface="Times New Roman" panose="02020603050405020304" pitchFamily="18" charset="0"/>
                <a:ea typeface="Times New Roman" panose="02020603050405020304" pitchFamily="18" charset="0"/>
              </a:rPr>
              <a:t>Några påpekade att det inte varit några pekpinnar vilket de hade befarat innan</a:t>
            </a:r>
          </a:p>
          <a:p>
            <a:pPr marL="0" indent="0">
              <a:buNone/>
            </a:pPr>
            <a:r>
              <a:rPr lang="sv-SE" sz="1400" dirty="0">
                <a:effectLst/>
                <a:latin typeface="Times New Roman" panose="02020603050405020304" pitchFamily="18" charset="0"/>
                <a:ea typeface="Times New Roman" panose="02020603050405020304" pitchFamily="18" charset="0"/>
              </a:rPr>
              <a:t> </a:t>
            </a:r>
          </a:p>
          <a:p>
            <a:endParaRPr lang="sv-SE" sz="1400" dirty="0"/>
          </a:p>
        </p:txBody>
      </p:sp>
      <p:sp>
        <p:nvSpPr>
          <p:cNvPr id="4" name="Platshållare för innehåll 3">
            <a:extLst>
              <a:ext uri="{FF2B5EF4-FFF2-40B4-BE49-F238E27FC236}">
                <a16:creationId xmlns:a16="http://schemas.microsoft.com/office/drawing/2014/main" id="{4E70BF15-FEEA-170B-806A-43A2933538CE}"/>
              </a:ext>
            </a:extLst>
          </p:cNvPr>
          <p:cNvSpPr>
            <a:spLocks noGrp="1"/>
          </p:cNvSpPr>
          <p:nvPr>
            <p:ph sz="half" idx="2"/>
          </p:nvPr>
        </p:nvSpPr>
        <p:spPr>
          <a:xfrm>
            <a:off x="4976030" y="3260034"/>
            <a:ext cx="6250940" cy="2634459"/>
          </a:xfrm>
        </p:spPr>
        <p:txBody>
          <a:bodyPr>
            <a:normAutofit/>
          </a:bodyPr>
          <a:lstStyle/>
          <a:p>
            <a:pPr marL="342900" lvl="0" indent="-342900">
              <a:buFont typeface="Symbol" panose="05050102010706020507" pitchFamily="18" charset="2"/>
              <a:buChar char=""/>
            </a:pPr>
            <a:r>
              <a:rPr lang="sv-SE" sz="1600" dirty="0">
                <a:effectLst/>
                <a:latin typeface="Times New Roman" panose="02020603050405020304" pitchFamily="18" charset="0"/>
                <a:ea typeface="Times New Roman" panose="02020603050405020304" pitchFamily="18" charset="0"/>
              </a:rPr>
              <a:t>Flera tyckte att det var mer omfattande än vad de hade trott </a:t>
            </a:r>
          </a:p>
          <a:p>
            <a:pPr marL="342900" lvl="0" indent="-342900">
              <a:buFont typeface="Symbol" panose="05050102010706020507" pitchFamily="18" charset="2"/>
              <a:buChar char=""/>
            </a:pPr>
            <a:r>
              <a:rPr lang="sv-SE" sz="1600" dirty="0">
                <a:effectLst/>
                <a:latin typeface="Times New Roman" panose="02020603050405020304" pitchFamily="18" charset="0"/>
                <a:ea typeface="Times New Roman" panose="02020603050405020304" pitchFamily="18" charset="0"/>
              </a:rPr>
              <a:t>Några hade tänkt tacka nej och de var glada att de inte hade gjort det </a:t>
            </a:r>
          </a:p>
          <a:p>
            <a:pPr marL="342900" indent="-342900">
              <a:buFont typeface="Symbol" panose="05050102010706020507" pitchFamily="18" charset="2"/>
              <a:buChar char=""/>
            </a:pPr>
            <a:r>
              <a:rPr lang="sv-SE" sz="1600" dirty="0">
                <a:latin typeface="Times New Roman" panose="02020603050405020304" pitchFamily="18" charset="0"/>
                <a:ea typeface="Times New Roman" panose="02020603050405020304" pitchFamily="18" charset="0"/>
              </a:rPr>
              <a:t>Flera var mycket nöjda med att ha kommit i gång med träning och tyckte att träningen hade gett resultat </a:t>
            </a:r>
          </a:p>
          <a:p>
            <a:pPr marL="342900" lvl="0" indent="-342900">
              <a:buFont typeface="Symbol" panose="05050102010706020507" pitchFamily="18" charset="2"/>
              <a:buChar char=""/>
            </a:pPr>
            <a:r>
              <a:rPr lang="sv-SE" sz="1600" dirty="0">
                <a:effectLst/>
                <a:latin typeface="Times New Roman" panose="02020603050405020304" pitchFamily="18" charset="0"/>
                <a:ea typeface="Times New Roman" panose="02020603050405020304" pitchFamily="18" charset="0"/>
              </a:rPr>
              <a:t>De beskrev det som att det var ett bra initiativ av kommunen och positivt att de visade intresse för dem </a:t>
            </a:r>
          </a:p>
          <a:p>
            <a:pPr marL="342900" lvl="0" indent="-342900">
              <a:buFont typeface="Symbol" panose="05050102010706020507" pitchFamily="18" charset="2"/>
              <a:buChar char=""/>
            </a:pPr>
            <a:r>
              <a:rPr lang="sv-SE" sz="1600" dirty="0">
                <a:effectLst/>
                <a:latin typeface="Times New Roman" panose="02020603050405020304" pitchFamily="18" charset="0"/>
                <a:ea typeface="Times New Roman" panose="02020603050405020304" pitchFamily="18" charset="0"/>
              </a:rPr>
              <a:t>Flera hade berättat om hembesöket i positiva ordalag för sina vänner och man uttryckte att man hoppades att fler skulle få den här möjligheten.</a:t>
            </a:r>
          </a:p>
          <a:p>
            <a:endParaRPr lang="sv-SE" sz="1600" dirty="0"/>
          </a:p>
        </p:txBody>
      </p:sp>
    </p:spTree>
    <p:extLst>
      <p:ext uri="{BB962C8B-B14F-4D97-AF65-F5344CB8AC3E}">
        <p14:creationId xmlns:p14="http://schemas.microsoft.com/office/powerpoint/2010/main" val="410651725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506</TotalTime>
  <Words>1522</Words>
  <Application>Microsoft Office PowerPoint</Application>
  <PresentationFormat>Bredbild</PresentationFormat>
  <Paragraphs>300</Paragraphs>
  <Slides>19</Slides>
  <Notes>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Arial</vt:lpstr>
      <vt:lpstr>Calibri</vt:lpstr>
      <vt:lpstr>Calibri Light</vt:lpstr>
      <vt:lpstr>Symbol</vt:lpstr>
      <vt:lpstr>Times New Roman</vt:lpstr>
      <vt:lpstr>Wingdings</vt:lpstr>
      <vt:lpstr>Office-tema</vt:lpstr>
      <vt:lpstr>Preventiva hembesök till äldre</vt:lpstr>
      <vt:lpstr>Syfte med preventiva hembesök</vt:lpstr>
      <vt:lpstr>Forskning visar </vt:lpstr>
      <vt:lpstr>PowerPoint-presentation</vt:lpstr>
      <vt:lpstr>Hembesöket tar cirka 90 minuter</vt:lpstr>
      <vt:lpstr>Vid identifierat behov erbjuds kontakt med:</vt:lpstr>
      <vt:lpstr>Data hela gruppen</vt:lpstr>
      <vt:lpstr>Åtgärder</vt:lpstr>
      <vt:lpstr>Upplevd nytta av hembesöket</vt:lpstr>
      <vt:lpstr>79-åringar</vt:lpstr>
      <vt:lpstr>      Utvärdering av förebyggande hembesök för äldre, samverkansprojekt Kalmar kommun och Region Kalmar</vt:lpstr>
      <vt:lpstr>Utvärderingsuppdraget</vt:lpstr>
      <vt:lpstr>Helhetsbedömning</vt:lpstr>
      <vt:lpstr>Modellens styrkor</vt:lpstr>
      <vt:lpstr>Modellens styrkor - uppföljningar</vt:lpstr>
      <vt:lpstr>Förbättringsområden</vt:lpstr>
      <vt:lpstr>Genomförda åtgärder och förväntade effekter</vt:lpstr>
      <vt:lpstr>Fallolyckor (källa Socialstyrelsen)</vt:lpstr>
      <vt:lpstr>Fallolyckor (källa Socialstyrelsen)</vt:lpstr>
    </vt:vector>
  </TitlesOfParts>
  <Company>Kalmar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Preventiva hembesök till äldre</dc:title>
  <dc:creator>Ulla Westring Hellström</dc:creator>
  <cp:lastModifiedBy>Ulla Westring Hellström</cp:lastModifiedBy>
  <cp:revision>28</cp:revision>
  <dcterms:created xsi:type="dcterms:W3CDTF">2022-09-19T11:23:50Z</dcterms:created>
  <dcterms:modified xsi:type="dcterms:W3CDTF">2022-12-02T11:25:43Z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592d99-4413-49ee-9551-0670efc4da27_Enabled">
    <vt:lpwstr>true</vt:lpwstr>
  </property>
  <property fmtid="{D5CDD505-2E9C-101B-9397-08002B2CF9AE}" pid="3" name="MSIP_Label_64592d99-4413-49ee-9551-0670efc4da27_SetDate">
    <vt:lpwstr>2022-09-19T11:56:26Z</vt:lpwstr>
  </property>
  <property fmtid="{D5CDD505-2E9C-101B-9397-08002B2CF9AE}" pid="4" name="MSIP_Label_64592d99-4413-49ee-9551-0670efc4da27_Method">
    <vt:lpwstr>Standard</vt:lpwstr>
  </property>
  <property fmtid="{D5CDD505-2E9C-101B-9397-08002B2CF9AE}" pid="5" name="MSIP_Label_64592d99-4413-49ee-9551-0670efc4da27_Name">
    <vt:lpwstr>Klass 1 - öppet</vt:lpwstr>
  </property>
  <property fmtid="{D5CDD505-2E9C-101B-9397-08002B2CF9AE}" pid="6" name="MSIP_Label_64592d99-4413-49ee-9551-0670efc4da27_SiteId">
    <vt:lpwstr>687e1b58-fbe3-4cfb-98bc-58f2496d274c</vt:lpwstr>
  </property>
  <property fmtid="{D5CDD505-2E9C-101B-9397-08002B2CF9AE}" pid="7" name="MSIP_Label_64592d99-4413-49ee-9551-0670efc4da27_ActionId">
    <vt:lpwstr>f5554653-845c-4d9b-bff9-2fff2095f1c0</vt:lpwstr>
  </property>
  <property fmtid="{D5CDD505-2E9C-101B-9397-08002B2CF9AE}" pid="8" name="MSIP_Label_64592d99-4413-49ee-9551-0670efc4da27_ContentBits">
    <vt:lpwstr>0</vt:lpwstr>
  </property>
</Properties>
</file>