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2" r:id="rId3"/>
    <p:sldId id="278" r:id="rId4"/>
    <p:sldId id="279" r:id="rId5"/>
    <p:sldId id="280" r:id="rId6"/>
    <p:sldId id="277" r:id="rId7"/>
    <p:sldId id="258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0D15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7" autoAdjust="0"/>
    <p:restoredTop sz="82788" autoAdjust="0"/>
  </p:normalViewPr>
  <p:slideViewPr>
    <p:cSldViewPr snapToGrid="0">
      <p:cViewPr varScale="1">
        <p:scale>
          <a:sx n="73" d="100"/>
          <a:sy n="73" d="100"/>
        </p:scale>
        <p:origin x="95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A7749-3D86-4FBE-B10C-5ACC351599E4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33A50-AA8E-4340-8CF9-1F87CA1E71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6452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Presentera</a:t>
            </a:r>
            <a:r>
              <a:rPr lang="sv-SE" baseline="0" dirty="0" smtClean="0"/>
              <a:t> 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Angelica Neuman och vi har Jon Rognes,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forskare </a:t>
            </a:r>
            <a:r>
              <a:rPr lang="sv-S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Liding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Healtcare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Care/Handelshögskolan</a:t>
            </a: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Visa dagordningen,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lite dragningar med nära-vård fokus på förmiddagen och gruppdiskussioner kopplat till det nya uppdraget på eftermiddagen. Efter lunch så kommer Patrik får ordet kort för att säga några ord kring vaccinationer.</a:t>
            </a: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Berätta om hälsovårdsprogrammet – beklaga att det inte har uppmärksammats och säg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att vi är tacksamma för de synpunkter som inkommit och kommer ta till oss dessa till nästa utskick</a:t>
            </a:r>
          </a:p>
          <a:p>
            <a:r>
              <a:rPr lang="sv-SE" dirty="0" smtClean="0"/>
              <a:t>Ge ordet till Marita som kan nämna</a:t>
            </a:r>
            <a:r>
              <a:rPr lang="sv-SE" baseline="0" dirty="0" smtClean="0"/>
              <a:t> att a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lla delmallar gällande våld i Cosmic försvinner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och sen tillsammans med Calle nämna koderna för rådgivarna samtal och skicka med att de ska användas.</a:t>
            </a: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33A50-AA8E-4340-8CF9-1F87CA1E714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7977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nlig tex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377217" y="374277"/>
            <a:ext cx="11223100" cy="113033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Rubrik i överkant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xmlns="" id="{5B3E5ED0-B940-429B-B70C-B1B3B7A7C7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68157" y="1631850"/>
            <a:ext cx="8402637" cy="334140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600"/>
            </a:lvl2pPr>
            <a:lvl3pPr marL="914400" indent="0">
              <a:lnSpc>
                <a:spcPct val="100000"/>
              </a:lnSpc>
              <a:buFontTx/>
              <a:buNone/>
              <a:defRPr sz="1400"/>
            </a:lvl3pPr>
            <a:lvl4pPr marL="1371600" indent="0">
              <a:lnSpc>
                <a:spcPct val="100000"/>
              </a:lnSpc>
              <a:buFontTx/>
              <a:buNone/>
              <a:defRPr sz="1200"/>
            </a:lvl4pPr>
            <a:lvl5pPr marL="1828800" indent="0">
              <a:lnSpc>
                <a:spcPct val="100000"/>
              </a:lnSpc>
              <a:buFontTx/>
              <a:buNone/>
              <a:defRPr sz="1100"/>
            </a:lvl5pPr>
          </a:lstStyle>
          <a:p>
            <a:pPr lvl="0"/>
            <a:r>
              <a:rPr lang="sv-SE" dirty="0"/>
              <a:t>Klicka här för att lägga 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xmlns="" id="{2C92496B-EEA1-4395-81D1-FF36C8DEBFA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197023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sid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när du behöver hela satsytan</a:t>
            </a:r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xmlns="" id="{E4990DEF-B8AA-49A6-8D03-6D3B9291E5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200838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4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helbild</a:t>
            </a:r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xmlns="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7326" y="177657"/>
            <a:ext cx="11822785" cy="5418298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785"/>
              <a:gd name="connsiteY0" fmla="*/ 163317 h 6069854"/>
              <a:gd name="connsiteX1" fmla="*/ 158748 w 11822785"/>
              <a:gd name="connsiteY1" fmla="*/ 1796 h 6069854"/>
              <a:gd name="connsiteX2" fmla="*/ 11660580 w 11822785"/>
              <a:gd name="connsiteY2" fmla="*/ 10444 h 6069854"/>
              <a:gd name="connsiteX3" fmla="*/ 11817348 w 11822785"/>
              <a:gd name="connsiteY3" fmla="*/ 193781 h 6069854"/>
              <a:gd name="connsiteX4" fmla="*/ 11820523 w 11822785"/>
              <a:gd name="connsiteY4" fmla="*/ 1121689 h 6069854"/>
              <a:gd name="connsiteX5" fmla="*/ 11810553 w 11822785"/>
              <a:gd name="connsiteY5" fmla="*/ 6064966 h 6069854"/>
              <a:gd name="connsiteX6" fmla="*/ 1904998 w 11822785"/>
              <a:gd name="connsiteY6" fmla="*/ 6066986 h 6069854"/>
              <a:gd name="connsiteX7" fmla="*/ 8097 w 11822785"/>
              <a:gd name="connsiteY7" fmla="*/ 5496133 h 6069854"/>
              <a:gd name="connsiteX8" fmla="*/ 1747 w 11822785"/>
              <a:gd name="connsiteY8" fmla="*/ 163317 h 6069854"/>
              <a:gd name="connsiteX0" fmla="*/ 1747 w 11822785"/>
              <a:gd name="connsiteY0" fmla="*/ 163317 h 6071616"/>
              <a:gd name="connsiteX1" fmla="*/ 158748 w 11822785"/>
              <a:gd name="connsiteY1" fmla="*/ 1796 h 6071616"/>
              <a:gd name="connsiteX2" fmla="*/ 11660580 w 11822785"/>
              <a:gd name="connsiteY2" fmla="*/ 10444 h 6071616"/>
              <a:gd name="connsiteX3" fmla="*/ 11817348 w 11822785"/>
              <a:gd name="connsiteY3" fmla="*/ 193781 h 6071616"/>
              <a:gd name="connsiteX4" fmla="*/ 11820523 w 11822785"/>
              <a:gd name="connsiteY4" fmla="*/ 1121689 h 6071616"/>
              <a:gd name="connsiteX5" fmla="*/ 11810553 w 11822785"/>
              <a:gd name="connsiteY5" fmla="*/ 6064966 h 6071616"/>
              <a:gd name="connsiteX6" fmla="*/ 1527173 w 11822785"/>
              <a:gd name="connsiteY6" fmla="*/ 6068764 h 6071616"/>
              <a:gd name="connsiteX7" fmla="*/ 8097 w 11822785"/>
              <a:gd name="connsiteY7" fmla="*/ 5496133 h 6071616"/>
              <a:gd name="connsiteX8" fmla="*/ 1747 w 11822785"/>
              <a:gd name="connsiteY8" fmla="*/ 163317 h 6071616"/>
              <a:gd name="connsiteX0" fmla="*/ 1747 w 11822785"/>
              <a:gd name="connsiteY0" fmla="*/ 163317 h 6072159"/>
              <a:gd name="connsiteX1" fmla="*/ 158748 w 11822785"/>
              <a:gd name="connsiteY1" fmla="*/ 1796 h 6072159"/>
              <a:gd name="connsiteX2" fmla="*/ 11660580 w 11822785"/>
              <a:gd name="connsiteY2" fmla="*/ 10444 h 6072159"/>
              <a:gd name="connsiteX3" fmla="*/ 11817348 w 11822785"/>
              <a:gd name="connsiteY3" fmla="*/ 193781 h 6072159"/>
              <a:gd name="connsiteX4" fmla="*/ 11820523 w 11822785"/>
              <a:gd name="connsiteY4" fmla="*/ 1121689 h 6072159"/>
              <a:gd name="connsiteX5" fmla="*/ 11810553 w 11822785"/>
              <a:gd name="connsiteY5" fmla="*/ 6064966 h 6072159"/>
              <a:gd name="connsiteX6" fmla="*/ 1527173 w 11822785"/>
              <a:gd name="connsiteY6" fmla="*/ 6068764 h 6072159"/>
              <a:gd name="connsiteX7" fmla="*/ 8097 w 11822785"/>
              <a:gd name="connsiteY7" fmla="*/ 5496133 h 6072159"/>
              <a:gd name="connsiteX8" fmla="*/ 1747 w 11822785"/>
              <a:gd name="connsiteY8" fmla="*/ 163317 h 6072159"/>
              <a:gd name="connsiteX0" fmla="*/ 1747 w 11822785"/>
              <a:gd name="connsiteY0" fmla="*/ 163317 h 6072036"/>
              <a:gd name="connsiteX1" fmla="*/ 158748 w 11822785"/>
              <a:gd name="connsiteY1" fmla="*/ 1796 h 6072036"/>
              <a:gd name="connsiteX2" fmla="*/ 11660580 w 11822785"/>
              <a:gd name="connsiteY2" fmla="*/ 10444 h 6072036"/>
              <a:gd name="connsiteX3" fmla="*/ 11817348 w 11822785"/>
              <a:gd name="connsiteY3" fmla="*/ 193781 h 6072036"/>
              <a:gd name="connsiteX4" fmla="*/ 11820523 w 11822785"/>
              <a:gd name="connsiteY4" fmla="*/ 1121689 h 6072036"/>
              <a:gd name="connsiteX5" fmla="*/ 11810553 w 11822785"/>
              <a:gd name="connsiteY5" fmla="*/ 6064966 h 6072036"/>
              <a:gd name="connsiteX6" fmla="*/ 1527173 w 11822785"/>
              <a:gd name="connsiteY6" fmla="*/ 6068764 h 6072036"/>
              <a:gd name="connsiteX7" fmla="*/ 8097 w 11822785"/>
              <a:gd name="connsiteY7" fmla="*/ 5483690 h 6072036"/>
              <a:gd name="connsiteX8" fmla="*/ 1747 w 11822785"/>
              <a:gd name="connsiteY8" fmla="*/ 163317 h 6072036"/>
              <a:gd name="connsiteX0" fmla="*/ 1747 w 11822785"/>
              <a:gd name="connsiteY0" fmla="*/ 163317 h 6071507"/>
              <a:gd name="connsiteX1" fmla="*/ 158748 w 11822785"/>
              <a:gd name="connsiteY1" fmla="*/ 1796 h 6071507"/>
              <a:gd name="connsiteX2" fmla="*/ 11660580 w 11822785"/>
              <a:gd name="connsiteY2" fmla="*/ 10444 h 6071507"/>
              <a:gd name="connsiteX3" fmla="*/ 11817348 w 11822785"/>
              <a:gd name="connsiteY3" fmla="*/ 193781 h 6071507"/>
              <a:gd name="connsiteX4" fmla="*/ 11820523 w 11822785"/>
              <a:gd name="connsiteY4" fmla="*/ 1121689 h 6071507"/>
              <a:gd name="connsiteX5" fmla="*/ 11810553 w 11822785"/>
              <a:gd name="connsiteY5" fmla="*/ 6064966 h 6071507"/>
              <a:gd name="connsiteX6" fmla="*/ 1527173 w 11822785"/>
              <a:gd name="connsiteY6" fmla="*/ 6068764 h 6071507"/>
              <a:gd name="connsiteX7" fmla="*/ 8097 w 11822785"/>
              <a:gd name="connsiteY7" fmla="*/ 5483690 h 6071507"/>
              <a:gd name="connsiteX8" fmla="*/ 1747 w 11822785"/>
              <a:gd name="connsiteY8" fmla="*/ 163317 h 6071507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527173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417636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68782"/>
              <a:gd name="connsiteX1" fmla="*/ 158748 w 11822785"/>
              <a:gd name="connsiteY1" fmla="*/ 1796 h 6068782"/>
              <a:gd name="connsiteX2" fmla="*/ 11660580 w 11822785"/>
              <a:gd name="connsiteY2" fmla="*/ 10444 h 6068782"/>
              <a:gd name="connsiteX3" fmla="*/ 11817348 w 11822785"/>
              <a:gd name="connsiteY3" fmla="*/ 193781 h 6068782"/>
              <a:gd name="connsiteX4" fmla="*/ 11820523 w 11822785"/>
              <a:gd name="connsiteY4" fmla="*/ 1121689 h 6068782"/>
              <a:gd name="connsiteX5" fmla="*/ 11810553 w 11822785"/>
              <a:gd name="connsiteY5" fmla="*/ 6064966 h 6068782"/>
              <a:gd name="connsiteX6" fmla="*/ 1417636 w 11822785"/>
              <a:gd name="connsiteY6" fmla="*/ 6068764 h 6068782"/>
              <a:gd name="connsiteX7" fmla="*/ 8097 w 11822785"/>
              <a:gd name="connsiteY7" fmla="*/ 5483690 h 6068782"/>
              <a:gd name="connsiteX8" fmla="*/ 1747 w 11822785"/>
              <a:gd name="connsiteY8" fmla="*/ 163317 h 6068782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17348 w 11822785"/>
              <a:gd name="connsiteY3" fmla="*/ 192142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20523 w 11822785"/>
              <a:gd name="connsiteY3" fmla="*/ 192143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22785" h="6067143">
                <a:moveTo>
                  <a:pt x="1747" y="161678"/>
                </a:moveTo>
                <a:cubicBezTo>
                  <a:pt x="-9419" y="-21337"/>
                  <a:pt x="31802" y="1855"/>
                  <a:pt x="158748" y="157"/>
                </a:cubicBezTo>
                <a:lnTo>
                  <a:pt x="11660580" y="8805"/>
                </a:lnTo>
                <a:cubicBezTo>
                  <a:pt x="11839967" y="5251"/>
                  <a:pt x="11816091" y="10491"/>
                  <a:pt x="11820523" y="192143"/>
                </a:cubicBezTo>
                <a:cubicBezTo>
                  <a:pt x="11821780" y="388017"/>
                  <a:pt x="11821656" y="162850"/>
                  <a:pt x="11820523" y="1120050"/>
                </a:cubicBezTo>
                <a:cubicBezTo>
                  <a:pt x="11828585" y="1709622"/>
                  <a:pt x="11812670" y="4906106"/>
                  <a:pt x="11810553" y="6063327"/>
                </a:cubicBezTo>
                <a:lnTo>
                  <a:pt x="1417636" y="6067125"/>
                </a:lnTo>
                <a:cubicBezTo>
                  <a:pt x="644049" y="6070006"/>
                  <a:pt x="243522" y="5731592"/>
                  <a:pt x="8097" y="5482051"/>
                </a:cubicBezTo>
                <a:cubicBezTo>
                  <a:pt x="9155" y="3262415"/>
                  <a:pt x="689" y="2381314"/>
                  <a:pt x="1747" y="161678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</a:t>
            </a:r>
          </a:p>
          <a:p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xmlns="" id="{E622E4C8-152B-42E0-8E3F-85BC4C913B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221666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med text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</a:t>
            </a:r>
            <a:r>
              <a:rPr lang="sv-SE" dirty="0" err="1"/>
              <a:t>halvbild</a:t>
            </a:r>
            <a:endParaRPr lang="sv-SE" dirty="0"/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xmlns="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8644" y="177224"/>
            <a:ext cx="5813861" cy="5420085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213"/>
              <a:gd name="connsiteY0" fmla="*/ 163317 h 6070300"/>
              <a:gd name="connsiteX1" fmla="*/ 158748 w 11822213"/>
              <a:gd name="connsiteY1" fmla="*/ 1796 h 6070300"/>
              <a:gd name="connsiteX2" fmla="*/ 11660580 w 11822213"/>
              <a:gd name="connsiteY2" fmla="*/ 10444 h 6070300"/>
              <a:gd name="connsiteX3" fmla="*/ 11817348 w 11822213"/>
              <a:gd name="connsiteY3" fmla="*/ 193781 h 6070300"/>
              <a:gd name="connsiteX4" fmla="*/ 11820523 w 11822213"/>
              <a:gd name="connsiteY4" fmla="*/ 1121689 h 6070300"/>
              <a:gd name="connsiteX5" fmla="*/ 5762178 w 11822213"/>
              <a:gd name="connsiteY5" fmla="*/ 6070300 h 6070300"/>
              <a:gd name="connsiteX6" fmla="*/ 1904998 w 11822213"/>
              <a:gd name="connsiteY6" fmla="*/ 6066986 h 6070300"/>
              <a:gd name="connsiteX7" fmla="*/ 8097 w 11822213"/>
              <a:gd name="connsiteY7" fmla="*/ 5496133 h 6070300"/>
              <a:gd name="connsiteX8" fmla="*/ 1747 w 11822213"/>
              <a:gd name="connsiteY8" fmla="*/ 163317 h 6070300"/>
              <a:gd name="connsiteX0" fmla="*/ 1747 w 11817348"/>
              <a:gd name="connsiteY0" fmla="*/ 163317 h 6070300"/>
              <a:gd name="connsiteX1" fmla="*/ 158748 w 11817348"/>
              <a:gd name="connsiteY1" fmla="*/ 1796 h 6070300"/>
              <a:gd name="connsiteX2" fmla="*/ 11660580 w 11817348"/>
              <a:gd name="connsiteY2" fmla="*/ 10444 h 6070300"/>
              <a:gd name="connsiteX3" fmla="*/ 11817348 w 11817348"/>
              <a:gd name="connsiteY3" fmla="*/ 193781 h 6070300"/>
              <a:gd name="connsiteX4" fmla="*/ 5762178 w 11817348"/>
              <a:gd name="connsiteY4" fmla="*/ 6070300 h 6070300"/>
              <a:gd name="connsiteX5" fmla="*/ 1904998 w 11817348"/>
              <a:gd name="connsiteY5" fmla="*/ 6066986 h 6070300"/>
              <a:gd name="connsiteX6" fmla="*/ 8097 w 11817348"/>
              <a:gd name="connsiteY6" fmla="*/ 5496133 h 6070300"/>
              <a:gd name="connsiteX7" fmla="*/ 1747 w 11817348"/>
              <a:gd name="connsiteY7" fmla="*/ 163317 h 6070300"/>
              <a:gd name="connsiteX0" fmla="*/ 1747 w 11771826"/>
              <a:gd name="connsiteY0" fmla="*/ 163317 h 6070300"/>
              <a:gd name="connsiteX1" fmla="*/ 158748 w 11771826"/>
              <a:gd name="connsiteY1" fmla="*/ 1796 h 6070300"/>
              <a:gd name="connsiteX2" fmla="*/ 11660580 w 11771826"/>
              <a:gd name="connsiteY2" fmla="*/ 10444 h 6070300"/>
              <a:gd name="connsiteX3" fmla="*/ 5762178 w 11771826"/>
              <a:gd name="connsiteY3" fmla="*/ 6070300 h 6070300"/>
              <a:gd name="connsiteX4" fmla="*/ 1904998 w 11771826"/>
              <a:gd name="connsiteY4" fmla="*/ 6066986 h 6070300"/>
              <a:gd name="connsiteX5" fmla="*/ 8097 w 11771826"/>
              <a:gd name="connsiteY5" fmla="*/ 5496133 h 6070300"/>
              <a:gd name="connsiteX6" fmla="*/ 1747 w 11771826"/>
              <a:gd name="connsiteY6" fmla="*/ 163317 h 6070300"/>
              <a:gd name="connsiteX0" fmla="*/ 1747 w 11765947"/>
              <a:gd name="connsiteY0" fmla="*/ 163317 h 6070300"/>
              <a:gd name="connsiteX1" fmla="*/ 158748 w 11765947"/>
              <a:gd name="connsiteY1" fmla="*/ 1796 h 6070300"/>
              <a:gd name="connsiteX2" fmla="*/ 11660580 w 11765947"/>
              <a:gd name="connsiteY2" fmla="*/ 10444 h 6070300"/>
              <a:gd name="connsiteX3" fmla="*/ 5762178 w 11765947"/>
              <a:gd name="connsiteY3" fmla="*/ 6070300 h 6070300"/>
              <a:gd name="connsiteX4" fmla="*/ 1904998 w 11765947"/>
              <a:gd name="connsiteY4" fmla="*/ 6066986 h 6070300"/>
              <a:gd name="connsiteX5" fmla="*/ 8097 w 11765947"/>
              <a:gd name="connsiteY5" fmla="*/ 5496133 h 6070300"/>
              <a:gd name="connsiteX6" fmla="*/ 1747 w 11765947"/>
              <a:gd name="connsiteY6" fmla="*/ 163317 h 6070300"/>
              <a:gd name="connsiteX0" fmla="*/ 1747 w 12679266"/>
              <a:gd name="connsiteY0" fmla="*/ 163317 h 6070300"/>
              <a:gd name="connsiteX1" fmla="*/ 158748 w 12679266"/>
              <a:gd name="connsiteY1" fmla="*/ 1796 h 6070300"/>
              <a:gd name="connsiteX2" fmla="*/ 11660580 w 12679266"/>
              <a:gd name="connsiteY2" fmla="*/ 10444 h 6070300"/>
              <a:gd name="connsiteX3" fmla="*/ 5762178 w 12679266"/>
              <a:gd name="connsiteY3" fmla="*/ 6070300 h 6070300"/>
              <a:gd name="connsiteX4" fmla="*/ 1904998 w 12679266"/>
              <a:gd name="connsiteY4" fmla="*/ 6066986 h 6070300"/>
              <a:gd name="connsiteX5" fmla="*/ 8097 w 12679266"/>
              <a:gd name="connsiteY5" fmla="*/ 5496133 h 6070300"/>
              <a:gd name="connsiteX6" fmla="*/ 1747 w 12679266"/>
              <a:gd name="connsiteY6" fmla="*/ 163317 h 6070300"/>
              <a:gd name="connsiteX0" fmla="*/ 1747 w 7662612"/>
              <a:gd name="connsiteY0" fmla="*/ 163317 h 6518320"/>
              <a:gd name="connsiteX1" fmla="*/ 158748 w 7662612"/>
              <a:gd name="connsiteY1" fmla="*/ 1796 h 6518320"/>
              <a:gd name="connsiteX2" fmla="*/ 5821755 w 7662612"/>
              <a:gd name="connsiteY2" fmla="*/ 10444 h 6518320"/>
              <a:gd name="connsiteX3" fmla="*/ 5762178 w 7662612"/>
              <a:gd name="connsiteY3" fmla="*/ 6070300 h 6518320"/>
              <a:gd name="connsiteX4" fmla="*/ 1904998 w 7662612"/>
              <a:gd name="connsiteY4" fmla="*/ 6066986 h 6518320"/>
              <a:gd name="connsiteX5" fmla="*/ 8097 w 7662612"/>
              <a:gd name="connsiteY5" fmla="*/ 5496133 h 6518320"/>
              <a:gd name="connsiteX6" fmla="*/ 1747 w 7662612"/>
              <a:gd name="connsiteY6" fmla="*/ 163317 h 6518320"/>
              <a:gd name="connsiteX0" fmla="*/ 1747 w 7516956"/>
              <a:gd name="connsiteY0" fmla="*/ 163317 h 6518320"/>
              <a:gd name="connsiteX1" fmla="*/ 158748 w 7516956"/>
              <a:gd name="connsiteY1" fmla="*/ 1796 h 6518320"/>
              <a:gd name="connsiteX2" fmla="*/ 5821755 w 7516956"/>
              <a:gd name="connsiteY2" fmla="*/ 10444 h 6518320"/>
              <a:gd name="connsiteX3" fmla="*/ 5762178 w 7516956"/>
              <a:gd name="connsiteY3" fmla="*/ 6070300 h 6518320"/>
              <a:gd name="connsiteX4" fmla="*/ 1904998 w 7516956"/>
              <a:gd name="connsiteY4" fmla="*/ 6066986 h 6518320"/>
              <a:gd name="connsiteX5" fmla="*/ 8097 w 7516956"/>
              <a:gd name="connsiteY5" fmla="*/ 5496133 h 6518320"/>
              <a:gd name="connsiteX6" fmla="*/ 1747 w 7516956"/>
              <a:gd name="connsiteY6" fmla="*/ 163317 h 6518320"/>
              <a:gd name="connsiteX0" fmla="*/ 1747 w 5821755"/>
              <a:gd name="connsiteY0" fmla="*/ 163317 h 6518320"/>
              <a:gd name="connsiteX1" fmla="*/ 158748 w 5821755"/>
              <a:gd name="connsiteY1" fmla="*/ 1796 h 6518320"/>
              <a:gd name="connsiteX2" fmla="*/ 5821755 w 5821755"/>
              <a:gd name="connsiteY2" fmla="*/ 10444 h 6518320"/>
              <a:gd name="connsiteX3" fmla="*/ 5762178 w 5821755"/>
              <a:gd name="connsiteY3" fmla="*/ 6070300 h 6518320"/>
              <a:gd name="connsiteX4" fmla="*/ 1904998 w 5821755"/>
              <a:gd name="connsiteY4" fmla="*/ 6066986 h 6518320"/>
              <a:gd name="connsiteX5" fmla="*/ 8097 w 5821755"/>
              <a:gd name="connsiteY5" fmla="*/ 5496133 h 6518320"/>
              <a:gd name="connsiteX6" fmla="*/ 1747 w 5821755"/>
              <a:gd name="connsiteY6" fmla="*/ 163317 h 651832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8097 w 5821755"/>
              <a:gd name="connsiteY5" fmla="*/ 549613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8097 w 5821755"/>
              <a:gd name="connsiteY5" fmla="*/ 549613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6510 w 5821755"/>
              <a:gd name="connsiteY5" fmla="*/ 5492578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492248 w 5821755"/>
              <a:gd name="connsiteY4" fmla="*/ 6066987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1460"/>
              <a:gd name="connsiteX1" fmla="*/ 158748 w 5821755"/>
              <a:gd name="connsiteY1" fmla="*/ 1796 h 6071460"/>
              <a:gd name="connsiteX2" fmla="*/ 5821755 w 5821755"/>
              <a:gd name="connsiteY2" fmla="*/ 10444 h 6071460"/>
              <a:gd name="connsiteX3" fmla="*/ 5762178 w 5821755"/>
              <a:gd name="connsiteY3" fmla="*/ 6070300 h 6071460"/>
              <a:gd name="connsiteX4" fmla="*/ 1492248 w 5821755"/>
              <a:gd name="connsiteY4" fmla="*/ 6066987 h 6071460"/>
              <a:gd name="connsiteX5" fmla="*/ 6510 w 5821755"/>
              <a:gd name="connsiteY5" fmla="*/ 5489023 h 6071460"/>
              <a:gd name="connsiteX6" fmla="*/ 1747 w 5821755"/>
              <a:gd name="connsiteY6" fmla="*/ 163317 h 6071460"/>
              <a:gd name="connsiteX0" fmla="*/ 1747 w 5821755"/>
              <a:gd name="connsiteY0" fmla="*/ 163317 h 6071641"/>
              <a:gd name="connsiteX1" fmla="*/ 158748 w 5821755"/>
              <a:gd name="connsiteY1" fmla="*/ 1796 h 6071641"/>
              <a:gd name="connsiteX2" fmla="*/ 5821755 w 5821755"/>
              <a:gd name="connsiteY2" fmla="*/ 10444 h 6071641"/>
              <a:gd name="connsiteX3" fmla="*/ 5762178 w 5821755"/>
              <a:gd name="connsiteY3" fmla="*/ 6070300 h 6071641"/>
              <a:gd name="connsiteX4" fmla="*/ 1492248 w 5821755"/>
              <a:gd name="connsiteY4" fmla="*/ 6066987 h 6071641"/>
              <a:gd name="connsiteX5" fmla="*/ 6510 w 5821755"/>
              <a:gd name="connsiteY5" fmla="*/ 5489023 h 6071641"/>
              <a:gd name="connsiteX6" fmla="*/ 1747 w 5821755"/>
              <a:gd name="connsiteY6" fmla="*/ 163317 h 6071641"/>
              <a:gd name="connsiteX0" fmla="*/ 1747 w 5821755"/>
              <a:gd name="connsiteY0" fmla="*/ 163317 h 6070723"/>
              <a:gd name="connsiteX1" fmla="*/ 158748 w 5821755"/>
              <a:gd name="connsiteY1" fmla="*/ 1796 h 6070723"/>
              <a:gd name="connsiteX2" fmla="*/ 5821755 w 5821755"/>
              <a:gd name="connsiteY2" fmla="*/ 10444 h 6070723"/>
              <a:gd name="connsiteX3" fmla="*/ 5762178 w 5821755"/>
              <a:gd name="connsiteY3" fmla="*/ 6070300 h 6070723"/>
              <a:gd name="connsiteX4" fmla="*/ 1492248 w 5821755"/>
              <a:gd name="connsiteY4" fmla="*/ 6066987 h 6070723"/>
              <a:gd name="connsiteX5" fmla="*/ 6510 w 5821755"/>
              <a:gd name="connsiteY5" fmla="*/ 5489023 h 6070723"/>
              <a:gd name="connsiteX6" fmla="*/ 1747 w 5821755"/>
              <a:gd name="connsiteY6" fmla="*/ 163317 h 6070723"/>
              <a:gd name="connsiteX0" fmla="*/ 1747 w 5821755"/>
              <a:gd name="connsiteY0" fmla="*/ 163317 h 6070723"/>
              <a:gd name="connsiteX1" fmla="*/ 158748 w 5821755"/>
              <a:gd name="connsiteY1" fmla="*/ 1796 h 6070723"/>
              <a:gd name="connsiteX2" fmla="*/ 5821755 w 5821755"/>
              <a:gd name="connsiteY2" fmla="*/ 10444 h 6070723"/>
              <a:gd name="connsiteX3" fmla="*/ 5762178 w 5821755"/>
              <a:gd name="connsiteY3" fmla="*/ 6070300 h 6070723"/>
              <a:gd name="connsiteX4" fmla="*/ 1492248 w 5821755"/>
              <a:gd name="connsiteY4" fmla="*/ 6066987 h 6070723"/>
              <a:gd name="connsiteX5" fmla="*/ 6510 w 5821755"/>
              <a:gd name="connsiteY5" fmla="*/ 5489023 h 6070723"/>
              <a:gd name="connsiteX6" fmla="*/ 1747 w 5821755"/>
              <a:gd name="connsiteY6" fmla="*/ 163317 h 6070723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5210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3433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3433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14448 w 5821755"/>
              <a:gd name="connsiteY4" fmla="*/ 6063434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814565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15180"/>
              <a:gd name="connsiteY0" fmla="*/ 163317 h 6070300"/>
              <a:gd name="connsiteX1" fmla="*/ 158748 w 5815180"/>
              <a:gd name="connsiteY1" fmla="*/ 1796 h 6070300"/>
              <a:gd name="connsiteX2" fmla="*/ 5813817 w 5815180"/>
              <a:gd name="connsiteY2" fmla="*/ 10444 h 6070300"/>
              <a:gd name="connsiteX3" fmla="*/ 5814565 w 5815180"/>
              <a:gd name="connsiteY3" fmla="*/ 6070300 h 6070300"/>
              <a:gd name="connsiteX4" fmla="*/ 1268410 w 5815180"/>
              <a:gd name="connsiteY4" fmla="*/ 6063435 h 6070300"/>
              <a:gd name="connsiteX5" fmla="*/ 6510 w 5815180"/>
              <a:gd name="connsiteY5" fmla="*/ 5489023 h 6070300"/>
              <a:gd name="connsiteX6" fmla="*/ 1747 w 5815180"/>
              <a:gd name="connsiteY6" fmla="*/ 163317 h 6070300"/>
              <a:gd name="connsiteX0" fmla="*/ 428 w 5813861"/>
              <a:gd name="connsiteY0" fmla="*/ 162163 h 6069146"/>
              <a:gd name="connsiteX1" fmla="*/ 157429 w 5813861"/>
              <a:gd name="connsiteY1" fmla="*/ 642 h 6069146"/>
              <a:gd name="connsiteX2" fmla="*/ 5812498 w 5813861"/>
              <a:gd name="connsiteY2" fmla="*/ 9290 h 6069146"/>
              <a:gd name="connsiteX3" fmla="*/ 5813246 w 5813861"/>
              <a:gd name="connsiteY3" fmla="*/ 6069146 h 6069146"/>
              <a:gd name="connsiteX4" fmla="*/ 1267091 w 5813861"/>
              <a:gd name="connsiteY4" fmla="*/ 6062281 h 6069146"/>
              <a:gd name="connsiteX5" fmla="*/ 5191 w 5813861"/>
              <a:gd name="connsiteY5" fmla="*/ 5487869 h 6069146"/>
              <a:gd name="connsiteX6" fmla="*/ 428 w 5813861"/>
              <a:gd name="connsiteY6" fmla="*/ 162163 h 606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13861" h="6069146">
                <a:moveTo>
                  <a:pt x="428" y="162163"/>
                </a:moveTo>
                <a:cubicBezTo>
                  <a:pt x="-4388" y="-26184"/>
                  <a:pt x="30483" y="2340"/>
                  <a:pt x="157429" y="642"/>
                </a:cubicBezTo>
                <a:lnTo>
                  <a:pt x="5812498" y="9290"/>
                </a:lnTo>
                <a:cubicBezTo>
                  <a:pt x="5810101" y="2029242"/>
                  <a:pt x="5815643" y="4049194"/>
                  <a:pt x="5813246" y="6069146"/>
                </a:cubicBezTo>
                <a:cubicBezTo>
                  <a:pt x="5084253" y="6060002"/>
                  <a:pt x="2552818" y="6063386"/>
                  <a:pt x="1267091" y="6062281"/>
                </a:cubicBezTo>
                <a:cubicBezTo>
                  <a:pt x="710990" y="6042055"/>
                  <a:pt x="345391" y="5815623"/>
                  <a:pt x="5191" y="5487869"/>
                </a:cubicBezTo>
                <a:cubicBezTo>
                  <a:pt x="6249" y="3268233"/>
                  <a:pt x="-630" y="2381799"/>
                  <a:pt x="428" y="162163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                   </a:t>
            </a:r>
          </a:p>
          <a:p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xmlns="" id="{A0DC9DB3-C6CE-4C03-A72B-856577E203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xmlns="" id="{E83620DD-DA98-4275-991F-5E42BBF29D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70688" y="674688"/>
            <a:ext cx="4687887" cy="43259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600"/>
            </a:lvl2pPr>
            <a:lvl3pPr marL="914400" indent="0">
              <a:lnSpc>
                <a:spcPct val="100000"/>
              </a:lnSpc>
              <a:buFontTx/>
              <a:buNone/>
              <a:defRPr sz="1400"/>
            </a:lvl3pPr>
            <a:lvl4pPr marL="1371600" indent="0">
              <a:lnSpc>
                <a:spcPct val="100000"/>
              </a:lnSpc>
              <a:buFontTx/>
              <a:buNone/>
              <a:defRPr sz="1200"/>
            </a:lvl4pPr>
            <a:lvl5pPr marL="1828800" indent="0">
              <a:lnSpc>
                <a:spcPct val="100000"/>
              </a:lnSpc>
              <a:buFontTx/>
              <a:buNone/>
              <a:defRPr sz="1000"/>
            </a:lvl5pPr>
          </a:lstStyle>
          <a:p>
            <a:pPr lvl="0"/>
            <a:r>
              <a:rPr lang="sv-SE" dirty="0"/>
              <a:t>Klicka här för att lägga 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5739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77960" y="371181"/>
            <a:ext cx="10975839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Rubrik i överkant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1325619" y="1825623"/>
            <a:ext cx="4454431" cy="30673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lnSpc>
                <a:spcPct val="100000"/>
              </a:lnSpc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lnSpc>
                <a:spcPct val="100000"/>
              </a:lnSpc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lnSpc>
                <a:spcPct val="100000"/>
              </a:lnSpc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lnSpc>
                <a:spcPct val="100000"/>
              </a:lnSpc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skriva in text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sz="half" idx="10" hasCustomPrompt="1"/>
          </p:nvPr>
        </p:nvSpPr>
        <p:spPr>
          <a:xfrm>
            <a:off x="6196536" y="1825622"/>
            <a:ext cx="4454431" cy="306732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skriva in text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xmlns="" id="{23365A08-A021-49CA-9229-23403CDB4B8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88653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52162" y="584067"/>
            <a:ext cx="10474907" cy="4361352"/>
          </a:xfrm>
          <a:prstGeom prst="rect">
            <a:avLst/>
          </a:prstGeom>
          <a:solidFill>
            <a:schemeClr val="bg1"/>
          </a:solidFill>
        </p:spPr>
        <p:txBody>
          <a:bodyPr tIns="1188000" anchor="t"/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ikonerna för att infoga tabeller, video, </a:t>
            </a:r>
            <a:r>
              <a:rPr lang="sv-SE"/>
              <a:t>smartart </a:t>
            </a:r>
            <a:r>
              <a:rPr lang="sv-SE" dirty="0"/>
              <a:t>och diagram</a:t>
            </a:r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21364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 baseline="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när man använder helsidesdiagram</a:t>
            </a:r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xmlns="" id="{B3F58145-C7E7-4CD0-B68A-C3A5BA02C89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423719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73" y="143622"/>
            <a:ext cx="11887200" cy="655105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239" y="3279035"/>
            <a:ext cx="2453344" cy="149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02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ruta 7"/>
          <p:cNvSpPr txBox="1"/>
          <p:nvPr userDrawn="1"/>
        </p:nvSpPr>
        <p:spPr>
          <a:xfrm>
            <a:off x="319358" y="6356397"/>
            <a:ext cx="11977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regionkalmar.se  |</a:t>
            </a:r>
          </a:p>
        </p:txBody>
      </p:sp>
    </p:spTree>
    <p:extLst>
      <p:ext uri="{BB962C8B-B14F-4D97-AF65-F5344CB8AC3E}">
        <p14:creationId xmlns:p14="http://schemas.microsoft.com/office/powerpoint/2010/main" val="398219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2" r:id="rId5"/>
    <p:sldLayoutId id="2147483651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bild 3">
            <a:extLst>
              <a:ext uri="{FF2B5EF4-FFF2-40B4-BE49-F238E27FC236}">
                <a16:creationId xmlns:a16="http://schemas.microsoft.com/office/drawing/2014/main" xmlns="" id="{7C8D61F4-E00F-4884-9D43-0CF394555E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8" b="8218"/>
          <a:stretch>
            <a:fillRect/>
          </a:stretch>
        </p:blipFill>
        <p:spPr>
          <a:xfrm>
            <a:off x="187326" y="172870"/>
            <a:ext cx="11822785" cy="541829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E6DA4644-5D73-4851-B8A5-D89E45A239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xmlns="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87326" y="2729140"/>
            <a:ext cx="11822785" cy="59380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3200" dirty="0" smtClean="0">
                <a:solidFill>
                  <a:schemeClr val="bg1"/>
                </a:solidFill>
              </a:rPr>
              <a:t>Hälsovalsmöte 2e december 2022</a:t>
            </a:r>
            <a:endParaRPr lang="sv-S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31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BBF4449-4356-4D40-8E74-C5C230758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Dagordning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60616F2E-5708-4DFA-9812-D4CD36F976E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Rektangel 3"/>
          <p:cNvSpPr/>
          <p:nvPr/>
        </p:nvSpPr>
        <p:spPr>
          <a:xfrm>
            <a:off x="2927231" y="127426"/>
            <a:ext cx="6044242" cy="5263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08:30-09:00 Kaffe o smörgås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09.00-09.05 Inledning/Nathalie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09.05-09.20  Arbete utifrån RUB 5/Nam-Young Pak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09.20-09.35 Kort rapport från Medicinska rådet/ Margaretha Wargelius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09.35-10.00 Preventiva hembesök – Ulla Westring Hellström Kalmar kommun och Päivi Jokela från E-hälsomyndigheten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10.00–10.15 Bensträckare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10.15–10.45 Förbättringsarbete hos Esplanaden – Katja Fridsta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10:45-11:00 </a:t>
            </a:r>
            <a:r>
              <a:rPr lang="sv-SE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Diskussion - </a:t>
            </a:r>
            <a: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hur kan detta tillämpas på den egna enheten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11:00-11:30 Introduktion till eftermiddagens arbete med uppdrag Nära vård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11.30–12.30 Lunch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12.30 – 14:30 Nära vård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14:30 Fika under fortsatt arbete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15:00-15:30 Sammanfattning av dagen</a:t>
            </a:r>
            <a:endParaRPr lang="sv-S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01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8EE165D9-4128-4EE1-87EB-5FE4BC981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Socialstyrelsens rapport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Tobak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89A33F71-CC6E-4D85-B51B-AF2FB4EC6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171" y="278118"/>
            <a:ext cx="5791200" cy="513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86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8EE165D9-4128-4EE1-87EB-5FE4BC981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Socialstyrelsens rapport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Alkohol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89A33F71-CC6E-4D85-B51B-AF2FB4EC6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2270" y="374277"/>
            <a:ext cx="6273112" cy="500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46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8EE165D9-4128-4EE1-87EB-5FE4BC981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Kodning av levnadsvanor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="" xmlns:a16="http://schemas.microsoft.com/office/drawing/2014/main" id="{89A33F71-CC6E-4D85-B51B-AF2FB4EC6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/>
          </p:nvPr>
        </p:nvGraphicFramePr>
        <p:xfrm>
          <a:off x="3194891" y="914397"/>
          <a:ext cx="6015209" cy="453895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009545"/>
                <a:gridCol w="5005664"/>
              </a:tblGrid>
              <a:tr h="34915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Kod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Text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34915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DV111</a:t>
                      </a:r>
                      <a:endParaRPr lang="sv-SE" sz="11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Enkla råd om tobaksbruk</a:t>
                      </a:r>
                      <a:endParaRPr lang="sv-SE" sz="11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915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DV112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Rådgivande samtal om tobaksbruk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915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DV113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Kvalificerat rådgivande samtal om tobaksbruk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915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DV121</a:t>
                      </a:r>
                      <a:endParaRPr lang="sv-SE" sz="11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Enkla råd om alkoholvanor</a:t>
                      </a:r>
                      <a:endParaRPr lang="sv-SE" sz="11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915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DV122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Rådgivande samtal om alkoholvanor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915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DV123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Kvalificerat rådgivande samtal om alkoholvanor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915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DV131</a:t>
                      </a:r>
                      <a:endParaRPr lang="sv-SE" sz="11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Enkla råd om fysisk aktivitet</a:t>
                      </a:r>
                      <a:endParaRPr lang="sv-SE" sz="11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915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DV132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Rådgivande samtal om fysisk aktivitet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915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DV133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Kvalificerat rådgivande samtal om fysisk aktivitet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915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DV141</a:t>
                      </a:r>
                      <a:endParaRPr lang="sv-SE" sz="11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Enkla råd om matvanor</a:t>
                      </a:r>
                      <a:endParaRPr lang="sv-SE" sz="11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915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DV142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Rådgivande samtal om mavanor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915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>
                          <a:effectLst/>
                        </a:rPr>
                        <a:t>DV143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u="none" strike="noStrike" dirty="0">
                          <a:effectLst/>
                        </a:rPr>
                        <a:t>Kvalificerat rådgivande samtal om matvanor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76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EE165D9-4128-4EE1-87EB-5FE4BC981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5686" y="374277"/>
            <a:ext cx="11223100" cy="1130331"/>
          </a:xfrm>
        </p:spPr>
        <p:txBody>
          <a:bodyPr>
            <a:normAutofit/>
          </a:bodyPr>
          <a:lstStyle/>
          <a:p>
            <a:r>
              <a:rPr lang="sv-SE" dirty="0" smtClean="0"/>
              <a:t>Hälsovalsmöten 2023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0D33F3D0-D3FC-426B-B61D-CDE877132B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51034" y="1304910"/>
            <a:ext cx="7760351" cy="334140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/>
              <a:t>17e februari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/>
              <a:t>26e maj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/>
              <a:t>6e oktober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 smtClean="0"/>
              <a:t>15e december</a:t>
            </a:r>
            <a:endParaRPr lang="sv-SE" sz="2400" dirty="0" smtClean="0"/>
          </a:p>
          <a:p>
            <a:endParaRPr lang="sv-SE" dirty="0" smtClean="0"/>
          </a:p>
          <a:p>
            <a:endParaRPr lang="sv-SE" dirty="0" smtClean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89A33F71-CC6E-4D85-B51B-AF2FB4EC6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163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48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Region Kalmar län">
      <a:dk1>
        <a:sysClr val="windowText" lastClr="000000"/>
      </a:dk1>
      <a:lt1>
        <a:sysClr val="window" lastClr="FFFFFF"/>
      </a:lt1>
      <a:dk2>
        <a:srgbClr val="757070"/>
      </a:dk2>
      <a:lt2>
        <a:srgbClr val="E7E6E6"/>
      </a:lt2>
      <a:accent1>
        <a:srgbClr val="FFCD00"/>
      </a:accent1>
      <a:accent2>
        <a:srgbClr val="DB0D15"/>
      </a:accent2>
      <a:accent3>
        <a:srgbClr val="B6ADA5"/>
      </a:accent3>
      <a:accent4>
        <a:srgbClr val="000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8A24378-3847-4504-9AC8-75210D6EE2C6}" vid="{B95858A7-A334-4826-8877-DE7814140C9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PPT_mall_RegionKalmarlän</Template>
  <TotalTime>502</TotalTime>
  <Words>284</Words>
  <Application>Microsoft Office PowerPoint</Application>
  <PresentationFormat>Bredbild</PresentationFormat>
  <Paragraphs>54</Paragraphs>
  <Slides>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Office-tema</vt:lpstr>
      <vt:lpstr>PowerPoint-presentation</vt:lpstr>
      <vt:lpstr>Dagordning</vt:lpstr>
      <vt:lpstr>Socialstyrelsens rapport  Tobak</vt:lpstr>
      <vt:lpstr>Socialstyrelsens rapport  Alkohol</vt:lpstr>
      <vt:lpstr>Kodning av levnadsvanor</vt:lpstr>
      <vt:lpstr>Hälsovalsmöten 2023</vt:lpstr>
      <vt:lpstr>PowerPoint-presentation</vt:lpstr>
    </vt:vector>
  </TitlesOfParts>
  <Company>Landstinget i Kalmar län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Nathalie Persson</dc:creator>
  <cp:lastModifiedBy>Nathalie Persson</cp:lastModifiedBy>
  <cp:revision>8</cp:revision>
  <dcterms:created xsi:type="dcterms:W3CDTF">2022-12-02T05:49:43Z</dcterms:created>
  <dcterms:modified xsi:type="dcterms:W3CDTF">2022-12-02T14:11:52Z</dcterms:modified>
</cp:coreProperties>
</file>