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69" r:id="rId3"/>
    <p:sldId id="276" r:id="rId4"/>
    <p:sldId id="278" r:id="rId5"/>
    <p:sldId id="277" r:id="rId6"/>
    <p:sldId id="279"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0D15"/>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autoAdjust="0"/>
    <p:restoredTop sz="94675" autoAdjust="0"/>
  </p:normalViewPr>
  <p:slideViewPr>
    <p:cSldViewPr snapToGrid="0">
      <p:cViewPr varScale="1">
        <p:scale>
          <a:sx n="110" d="100"/>
          <a:sy n="110" d="100"/>
        </p:scale>
        <p:origin x="492" y="13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anlig textsida">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77217" y="374277"/>
            <a:ext cx="11223100" cy="1130331"/>
          </a:xfrm>
          <a:prstGeom prst="rect">
            <a:avLst/>
          </a:prstGeom>
        </p:spPr>
        <p:txBody>
          <a:bodyPr anchor="t">
            <a:normAutofit/>
          </a:bodyPr>
          <a:lstStyle>
            <a:lvl1pPr algn="l">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7" name="Platshållare för text 6">
            <a:extLst>
              <a:ext uri="{FF2B5EF4-FFF2-40B4-BE49-F238E27FC236}">
                <a16:creationId xmlns:a16="http://schemas.microsoft.com/office/drawing/2014/main" id="{5B3E5ED0-B940-429B-B70C-B1B3B7A7C79C}"/>
              </a:ext>
            </a:extLst>
          </p:cNvPr>
          <p:cNvSpPr>
            <a:spLocks noGrp="1"/>
          </p:cNvSpPr>
          <p:nvPr>
            <p:ph type="body" sz="quarter" idx="10" hasCustomPrompt="1"/>
          </p:nvPr>
        </p:nvSpPr>
        <p:spPr>
          <a:xfrm>
            <a:off x="1768157" y="1631850"/>
            <a:ext cx="8402637" cy="3341406"/>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1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text 8">
            <a:extLst>
              <a:ext uri="{FF2B5EF4-FFF2-40B4-BE49-F238E27FC236}">
                <a16:creationId xmlns:a16="http://schemas.microsoft.com/office/drawing/2014/main" id="{2C92496B-EEA1-4395-81D1-FF36C8DEBFAE}"/>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197023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sida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när du behöver hela satsytan</a:t>
            </a:r>
          </a:p>
        </p:txBody>
      </p:sp>
      <p:sp>
        <p:nvSpPr>
          <p:cNvPr id="6" name="Platshållare för text 8">
            <a:extLst>
              <a:ext uri="{FF2B5EF4-FFF2-40B4-BE49-F238E27FC236}">
                <a16:creationId xmlns:a16="http://schemas.microsoft.com/office/drawing/2014/main" id="{E4990DEF-B8AA-49A6-8D03-6D3B9291E512}"/>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00838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lbild med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4"/>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helbild</a:t>
            </a:r>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7326" y="177657"/>
            <a:ext cx="11822785" cy="5418298"/>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785"/>
              <a:gd name="connsiteY0" fmla="*/ 163317 h 6069854"/>
              <a:gd name="connsiteX1" fmla="*/ 158748 w 11822785"/>
              <a:gd name="connsiteY1" fmla="*/ 1796 h 6069854"/>
              <a:gd name="connsiteX2" fmla="*/ 11660580 w 11822785"/>
              <a:gd name="connsiteY2" fmla="*/ 10444 h 6069854"/>
              <a:gd name="connsiteX3" fmla="*/ 11817348 w 11822785"/>
              <a:gd name="connsiteY3" fmla="*/ 193781 h 6069854"/>
              <a:gd name="connsiteX4" fmla="*/ 11820523 w 11822785"/>
              <a:gd name="connsiteY4" fmla="*/ 1121689 h 6069854"/>
              <a:gd name="connsiteX5" fmla="*/ 11810553 w 11822785"/>
              <a:gd name="connsiteY5" fmla="*/ 6064966 h 6069854"/>
              <a:gd name="connsiteX6" fmla="*/ 1904998 w 11822785"/>
              <a:gd name="connsiteY6" fmla="*/ 6066986 h 6069854"/>
              <a:gd name="connsiteX7" fmla="*/ 8097 w 11822785"/>
              <a:gd name="connsiteY7" fmla="*/ 5496133 h 6069854"/>
              <a:gd name="connsiteX8" fmla="*/ 1747 w 11822785"/>
              <a:gd name="connsiteY8" fmla="*/ 163317 h 6069854"/>
              <a:gd name="connsiteX0" fmla="*/ 1747 w 11822785"/>
              <a:gd name="connsiteY0" fmla="*/ 163317 h 6071616"/>
              <a:gd name="connsiteX1" fmla="*/ 158748 w 11822785"/>
              <a:gd name="connsiteY1" fmla="*/ 1796 h 6071616"/>
              <a:gd name="connsiteX2" fmla="*/ 11660580 w 11822785"/>
              <a:gd name="connsiteY2" fmla="*/ 10444 h 6071616"/>
              <a:gd name="connsiteX3" fmla="*/ 11817348 w 11822785"/>
              <a:gd name="connsiteY3" fmla="*/ 193781 h 6071616"/>
              <a:gd name="connsiteX4" fmla="*/ 11820523 w 11822785"/>
              <a:gd name="connsiteY4" fmla="*/ 1121689 h 6071616"/>
              <a:gd name="connsiteX5" fmla="*/ 11810553 w 11822785"/>
              <a:gd name="connsiteY5" fmla="*/ 6064966 h 6071616"/>
              <a:gd name="connsiteX6" fmla="*/ 1527173 w 11822785"/>
              <a:gd name="connsiteY6" fmla="*/ 6068764 h 6071616"/>
              <a:gd name="connsiteX7" fmla="*/ 8097 w 11822785"/>
              <a:gd name="connsiteY7" fmla="*/ 5496133 h 6071616"/>
              <a:gd name="connsiteX8" fmla="*/ 1747 w 11822785"/>
              <a:gd name="connsiteY8" fmla="*/ 163317 h 6071616"/>
              <a:gd name="connsiteX0" fmla="*/ 1747 w 11822785"/>
              <a:gd name="connsiteY0" fmla="*/ 163317 h 6072159"/>
              <a:gd name="connsiteX1" fmla="*/ 158748 w 11822785"/>
              <a:gd name="connsiteY1" fmla="*/ 1796 h 6072159"/>
              <a:gd name="connsiteX2" fmla="*/ 11660580 w 11822785"/>
              <a:gd name="connsiteY2" fmla="*/ 10444 h 6072159"/>
              <a:gd name="connsiteX3" fmla="*/ 11817348 w 11822785"/>
              <a:gd name="connsiteY3" fmla="*/ 193781 h 6072159"/>
              <a:gd name="connsiteX4" fmla="*/ 11820523 w 11822785"/>
              <a:gd name="connsiteY4" fmla="*/ 1121689 h 6072159"/>
              <a:gd name="connsiteX5" fmla="*/ 11810553 w 11822785"/>
              <a:gd name="connsiteY5" fmla="*/ 6064966 h 6072159"/>
              <a:gd name="connsiteX6" fmla="*/ 1527173 w 11822785"/>
              <a:gd name="connsiteY6" fmla="*/ 6068764 h 6072159"/>
              <a:gd name="connsiteX7" fmla="*/ 8097 w 11822785"/>
              <a:gd name="connsiteY7" fmla="*/ 5496133 h 6072159"/>
              <a:gd name="connsiteX8" fmla="*/ 1747 w 11822785"/>
              <a:gd name="connsiteY8" fmla="*/ 163317 h 6072159"/>
              <a:gd name="connsiteX0" fmla="*/ 1747 w 11822785"/>
              <a:gd name="connsiteY0" fmla="*/ 163317 h 6072036"/>
              <a:gd name="connsiteX1" fmla="*/ 158748 w 11822785"/>
              <a:gd name="connsiteY1" fmla="*/ 1796 h 6072036"/>
              <a:gd name="connsiteX2" fmla="*/ 11660580 w 11822785"/>
              <a:gd name="connsiteY2" fmla="*/ 10444 h 6072036"/>
              <a:gd name="connsiteX3" fmla="*/ 11817348 w 11822785"/>
              <a:gd name="connsiteY3" fmla="*/ 193781 h 6072036"/>
              <a:gd name="connsiteX4" fmla="*/ 11820523 w 11822785"/>
              <a:gd name="connsiteY4" fmla="*/ 1121689 h 6072036"/>
              <a:gd name="connsiteX5" fmla="*/ 11810553 w 11822785"/>
              <a:gd name="connsiteY5" fmla="*/ 6064966 h 6072036"/>
              <a:gd name="connsiteX6" fmla="*/ 1527173 w 11822785"/>
              <a:gd name="connsiteY6" fmla="*/ 6068764 h 6072036"/>
              <a:gd name="connsiteX7" fmla="*/ 8097 w 11822785"/>
              <a:gd name="connsiteY7" fmla="*/ 5483690 h 6072036"/>
              <a:gd name="connsiteX8" fmla="*/ 1747 w 11822785"/>
              <a:gd name="connsiteY8" fmla="*/ 163317 h 6072036"/>
              <a:gd name="connsiteX0" fmla="*/ 1747 w 11822785"/>
              <a:gd name="connsiteY0" fmla="*/ 163317 h 6071507"/>
              <a:gd name="connsiteX1" fmla="*/ 158748 w 11822785"/>
              <a:gd name="connsiteY1" fmla="*/ 1796 h 6071507"/>
              <a:gd name="connsiteX2" fmla="*/ 11660580 w 11822785"/>
              <a:gd name="connsiteY2" fmla="*/ 10444 h 6071507"/>
              <a:gd name="connsiteX3" fmla="*/ 11817348 w 11822785"/>
              <a:gd name="connsiteY3" fmla="*/ 193781 h 6071507"/>
              <a:gd name="connsiteX4" fmla="*/ 11820523 w 11822785"/>
              <a:gd name="connsiteY4" fmla="*/ 1121689 h 6071507"/>
              <a:gd name="connsiteX5" fmla="*/ 11810553 w 11822785"/>
              <a:gd name="connsiteY5" fmla="*/ 6064966 h 6071507"/>
              <a:gd name="connsiteX6" fmla="*/ 1527173 w 11822785"/>
              <a:gd name="connsiteY6" fmla="*/ 6068764 h 6071507"/>
              <a:gd name="connsiteX7" fmla="*/ 8097 w 11822785"/>
              <a:gd name="connsiteY7" fmla="*/ 5483690 h 6071507"/>
              <a:gd name="connsiteX8" fmla="*/ 1747 w 11822785"/>
              <a:gd name="connsiteY8" fmla="*/ 163317 h 6071507"/>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527173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417636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68782"/>
              <a:gd name="connsiteX1" fmla="*/ 158748 w 11822785"/>
              <a:gd name="connsiteY1" fmla="*/ 1796 h 6068782"/>
              <a:gd name="connsiteX2" fmla="*/ 11660580 w 11822785"/>
              <a:gd name="connsiteY2" fmla="*/ 10444 h 6068782"/>
              <a:gd name="connsiteX3" fmla="*/ 11817348 w 11822785"/>
              <a:gd name="connsiteY3" fmla="*/ 193781 h 6068782"/>
              <a:gd name="connsiteX4" fmla="*/ 11820523 w 11822785"/>
              <a:gd name="connsiteY4" fmla="*/ 1121689 h 6068782"/>
              <a:gd name="connsiteX5" fmla="*/ 11810553 w 11822785"/>
              <a:gd name="connsiteY5" fmla="*/ 6064966 h 6068782"/>
              <a:gd name="connsiteX6" fmla="*/ 1417636 w 11822785"/>
              <a:gd name="connsiteY6" fmla="*/ 6068764 h 6068782"/>
              <a:gd name="connsiteX7" fmla="*/ 8097 w 11822785"/>
              <a:gd name="connsiteY7" fmla="*/ 5483690 h 6068782"/>
              <a:gd name="connsiteX8" fmla="*/ 1747 w 11822785"/>
              <a:gd name="connsiteY8" fmla="*/ 163317 h 6068782"/>
              <a:gd name="connsiteX0" fmla="*/ 1747 w 11822785"/>
              <a:gd name="connsiteY0" fmla="*/ 161678 h 6067143"/>
              <a:gd name="connsiteX1" fmla="*/ 158748 w 11822785"/>
              <a:gd name="connsiteY1" fmla="*/ 157 h 6067143"/>
              <a:gd name="connsiteX2" fmla="*/ 11660580 w 11822785"/>
              <a:gd name="connsiteY2" fmla="*/ 8805 h 6067143"/>
              <a:gd name="connsiteX3" fmla="*/ 11817348 w 11822785"/>
              <a:gd name="connsiteY3" fmla="*/ 192142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2785"/>
              <a:gd name="connsiteY0" fmla="*/ 161678 h 6067143"/>
              <a:gd name="connsiteX1" fmla="*/ 158748 w 11822785"/>
              <a:gd name="connsiteY1" fmla="*/ 157 h 6067143"/>
              <a:gd name="connsiteX2" fmla="*/ 11660580 w 11822785"/>
              <a:gd name="connsiteY2" fmla="*/ 8805 h 6067143"/>
              <a:gd name="connsiteX3" fmla="*/ 11820523 w 11822785"/>
              <a:gd name="connsiteY3" fmla="*/ 192143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22785" h="6067143">
                <a:moveTo>
                  <a:pt x="1747" y="161678"/>
                </a:moveTo>
                <a:cubicBezTo>
                  <a:pt x="-9419" y="-21337"/>
                  <a:pt x="31802" y="1855"/>
                  <a:pt x="158748" y="157"/>
                </a:cubicBezTo>
                <a:lnTo>
                  <a:pt x="11660580" y="8805"/>
                </a:lnTo>
                <a:cubicBezTo>
                  <a:pt x="11839967" y="5251"/>
                  <a:pt x="11816091" y="10491"/>
                  <a:pt x="11820523" y="192143"/>
                </a:cubicBezTo>
                <a:cubicBezTo>
                  <a:pt x="11821780" y="388017"/>
                  <a:pt x="11821656" y="162850"/>
                  <a:pt x="11820523" y="1120050"/>
                </a:cubicBezTo>
                <a:cubicBezTo>
                  <a:pt x="11828585" y="1709622"/>
                  <a:pt x="11812670" y="4906106"/>
                  <a:pt x="11810553" y="6063327"/>
                </a:cubicBezTo>
                <a:lnTo>
                  <a:pt x="1417636" y="6067125"/>
                </a:lnTo>
                <a:cubicBezTo>
                  <a:pt x="644049" y="6070006"/>
                  <a:pt x="243522" y="5731592"/>
                  <a:pt x="8097" y="5482051"/>
                </a:cubicBezTo>
                <a:cubicBezTo>
                  <a:pt x="9155" y="3262415"/>
                  <a:pt x="689" y="2381314"/>
                  <a:pt x="1747" y="161678"/>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6" name="Platshållare för text 8">
            <a:extLst>
              <a:ext uri="{FF2B5EF4-FFF2-40B4-BE49-F238E27FC236}">
                <a16:creationId xmlns:a16="http://schemas.microsoft.com/office/drawing/2014/main" id="{E622E4C8-152B-42E0-8E3F-85BC4C913B8B}"/>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221666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vbild med text och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a:t>
            </a:r>
            <a:r>
              <a:rPr lang="sv-SE" dirty="0" err="1"/>
              <a:t>halvbild</a:t>
            </a:r>
            <a:endParaRPr lang="sv-SE" dirty="0"/>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8644" y="177224"/>
            <a:ext cx="5813861" cy="542008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213"/>
              <a:gd name="connsiteY0" fmla="*/ 163317 h 6070300"/>
              <a:gd name="connsiteX1" fmla="*/ 158748 w 11822213"/>
              <a:gd name="connsiteY1" fmla="*/ 1796 h 6070300"/>
              <a:gd name="connsiteX2" fmla="*/ 11660580 w 11822213"/>
              <a:gd name="connsiteY2" fmla="*/ 10444 h 6070300"/>
              <a:gd name="connsiteX3" fmla="*/ 11817348 w 11822213"/>
              <a:gd name="connsiteY3" fmla="*/ 193781 h 6070300"/>
              <a:gd name="connsiteX4" fmla="*/ 11820523 w 11822213"/>
              <a:gd name="connsiteY4" fmla="*/ 1121689 h 6070300"/>
              <a:gd name="connsiteX5" fmla="*/ 5762178 w 11822213"/>
              <a:gd name="connsiteY5" fmla="*/ 6070300 h 6070300"/>
              <a:gd name="connsiteX6" fmla="*/ 1904998 w 11822213"/>
              <a:gd name="connsiteY6" fmla="*/ 6066986 h 6070300"/>
              <a:gd name="connsiteX7" fmla="*/ 8097 w 11822213"/>
              <a:gd name="connsiteY7" fmla="*/ 5496133 h 6070300"/>
              <a:gd name="connsiteX8" fmla="*/ 1747 w 11822213"/>
              <a:gd name="connsiteY8" fmla="*/ 163317 h 6070300"/>
              <a:gd name="connsiteX0" fmla="*/ 1747 w 11817348"/>
              <a:gd name="connsiteY0" fmla="*/ 163317 h 6070300"/>
              <a:gd name="connsiteX1" fmla="*/ 158748 w 11817348"/>
              <a:gd name="connsiteY1" fmla="*/ 1796 h 6070300"/>
              <a:gd name="connsiteX2" fmla="*/ 11660580 w 11817348"/>
              <a:gd name="connsiteY2" fmla="*/ 10444 h 6070300"/>
              <a:gd name="connsiteX3" fmla="*/ 11817348 w 11817348"/>
              <a:gd name="connsiteY3" fmla="*/ 193781 h 6070300"/>
              <a:gd name="connsiteX4" fmla="*/ 5762178 w 11817348"/>
              <a:gd name="connsiteY4" fmla="*/ 6070300 h 6070300"/>
              <a:gd name="connsiteX5" fmla="*/ 1904998 w 11817348"/>
              <a:gd name="connsiteY5" fmla="*/ 6066986 h 6070300"/>
              <a:gd name="connsiteX6" fmla="*/ 8097 w 11817348"/>
              <a:gd name="connsiteY6" fmla="*/ 5496133 h 6070300"/>
              <a:gd name="connsiteX7" fmla="*/ 1747 w 11817348"/>
              <a:gd name="connsiteY7" fmla="*/ 163317 h 6070300"/>
              <a:gd name="connsiteX0" fmla="*/ 1747 w 11771826"/>
              <a:gd name="connsiteY0" fmla="*/ 163317 h 6070300"/>
              <a:gd name="connsiteX1" fmla="*/ 158748 w 11771826"/>
              <a:gd name="connsiteY1" fmla="*/ 1796 h 6070300"/>
              <a:gd name="connsiteX2" fmla="*/ 11660580 w 11771826"/>
              <a:gd name="connsiteY2" fmla="*/ 10444 h 6070300"/>
              <a:gd name="connsiteX3" fmla="*/ 5762178 w 11771826"/>
              <a:gd name="connsiteY3" fmla="*/ 6070300 h 6070300"/>
              <a:gd name="connsiteX4" fmla="*/ 1904998 w 11771826"/>
              <a:gd name="connsiteY4" fmla="*/ 6066986 h 6070300"/>
              <a:gd name="connsiteX5" fmla="*/ 8097 w 11771826"/>
              <a:gd name="connsiteY5" fmla="*/ 5496133 h 6070300"/>
              <a:gd name="connsiteX6" fmla="*/ 1747 w 11771826"/>
              <a:gd name="connsiteY6" fmla="*/ 163317 h 6070300"/>
              <a:gd name="connsiteX0" fmla="*/ 1747 w 11765947"/>
              <a:gd name="connsiteY0" fmla="*/ 163317 h 6070300"/>
              <a:gd name="connsiteX1" fmla="*/ 158748 w 11765947"/>
              <a:gd name="connsiteY1" fmla="*/ 1796 h 6070300"/>
              <a:gd name="connsiteX2" fmla="*/ 11660580 w 11765947"/>
              <a:gd name="connsiteY2" fmla="*/ 10444 h 6070300"/>
              <a:gd name="connsiteX3" fmla="*/ 5762178 w 11765947"/>
              <a:gd name="connsiteY3" fmla="*/ 6070300 h 6070300"/>
              <a:gd name="connsiteX4" fmla="*/ 1904998 w 11765947"/>
              <a:gd name="connsiteY4" fmla="*/ 6066986 h 6070300"/>
              <a:gd name="connsiteX5" fmla="*/ 8097 w 11765947"/>
              <a:gd name="connsiteY5" fmla="*/ 5496133 h 6070300"/>
              <a:gd name="connsiteX6" fmla="*/ 1747 w 11765947"/>
              <a:gd name="connsiteY6" fmla="*/ 163317 h 6070300"/>
              <a:gd name="connsiteX0" fmla="*/ 1747 w 12679266"/>
              <a:gd name="connsiteY0" fmla="*/ 163317 h 6070300"/>
              <a:gd name="connsiteX1" fmla="*/ 158748 w 12679266"/>
              <a:gd name="connsiteY1" fmla="*/ 1796 h 6070300"/>
              <a:gd name="connsiteX2" fmla="*/ 11660580 w 12679266"/>
              <a:gd name="connsiteY2" fmla="*/ 10444 h 6070300"/>
              <a:gd name="connsiteX3" fmla="*/ 5762178 w 12679266"/>
              <a:gd name="connsiteY3" fmla="*/ 6070300 h 6070300"/>
              <a:gd name="connsiteX4" fmla="*/ 1904998 w 12679266"/>
              <a:gd name="connsiteY4" fmla="*/ 6066986 h 6070300"/>
              <a:gd name="connsiteX5" fmla="*/ 8097 w 12679266"/>
              <a:gd name="connsiteY5" fmla="*/ 5496133 h 6070300"/>
              <a:gd name="connsiteX6" fmla="*/ 1747 w 12679266"/>
              <a:gd name="connsiteY6" fmla="*/ 163317 h 6070300"/>
              <a:gd name="connsiteX0" fmla="*/ 1747 w 7662612"/>
              <a:gd name="connsiteY0" fmla="*/ 163317 h 6518320"/>
              <a:gd name="connsiteX1" fmla="*/ 158748 w 7662612"/>
              <a:gd name="connsiteY1" fmla="*/ 1796 h 6518320"/>
              <a:gd name="connsiteX2" fmla="*/ 5821755 w 7662612"/>
              <a:gd name="connsiteY2" fmla="*/ 10444 h 6518320"/>
              <a:gd name="connsiteX3" fmla="*/ 5762178 w 7662612"/>
              <a:gd name="connsiteY3" fmla="*/ 6070300 h 6518320"/>
              <a:gd name="connsiteX4" fmla="*/ 1904998 w 7662612"/>
              <a:gd name="connsiteY4" fmla="*/ 6066986 h 6518320"/>
              <a:gd name="connsiteX5" fmla="*/ 8097 w 7662612"/>
              <a:gd name="connsiteY5" fmla="*/ 5496133 h 6518320"/>
              <a:gd name="connsiteX6" fmla="*/ 1747 w 7662612"/>
              <a:gd name="connsiteY6" fmla="*/ 163317 h 6518320"/>
              <a:gd name="connsiteX0" fmla="*/ 1747 w 7516956"/>
              <a:gd name="connsiteY0" fmla="*/ 163317 h 6518320"/>
              <a:gd name="connsiteX1" fmla="*/ 158748 w 7516956"/>
              <a:gd name="connsiteY1" fmla="*/ 1796 h 6518320"/>
              <a:gd name="connsiteX2" fmla="*/ 5821755 w 7516956"/>
              <a:gd name="connsiteY2" fmla="*/ 10444 h 6518320"/>
              <a:gd name="connsiteX3" fmla="*/ 5762178 w 7516956"/>
              <a:gd name="connsiteY3" fmla="*/ 6070300 h 6518320"/>
              <a:gd name="connsiteX4" fmla="*/ 1904998 w 7516956"/>
              <a:gd name="connsiteY4" fmla="*/ 6066986 h 6518320"/>
              <a:gd name="connsiteX5" fmla="*/ 8097 w 7516956"/>
              <a:gd name="connsiteY5" fmla="*/ 5496133 h 6518320"/>
              <a:gd name="connsiteX6" fmla="*/ 1747 w 7516956"/>
              <a:gd name="connsiteY6" fmla="*/ 163317 h 6518320"/>
              <a:gd name="connsiteX0" fmla="*/ 1747 w 5821755"/>
              <a:gd name="connsiteY0" fmla="*/ 163317 h 6518320"/>
              <a:gd name="connsiteX1" fmla="*/ 158748 w 5821755"/>
              <a:gd name="connsiteY1" fmla="*/ 1796 h 6518320"/>
              <a:gd name="connsiteX2" fmla="*/ 5821755 w 5821755"/>
              <a:gd name="connsiteY2" fmla="*/ 10444 h 6518320"/>
              <a:gd name="connsiteX3" fmla="*/ 5762178 w 5821755"/>
              <a:gd name="connsiteY3" fmla="*/ 6070300 h 6518320"/>
              <a:gd name="connsiteX4" fmla="*/ 1904998 w 5821755"/>
              <a:gd name="connsiteY4" fmla="*/ 6066986 h 6518320"/>
              <a:gd name="connsiteX5" fmla="*/ 8097 w 5821755"/>
              <a:gd name="connsiteY5" fmla="*/ 5496133 h 6518320"/>
              <a:gd name="connsiteX6" fmla="*/ 1747 w 5821755"/>
              <a:gd name="connsiteY6" fmla="*/ 163317 h 651832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8097 w 5821755"/>
              <a:gd name="connsiteY5" fmla="*/ 549613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92578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904998 w 5821755"/>
              <a:gd name="connsiteY4" fmla="*/ 6066986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492248 w 5821755"/>
              <a:gd name="connsiteY4" fmla="*/ 6066987 h 6070300"/>
              <a:gd name="connsiteX5" fmla="*/ 6510 w 5821755"/>
              <a:gd name="connsiteY5" fmla="*/ 5489023 h 6070300"/>
              <a:gd name="connsiteX6" fmla="*/ 1747 w 5821755"/>
              <a:gd name="connsiteY6" fmla="*/ 163317 h 6070300"/>
              <a:gd name="connsiteX0" fmla="*/ 1747 w 5821755"/>
              <a:gd name="connsiteY0" fmla="*/ 163317 h 6071460"/>
              <a:gd name="connsiteX1" fmla="*/ 158748 w 5821755"/>
              <a:gd name="connsiteY1" fmla="*/ 1796 h 6071460"/>
              <a:gd name="connsiteX2" fmla="*/ 5821755 w 5821755"/>
              <a:gd name="connsiteY2" fmla="*/ 10444 h 6071460"/>
              <a:gd name="connsiteX3" fmla="*/ 5762178 w 5821755"/>
              <a:gd name="connsiteY3" fmla="*/ 6070300 h 6071460"/>
              <a:gd name="connsiteX4" fmla="*/ 1492248 w 5821755"/>
              <a:gd name="connsiteY4" fmla="*/ 6066987 h 6071460"/>
              <a:gd name="connsiteX5" fmla="*/ 6510 w 5821755"/>
              <a:gd name="connsiteY5" fmla="*/ 5489023 h 6071460"/>
              <a:gd name="connsiteX6" fmla="*/ 1747 w 5821755"/>
              <a:gd name="connsiteY6" fmla="*/ 163317 h 6071460"/>
              <a:gd name="connsiteX0" fmla="*/ 1747 w 5821755"/>
              <a:gd name="connsiteY0" fmla="*/ 163317 h 6071641"/>
              <a:gd name="connsiteX1" fmla="*/ 158748 w 5821755"/>
              <a:gd name="connsiteY1" fmla="*/ 1796 h 6071641"/>
              <a:gd name="connsiteX2" fmla="*/ 5821755 w 5821755"/>
              <a:gd name="connsiteY2" fmla="*/ 10444 h 6071641"/>
              <a:gd name="connsiteX3" fmla="*/ 5762178 w 5821755"/>
              <a:gd name="connsiteY3" fmla="*/ 6070300 h 6071641"/>
              <a:gd name="connsiteX4" fmla="*/ 1492248 w 5821755"/>
              <a:gd name="connsiteY4" fmla="*/ 6066987 h 6071641"/>
              <a:gd name="connsiteX5" fmla="*/ 6510 w 5821755"/>
              <a:gd name="connsiteY5" fmla="*/ 5489023 h 6071641"/>
              <a:gd name="connsiteX6" fmla="*/ 1747 w 5821755"/>
              <a:gd name="connsiteY6" fmla="*/ 163317 h 6071641"/>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723"/>
              <a:gd name="connsiteX1" fmla="*/ 158748 w 5821755"/>
              <a:gd name="connsiteY1" fmla="*/ 1796 h 6070723"/>
              <a:gd name="connsiteX2" fmla="*/ 5821755 w 5821755"/>
              <a:gd name="connsiteY2" fmla="*/ 10444 h 6070723"/>
              <a:gd name="connsiteX3" fmla="*/ 5762178 w 5821755"/>
              <a:gd name="connsiteY3" fmla="*/ 6070300 h 6070723"/>
              <a:gd name="connsiteX4" fmla="*/ 1492248 w 5821755"/>
              <a:gd name="connsiteY4" fmla="*/ 6066987 h 6070723"/>
              <a:gd name="connsiteX5" fmla="*/ 6510 w 5821755"/>
              <a:gd name="connsiteY5" fmla="*/ 5489023 h 6070723"/>
              <a:gd name="connsiteX6" fmla="*/ 1747 w 5821755"/>
              <a:gd name="connsiteY6" fmla="*/ 163317 h 6070723"/>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5210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58898 w 5821755"/>
              <a:gd name="connsiteY4" fmla="*/ 6063433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314448 w 5821755"/>
              <a:gd name="connsiteY4" fmla="*/ 6063434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762178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21755"/>
              <a:gd name="connsiteY0" fmla="*/ 163317 h 6070300"/>
              <a:gd name="connsiteX1" fmla="*/ 158748 w 5821755"/>
              <a:gd name="connsiteY1" fmla="*/ 1796 h 6070300"/>
              <a:gd name="connsiteX2" fmla="*/ 5821755 w 5821755"/>
              <a:gd name="connsiteY2" fmla="*/ 10444 h 6070300"/>
              <a:gd name="connsiteX3" fmla="*/ 5814565 w 5821755"/>
              <a:gd name="connsiteY3" fmla="*/ 6070300 h 6070300"/>
              <a:gd name="connsiteX4" fmla="*/ 1268410 w 5821755"/>
              <a:gd name="connsiteY4" fmla="*/ 6063435 h 6070300"/>
              <a:gd name="connsiteX5" fmla="*/ 6510 w 5821755"/>
              <a:gd name="connsiteY5" fmla="*/ 5489023 h 6070300"/>
              <a:gd name="connsiteX6" fmla="*/ 1747 w 5821755"/>
              <a:gd name="connsiteY6" fmla="*/ 163317 h 6070300"/>
              <a:gd name="connsiteX0" fmla="*/ 1747 w 5815180"/>
              <a:gd name="connsiteY0" fmla="*/ 163317 h 6070300"/>
              <a:gd name="connsiteX1" fmla="*/ 158748 w 5815180"/>
              <a:gd name="connsiteY1" fmla="*/ 1796 h 6070300"/>
              <a:gd name="connsiteX2" fmla="*/ 5813817 w 5815180"/>
              <a:gd name="connsiteY2" fmla="*/ 10444 h 6070300"/>
              <a:gd name="connsiteX3" fmla="*/ 5814565 w 5815180"/>
              <a:gd name="connsiteY3" fmla="*/ 6070300 h 6070300"/>
              <a:gd name="connsiteX4" fmla="*/ 1268410 w 5815180"/>
              <a:gd name="connsiteY4" fmla="*/ 6063435 h 6070300"/>
              <a:gd name="connsiteX5" fmla="*/ 6510 w 5815180"/>
              <a:gd name="connsiteY5" fmla="*/ 5489023 h 6070300"/>
              <a:gd name="connsiteX6" fmla="*/ 1747 w 5815180"/>
              <a:gd name="connsiteY6" fmla="*/ 163317 h 6070300"/>
              <a:gd name="connsiteX0" fmla="*/ 428 w 5813861"/>
              <a:gd name="connsiteY0" fmla="*/ 162163 h 6069146"/>
              <a:gd name="connsiteX1" fmla="*/ 157429 w 5813861"/>
              <a:gd name="connsiteY1" fmla="*/ 642 h 6069146"/>
              <a:gd name="connsiteX2" fmla="*/ 5812498 w 5813861"/>
              <a:gd name="connsiteY2" fmla="*/ 9290 h 6069146"/>
              <a:gd name="connsiteX3" fmla="*/ 5813246 w 5813861"/>
              <a:gd name="connsiteY3" fmla="*/ 6069146 h 6069146"/>
              <a:gd name="connsiteX4" fmla="*/ 1267091 w 5813861"/>
              <a:gd name="connsiteY4" fmla="*/ 6062281 h 6069146"/>
              <a:gd name="connsiteX5" fmla="*/ 5191 w 5813861"/>
              <a:gd name="connsiteY5" fmla="*/ 5487869 h 6069146"/>
              <a:gd name="connsiteX6" fmla="*/ 428 w 5813861"/>
              <a:gd name="connsiteY6" fmla="*/ 162163 h 6069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3861" h="6069146">
                <a:moveTo>
                  <a:pt x="428" y="162163"/>
                </a:moveTo>
                <a:cubicBezTo>
                  <a:pt x="-4388" y="-26184"/>
                  <a:pt x="30483" y="2340"/>
                  <a:pt x="157429" y="642"/>
                </a:cubicBezTo>
                <a:lnTo>
                  <a:pt x="5812498" y="9290"/>
                </a:lnTo>
                <a:cubicBezTo>
                  <a:pt x="5810101" y="2029242"/>
                  <a:pt x="5815643" y="4049194"/>
                  <a:pt x="5813246" y="6069146"/>
                </a:cubicBezTo>
                <a:cubicBezTo>
                  <a:pt x="5084253" y="6060002"/>
                  <a:pt x="2552818" y="6063386"/>
                  <a:pt x="1267091" y="6062281"/>
                </a:cubicBezTo>
                <a:cubicBezTo>
                  <a:pt x="710990" y="6042055"/>
                  <a:pt x="345391" y="5815623"/>
                  <a:pt x="5191" y="5487869"/>
                </a:cubicBezTo>
                <a:cubicBezTo>
                  <a:pt x="6249" y="3268233"/>
                  <a:pt x="-630" y="2381799"/>
                  <a:pt x="428" y="162163"/>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
        <p:nvSpPr>
          <p:cNvPr id="7" name="Platshållare för text 8">
            <a:extLst>
              <a:ext uri="{FF2B5EF4-FFF2-40B4-BE49-F238E27FC236}">
                <a16:creationId xmlns:a16="http://schemas.microsoft.com/office/drawing/2014/main" id="{A0DC9DB3-C6CE-4C03-A72B-856577E20325}"/>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
        <p:nvSpPr>
          <p:cNvPr id="8" name="Platshållare för text 7">
            <a:extLst>
              <a:ext uri="{FF2B5EF4-FFF2-40B4-BE49-F238E27FC236}">
                <a16:creationId xmlns:a16="http://schemas.microsoft.com/office/drawing/2014/main" id="{E83620DD-DA98-4275-991F-5E42BBF29D46}"/>
              </a:ext>
            </a:extLst>
          </p:cNvPr>
          <p:cNvSpPr>
            <a:spLocks noGrp="1"/>
          </p:cNvSpPr>
          <p:nvPr>
            <p:ph type="body" sz="quarter" idx="12" hasCustomPrompt="1"/>
          </p:nvPr>
        </p:nvSpPr>
        <p:spPr>
          <a:xfrm>
            <a:off x="6770688" y="674688"/>
            <a:ext cx="4687887" cy="4325937"/>
          </a:xfrm>
          <a:prstGeom prst="rect">
            <a:avLst/>
          </a:prstGeom>
        </p:spPr>
        <p:txBody>
          <a:bodyPr/>
          <a:lstStyle>
            <a:lvl1pPr marL="0" indent="0">
              <a:lnSpc>
                <a:spcPct val="100000"/>
              </a:lnSpc>
              <a:buFontTx/>
              <a:buNone/>
              <a:defRPr sz="1800"/>
            </a:lvl1pPr>
            <a:lvl2pPr marL="457200" indent="0">
              <a:lnSpc>
                <a:spcPct val="100000"/>
              </a:lnSpc>
              <a:buFontTx/>
              <a:buNone/>
              <a:defRPr sz="1600"/>
            </a:lvl2pPr>
            <a:lvl3pPr marL="914400" indent="0">
              <a:lnSpc>
                <a:spcPct val="100000"/>
              </a:lnSpc>
              <a:buFontTx/>
              <a:buNone/>
              <a:defRPr sz="1400"/>
            </a:lvl3pPr>
            <a:lvl4pPr marL="1371600" indent="0">
              <a:lnSpc>
                <a:spcPct val="100000"/>
              </a:lnSpc>
              <a:buFontTx/>
              <a:buNone/>
              <a:defRPr sz="1200"/>
            </a:lvl4pPr>
            <a:lvl5pPr marL="1828800" indent="0">
              <a:lnSpc>
                <a:spcPct val="100000"/>
              </a:lnSpc>
              <a:buFontTx/>
              <a:buNone/>
              <a:defRPr sz="1000"/>
            </a:lvl5pPr>
          </a:lstStyle>
          <a:p>
            <a:pPr lvl="0"/>
            <a:r>
              <a:rPr lang="sv-SE" dirty="0"/>
              <a:t>Klicka här för att lägga in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75739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sida två spal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77960" y="371181"/>
            <a:ext cx="10975839" cy="1325563"/>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Rubrik i överkant</a:t>
            </a:r>
          </a:p>
        </p:txBody>
      </p:sp>
      <p:sp>
        <p:nvSpPr>
          <p:cNvPr id="3" name="Platshållare för innehåll 2"/>
          <p:cNvSpPr>
            <a:spLocks noGrp="1"/>
          </p:cNvSpPr>
          <p:nvPr>
            <p:ph sz="half" idx="1" hasCustomPrompt="1"/>
          </p:nvPr>
        </p:nvSpPr>
        <p:spPr>
          <a:xfrm>
            <a:off x="1325619" y="1825623"/>
            <a:ext cx="4454431" cy="3067323"/>
          </a:xfrm>
          <a:prstGeom prst="rect">
            <a:avLst/>
          </a:prstGeom>
        </p:spPr>
        <p:txBody>
          <a:bodyPr/>
          <a:lstStyle>
            <a:lvl1pPr marL="0" indent="0">
              <a:lnSpc>
                <a:spcPct val="100000"/>
              </a:lnSpc>
              <a:buFontTx/>
              <a:buNone/>
              <a:defRPr sz="1800">
                <a:latin typeface="Arial" panose="020B0604020202020204" pitchFamily="34" charset="0"/>
                <a:cs typeface="Arial" panose="020B0604020202020204" pitchFamily="34" charset="0"/>
              </a:defRPr>
            </a:lvl1pPr>
            <a:lvl2pPr marL="457200" indent="0">
              <a:lnSpc>
                <a:spcPct val="100000"/>
              </a:lnSpc>
              <a:buFontTx/>
              <a:buNone/>
              <a:defRPr sz="1600">
                <a:latin typeface="Arial" panose="020B0604020202020204" pitchFamily="34" charset="0"/>
                <a:cs typeface="Arial" panose="020B0604020202020204" pitchFamily="34" charset="0"/>
              </a:defRPr>
            </a:lvl2pPr>
            <a:lvl3pPr marL="914400" indent="0">
              <a:lnSpc>
                <a:spcPct val="100000"/>
              </a:lnSpc>
              <a:buFontTx/>
              <a:buNone/>
              <a:defRPr sz="1400">
                <a:latin typeface="Arial" panose="020B0604020202020204" pitchFamily="34" charset="0"/>
                <a:cs typeface="Arial" panose="020B0604020202020204" pitchFamily="34" charset="0"/>
              </a:defRPr>
            </a:lvl3pPr>
            <a:lvl4pPr marL="1371600" indent="0">
              <a:lnSpc>
                <a:spcPct val="100000"/>
              </a:lnSpc>
              <a:buFontTx/>
              <a:buNone/>
              <a:defRPr sz="1200">
                <a:latin typeface="Arial" panose="020B0604020202020204" pitchFamily="34" charset="0"/>
                <a:cs typeface="Arial" panose="020B0604020202020204" pitchFamily="34" charset="0"/>
              </a:defRPr>
            </a:lvl4pPr>
            <a:lvl5pPr marL="1828800" indent="0">
              <a:lnSpc>
                <a:spcPct val="100000"/>
              </a:lnSpc>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7" name="Platshållare för innehåll 2"/>
          <p:cNvSpPr>
            <a:spLocks noGrp="1"/>
          </p:cNvSpPr>
          <p:nvPr>
            <p:ph sz="half" idx="10" hasCustomPrompt="1"/>
          </p:nvPr>
        </p:nvSpPr>
        <p:spPr>
          <a:xfrm>
            <a:off x="6196536" y="1825622"/>
            <a:ext cx="4454431" cy="3067323"/>
          </a:xfrm>
          <a:prstGeom prst="rect">
            <a:avLst/>
          </a:prstGeom>
        </p:spPr>
        <p:txBody>
          <a:bodyPr/>
          <a:lstStyle>
            <a:lvl1pPr marL="0" indent="0">
              <a:buFontTx/>
              <a:buNone/>
              <a:defRPr sz="1800">
                <a:latin typeface="Arial" panose="020B0604020202020204" pitchFamily="34" charset="0"/>
                <a:cs typeface="Arial" panose="020B0604020202020204" pitchFamily="34" charset="0"/>
              </a:defRPr>
            </a:lvl1pPr>
            <a:lvl2pPr marL="457200" indent="0">
              <a:buFontTx/>
              <a:buNone/>
              <a:defRPr sz="1600">
                <a:latin typeface="Arial" panose="020B0604020202020204" pitchFamily="34" charset="0"/>
                <a:cs typeface="Arial" panose="020B0604020202020204" pitchFamily="34" charset="0"/>
              </a:defRPr>
            </a:lvl2pPr>
            <a:lvl3pPr marL="914400" indent="0">
              <a:buFontTx/>
              <a:buNone/>
              <a:defRPr sz="1400">
                <a:latin typeface="Arial" panose="020B0604020202020204" pitchFamily="34" charset="0"/>
                <a:cs typeface="Arial" panose="020B0604020202020204" pitchFamily="34" charset="0"/>
              </a:defRPr>
            </a:lvl3pPr>
            <a:lvl4pPr marL="1371600" indent="0">
              <a:buFontTx/>
              <a:buNone/>
              <a:defRPr sz="1200">
                <a:latin typeface="Arial" panose="020B0604020202020204" pitchFamily="34" charset="0"/>
                <a:cs typeface="Arial" panose="020B0604020202020204" pitchFamily="34" charset="0"/>
              </a:defRPr>
            </a:lvl4pPr>
            <a:lvl5pPr marL="1828800" indent="0">
              <a:buFontTx/>
              <a:buNone/>
              <a:defRPr sz="1000">
                <a:latin typeface="Arial" panose="020B0604020202020204" pitchFamily="34" charset="0"/>
                <a:cs typeface="Arial" panose="020B0604020202020204" pitchFamily="34" charset="0"/>
              </a:defRPr>
            </a:lvl5pPr>
          </a:lstStyle>
          <a:p>
            <a:pPr lvl="0"/>
            <a:r>
              <a:rPr lang="sv-SE" dirty="0"/>
              <a:t>Klicka här för att skriva in text</a:t>
            </a:r>
          </a:p>
          <a:p>
            <a:pPr lvl="1"/>
            <a:r>
              <a:rPr lang="sv-SE" dirty="0"/>
              <a:t>Nivå 2</a:t>
            </a:r>
          </a:p>
          <a:p>
            <a:pPr lvl="2"/>
            <a:r>
              <a:rPr lang="sv-SE" dirty="0"/>
              <a:t>Nivå 3</a:t>
            </a:r>
          </a:p>
          <a:p>
            <a:pPr lvl="3"/>
            <a:r>
              <a:rPr lang="sv-SE" dirty="0"/>
              <a:t>Nivå 4</a:t>
            </a:r>
          </a:p>
          <a:p>
            <a:pPr lvl="4"/>
            <a:r>
              <a:rPr lang="sv-SE" dirty="0"/>
              <a:t>Nivå 5</a:t>
            </a:r>
          </a:p>
        </p:txBody>
      </p:sp>
      <p:sp>
        <p:nvSpPr>
          <p:cNvPr id="8" name="Platshållare för text 8">
            <a:extLst>
              <a:ext uri="{FF2B5EF4-FFF2-40B4-BE49-F238E27FC236}">
                <a16:creationId xmlns:a16="http://schemas.microsoft.com/office/drawing/2014/main" id="{23365A08-A021-49CA-9229-23403CDB4B87}"/>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88653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lbild diagram">
    <p:spTree>
      <p:nvGrpSpPr>
        <p:cNvPr id="1" name=""/>
        <p:cNvGrpSpPr/>
        <p:nvPr/>
      </p:nvGrpSpPr>
      <p:grpSpPr>
        <a:xfrm>
          <a:off x="0" y="0"/>
          <a:ext cx="0" cy="0"/>
          <a:chOff x="0" y="0"/>
          <a:chExt cx="0" cy="0"/>
        </a:xfrm>
      </p:grpSpPr>
      <p:sp>
        <p:nvSpPr>
          <p:cNvPr id="8" name="Platshållare för innehåll 2"/>
          <p:cNvSpPr>
            <a:spLocks noGrp="1"/>
          </p:cNvSpPr>
          <p:nvPr>
            <p:ph idx="1" hasCustomPrompt="1"/>
          </p:nvPr>
        </p:nvSpPr>
        <p:spPr>
          <a:xfrm>
            <a:off x="852162" y="584067"/>
            <a:ext cx="10474907" cy="4361352"/>
          </a:xfrm>
          <a:prstGeom prst="rect">
            <a:avLst/>
          </a:prstGeom>
          <a:solidFill>
            <a:schemeClr val="bg1"/>
          </a:solidFill>
        </p:spPr>
        <p:txBody>
          <a:bodyPr tIns="1188000" anchor="t"/>
          <a:lstStyle>
            <a:lvl1pPr marL="0" indent="0" algn="ctr">
              <a:buNone/>
              <a:defRPr sz="14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ikonerna för att infoga tabeller, video, </a:t>
            </a:r>
            <a:r>
              <a:rPr lang="sv-SE"/>
              <a:t>smartart </a:t>
            </a:r>
            <a:r>
              <a:rPr lang="sv-SE" dirty="0"/>
              <a:t>och diagram</a:t>
            </a:r>
          </a:p>
        </p:txBody>
      </p:sp>
      <p:sp>
        <p:nvSpPr>
          <p:cNvPr id="10" name="Rubrik 1"/>
          <p:cNvSpPr>
            <a:spLocks noGrp="1"/>
          </p:cNvSpPr>
          <p:nvPr>
            <p:ph type="title" hasCustomPrompt="1"/>
          </p:nvPr>
        </p:nvSpPr>
        <p:spPr>
          <a:xfrm>
            <a:off x="293196" y="5869693"/>
            <a:ext cx="9521364" cy="486704"/>
          </a:xfrm>
          <a:prstGeom prst="rect">
            <a:avLst/>
          </a:prstGeom>
        </p:spPr>
        <p:txBody>
          <a:bodyPr anchor="t">
            <a:normAutofit/>
          </a:bodyPr>
          <a:lstStyle>
            <a:lvl1pPr>
              <a:defRPr sz="2400" baseline="0">
                <a:solidFill>
                  <a:srgbClr val="DB0D15"/>
                </a:solidFill>
                <a:latin typeface="Arial" panose="020B0604020202020204" pitchFamily="34" charset="0"/>
                <a:cs typeface="Arial" panose="020B0604020202020204" pitchFamily="34" charset="0"/>
              </a:defRPr>
            </a:lvl1pPr>
          </a:lstStyle>
          <a:p>
            <a:r>
              <a:rPr lang="sv-SE" dirty="0"/>
              <a:t>Detta rubrikfält används när man använder helsidesdiagram</a:t>
            </a:r>
          </a:p>
        </p:txBody>
      </p:sp>
      <p:sp>
        <p:nvSpPr>
          <p:cNvPr id="6" name="Platshållare för text 8">
            <a:extLst>
              <a:ext uri="{FF2B5EF4-FFF2-40B4-BE49-F238E27FC236}">
                <a16:creationId xmlns:a16="http://schemas.microsoft.com/office/drawing/2014/main" id="{B3F58145-C7E7-4CD0-B68A-C3A5BA02C89C}"/>
              </a:ext>
            </a:extLst>
          </p:cNvPr>
          <p:cNvSpPr>
            <a:spLocks noGrp="1"/>
          </p:cNvSpPr>
          <p:nvPr>
            <p:ph type="body" sz="quarter" idx="11" hasCustomPrompt="1"/>
          </p:nvPr>
        </p:nvSpPr>
        <p:spPr>
          <a:xfrm>
            <a:off x="1410537" y="6371498"/>
            <a:ext cx="6713034" cy="276893"/>
          </a:xfrm>
          <a:prstGeom prst="rect">
            <a:avLst/>
          </a:prstGeom>
        </p:spPr>
        <p:txBody>
          <a:bodyPr/>
          <a:lstStyle>
            <a:lvl1pPr marL="0" indent="0">
              <a:buNone/>
              <a:defRPr sz="1000">
                <a:solidFill>
                  <a:schemeClr val="bg1">
                    <a:lumMod val="50000"/>
                  </a:schemeClr>
                </a:solidFill>
              </a:defRPr>
            </a:lvl1pPr>
            <a:lvl2pPr>
              <a:defRPr sz="1000">
                <a:solidFill>
                  <a:schemeClr val="bg1">
                    <a:lumMod val="50000"/>
                  </a:schemeClr>
                </a:solidFill>
              </a:defRPr>
            </a:lvl2pPr>
            <a:lvl3pPr>
              <a:defRPr sz="100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sv-SE" dirty="0"/>
              <a:t>Klicka här för att lägga in datum, författare och </a:t>
            </a:r>
            <a:r>
              <a:rPr lang="sv-SE" dirty="0" err="1"/>
              <a:t>ev</a:t>
            </a:r>
            <a:r>
              <a:rPr lang="sv-SE" dirty="0"/>
              <a:t> projektbeskrivning</a:t>
            </a:r>
          </a:p>
        </p:txBody>
      </p:sp>
    </p:spTree>
    <p:extLst>
      <p:ext uri="{BB962C8B-B14F-4D97-AF65-F5344CB8AC3E}">
        <p14:creationId xmlns:p14="http://schemas.microsoft.com/office/powerpoint/2010/main" val="423719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aksida">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773" y="143622"/>
            <a:ext cx="11887200" cy="6551055"/>
          </a:xfrm>
          <a:prstGeom prst="rect">
            <a:avLst/>
          </a:prstGeom>
        </p:spPr>
      </p:pic>
      <p:pic>
        <p:nvPicPr>
          <p:cNvPr id="6" name="Bildobjekt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41239" y="3279035"/>
            <a:ext cx="2453344" cy="1493693"/>
          </a:xfrm>
          <a:prstGeom prst="rect">
            <a:avLst/>
          </a:prstGeom>
        </p:spPr>
      </p:pic>
    </p:spTree>
    <p:extLst>
      <p:ext uri="{BB962C8B-B14F-4D97-AF65-F5344CB8AC3E}">
        <p14:creationId xmlns:p14="http://schemas.microsoft.com/office/powerpoint/2010/main" val="346902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ruta 7"/>
          <p:cNvSpPr txBox="1"/>
          <p:nvPr userDrawn="1"/>
        </p:nvSpPr>
        <p:spPr>
          <a:xfrm>
            <a:off x="319358" y="6356397"/>
            <a:ext cx="1197764" cy="246221"/>
          </a:xfrm>
          <a:prstGeom prst="rect">
            <a:avLst/>
          </a:prstGeom>
          <a:noFill/>
        </p:spPr>
        <p:txBody>
          <a:bodyPr wrap="none" rtlCol="0">
            <a:spAutoFit/>
          </a:bodyPr>
          <a:lstStyle/>
          <a:p>
            <a:r>
              <a:rPr lang="sv-SE" sz="1000" dirty="0">
                <a:solidFill>
                  <a:schemeClr val="bg1">
                    <a:lumMod val="50000"/>
                  </a:schemeClr>
                </a:solidFill>
                <a:latin typeface="Arial" panose="020B0604020202020204" pitchFamily="34" charset="0"/>
                <a:cs typeface="Arial" panose="020B0604020202020204" pitchFamily="34" charset="0"/>
              </a:rPr>
              <a:t>regionkalmar.se  |</a:t>
            </a:r>
          </a:p>
        </p:txBody>
      </p:sp>
    </p:spTree>
    <p:extLst>
      <p:ext uri="{BB962C8B-B14F-4D97-AF65-F5344CB8AC3E}">
        <p14:creationId xmlns:p14="http://schemas.microsoft.com/office/powerpoint/2010/main" val="398219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2" r:id="rId5"/>
    <p:sldLayoutId id="2147483651"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vardgivare.regionkalmar.se/globalassets/vard-och-behandling/smittskydd/vaccination/sasongsinfluensa/vaccination-mot-sasongsinfluensa-2022-2023.pdf"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lakemedelsverket.se/sv/behandling-och-forskrivning/behandlingsrekommendationer/sok-behandlingsrekommendationer/behandling-och-profylax-vid-influensa-behandlingsrekommendati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ardgivare.regionkalmar.se/globalassets/vard-och-behandling/smittskydd/vaccination/pneumokock/riktlinje-pneumokockvaccination.pdf" TargetMode="External"/><Relationship Id="rId2" Type="http://schemas.openxmlformats.org/officeDocument/2006/relationships/hyperlink" Target="https://vardgivare.regionkalmar.se/nyheter/nationellt-vaccinationsprogram-for-pneumokockvaccination/" TargetMode="External"/><Relationship Id="rId1" Type="http://schemas.openxmlformats.org/officeDocument/2006/relationships/slideLayout" Target="../slideLayouts/slideLayout2.xml"/><Relationship Id="rId4" Type="http://schemas.openxmlformats.org/officeDocument/2006/relationships/hyperlink" Target="https://www.folkhalsomyndigheten.se/publikationer-och-material/publikationsarkiv/r/rekommendationer-om-pneumokockvaccin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3">
            <a:extLst>
              <a:ext uri="{FF2B5EF4-FFF2-40B4-BE49-F238E27FC236}">
                <a16:creationId xmlns:a16="http://schemas.microsoft.com/office/drawing/2014/main" id="{7C8D61F4-E00F-4884-9D43-0CF394555E57}"/>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8218" b="8218"/>
          <a:stretch>
            <a:fillRect/>
          </a:stretch>
        </p:blipFill>
        <p:spPr>
          <a:xfrm>
            <a:off x="187326" y="172870"/>
            <a:ext cx="11822785" cy="5418298"/>
          </a:xfrm>
        </p:spPr>
      </p:pic>
      <p:sp>
        <p:nvSpPr>
          <p:cNvPr id="4" name="Platshållare för text 3">
            <a:extLst>
              <a:ext uri="{FF2B5EF4-FFF2-40B4-BE49-F238E27FC236}">
                <a16:creationId xmlns:a16="http://schemas.microsoft.com/office/drawing/2014/main" id="{E6DA4644-5D73-4851-B8A5-D89E45A23999}"/>
              </a:ext>
            </a:extLst>
          </p:cNvPr>
          <p:cNvSpPr>
            <a:spLocks noGrp="1"/>
          </p:cNvSpPr>
          <p:nvPr>
            <p:ph type="body" sz="quarter" idx="11"/>
          </p:nvPr>
        </p:nvSpPr>
        <p:spPr/>
        <p:txBody>
          <a:bodyPr/>
          <a:lstStyle/>
          <a:p>
            <a:endParaRPr lang="sv-SE"/>
          </a:p>
        </p:txBody>
      </p:sp>
      <p:sp>
        <p:nvSpPr>
          <p:cNvPr id="6" name="Rubrik 1">
            <a:extLst>
              <a:ext uri="{FF2B5EF4-FFF2-40B4-BE49-F238E27FC236}">
                <a16:creationId xmlns:a16="http://schemas.microsoft.com/office/drawing/2014/main" id="{F2579FCF-59DA-484F-8A65-DF3D9C875EA3}"/>
              </a:ext>
            </a:extLst>
          </p:cNvPr>
          <p:cNvSpPr txBox="1">
            <a:spLocks/>
          </p:cNvSpPr>
          <p:nvPr/>
        </p:nvSpPr>
        <p:spPr>
          <a:xfrm>
            <a:off x="187326" y="2729140"/>
            <a:ext cx="11822785" cy="593809"/>
          </a:xfrm>
          <a:prstGeom prst="rect">
            <a:avLst/>
          </a:prstGeom>
        </p:spPr>
        <p:txBody>
          <a:bodyPr anchor="t">
            <a:normAutofit/>
          </a:bodyPr>
          <a:lstStyle>
            <a:lvl1pPr algn="l" defTabSz="914400" rtl="0" eaLnBrk="1" latinLnBrk="0" hangingPunct="1">
              <a:lnSpc>
                <a:spcPct val="90000"/>
              </a:lnSpc>
              <a:spcBef>
                <a:spcPct val="0"/>
              </a:spcBef>
              <a:buNone/>
              <a:defRPr sz="2400" kern="1200">
                <a:solidFill>
                  <a:srgbClr val="DB0D15"/>
                </a:solidFill>
                <a:latin typeface="Arial" panose="020B0604020202020204" pitchFamily="34" charset="0"/>
                <a:ea typeface="+mj-ea"/>
                <a:cs typeface="Arial" panose="020B0604020202020204" pitchFamily="34" charset="0"/>
              </a:defRPr>
            </a:lvl1pPr>
          </a:lstStyle>
          <a:p>
            <a:pPr algn="ctr"/>
            <a:r>
              <a:rPr lang="sv-SE" sz="3200" dirty="0">
                <a:solidFill>
                  <a:schemeClr val="bg1"/>
                </a:solidFill>
              </a:rPr>
              <a:t>Vaccinationer och antiviralbehandling vid influensa 20221202</a:t>
            </a:r>
          </a:p>
        </p:txBody>
      </p:sp>
    </p:spTree>
    <p:extLst>
      <p:ext uri="{BB962C8B-B14F-4D97-AF65-F5344CB8AC3E}">
        <p14:creationId xmlns:p14="http://schemas.microsoft.com/office/powerpoint/2010/main" val="2672310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313716-F23A-4D1F-B692-6B75654AF5D4}"/>
              </a:ext>
            </a:extLst>
          </p:cNvPr>
          <p:cNvSpPr>
            <a:spLocks noGrp="1"/>
          </p:cNvSpPr>
          <p:nvPr>
            <p:ph type="title"/>
          </p:nvPr>
        </p:nvSpPr>
        <p:spPr/>
        <p:txBody>
          <a:bodyPr/>
          <a:lstStyle/>
          <a:p>
            <a:br>
              <a:rPr lang="sv-SE" dirty="0"/>
            </a:br>
            <a:r>
              <a:rPr lang="sv-SE" dirty="0"/>
              <a:t>Säsongsinfluensa för allmänhet</a:t>
            </a:r>
          </a:p>
        </p:txBody>
      </p:sp>
      <p:sp>
        <p:nvSpPr>
          <p:cNvPr id="3" name="Platshållare för innehåll 2">
            <a:extLst>
              <a:ext uri="{FF2B5EF4-FFF2-40B4-BE49-F238E27FC236}">
                <a16:creationId xmlns:a16="http://schemas.microsoft.com/office/drawing/2014/main" id="{7513A0BB-E3FD-4400-971A-E49DC9B9B95C}"/>
              </a:ext>
            </a:extLst>
          </p:cNvPr>
          <p:cNvSpPr>
            <a:spLocks noGrp="1"/>
          </p:cNvSpPr>
          <p:nvPr>
            <p:ph sz="half" idx="1"/>
          </p:nvPr>
        </p:nvSpPr>
        <p:spPr>
          <a:xfrm>
            <a:off x="1325619" y="1825623"/>
            <a:ext cx="4770381" cy="3274883"/>
          </a:xfrm>
        </p:spPr>
        <p:txBody>
          <a:bodyPr/>
          <a:lstStyle/>
          <a:p>
            <a:pPr marL="285750" indent="-285750">
              <a:buFont typeface="Wingdings" panose="05000000000000000000" pitchFamily="2" charset="2"/>
              <a:buChar char="v"/>
            </a:pPr>
            <a:r>
              <a:rPr lang="sv-SE" sz="1600" dirty="0"/>
              <a:t>Nationell start 5/12</a:t>
            </a:r>
          </a:p>
          <a:p>
            <a:pPr marL="285750" indent="-285750">
              <a:buFont typeface="Wingdings" panose="05000000000000000000" pitchFamily="2" charset="2"/>
              <a:buChar char="v"/>
            </a:pPr>
            <a:r>
              <a:rPr lang="sv-SE" sz="1600" dirty="0"/>
              <a:t>Lägg ut tider utefter er vaccintillgång/bekräftad leverans</a:t>
            </a:r>
          </a:p>
          <a:p>
            <a:pPr marL="285750" indent="-285750">
              <a:buFont typeface="Wingdings" panose="05000000000000000000" pitchFamily="2" charset="2"/>
              <a:buChar char="v"/>
            </a:pPr>
            <a:r>
              <a:rPr lang="sv-SE" sz="1600" dirty="0"/>
              <a:t>Viktigt att tänka på ovan punkt då tillgången av vaccin är begränsad, men finns just nu att beställa. </a:t>
            </a:r>
          </a:p>
          <a:p>
            <a:pPr marL="285750" indent="-285750">
              <a:buFont typeface="Wingdings" panose="05000000000000000000" pitchFamily="2" charset="2"/>
              <a:buChar char="v"/>
            </a:pPr>
            <a:r>
              <a:rPr lang="sv-SE" sz="1600" dirty="0"/>
              <a:t>Två nya bokningskategorier läggs ut den 2/12: </a:t>
            </a:r>
          </a:p>
          <a:p>
            <a:r>
              <a:rPr lang="sv-SE" sz="1400" b="1" dirty="0">
                <a:effectLst/>
                <a:latin typeface="Calibri" panose="020F0502020204030204" pitchFamily="34" charset="0"/>
                <a:ea typeface="Calibri" panose="020F0502020204030204" pitchFamily="34" charset="0"/>
                <a:cs typeface="Times New Roman" panose="02020603050405020304" pitchFamily="18" charset="0"/>
              </a:rPr>
              <a:t>Säsongsinfluensa (från 65år samt riskgrupper)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400" b="1" dirty="0">
                <a:effectLst/>
                <a:latin typeface="Calibri" panose="020F0502020204030204" pitchFamily="34" charset="0"/>
                <a:ea typeface="Calibri" panose="020F0502020204030204" pitchFamily="34" charset="0"/>
                <a:cs typeface="Times New Roman" panose="02020603050405020304" pitchFamily="18" charset="0"/>
              </a:rPr>
              <a:t>Säsongsinfluensa (från 18 år)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600" dirty="0"/>
          </a:p>
          <a:p>
            <a:endParaRPr lang="sv-SE" dirty="0"/>
          </a:p>
        </p:txBody>
      </p:sp>
      <p:sp>
        <p:nvSpPr>
          <p:cNvPr id="4" name="Platshållare för innehåll 3">
            <a:extLst>
              <a:ext uri="{FF2B5EF4-FFF2-40B4-BE49-F238E27FC236}">
                <a16:creationId xmlns:a16="http://schemas.microsoft.com/office/drawing/2014/main" id="{B28E1273-0C2C-4A77-B396-4D32BB4EBD40}"/>
              </a:ext>
            </a:extLst>
          </p:cNvPr>
          <p:cNvSpPr>
            <a:spLocks noGrp="1"/>
          </p:cNvSpPr>
          <p:nvPr>
            <p:ph sz="half" idx="10"/>
          </p:nvPr>
        </p:nvSpPr>
        <p:spPr>
          <a:xfrm>
            <a:off x="6196536" y="1825622"/>
            <a:ext cx="4454431" cy="3274883"/>
          </a:xfrm>
        </p:spPr>
        <p:txBody>
          <a:bodyPr/>
          <a:lstStyle/>
          <a:p>
            <a:pPr marL="285750" indent="-285750">
              <a:buFont typeface="Wingdings" panose="05000000000000000000" pitchFamily="2" charset="2"/>
              <a:buChar char="v"/>
            </a:pPr>
            <a:r>
              <a:rPr lang="sv-SE" sz="1600" dirty="0"/>
              <a:t>Sänkt ålder för riskgrupper från 1 år</a:t>
            </a:r>
          </a:p>
          <a:p>
            <a:pPr marL="285750" indent="-285750">
              <a:buFont typeface="Wingdings" panose="05000000000000000000" pitchFamily="2" charset="2"/>
              <a:buChar char="v"/>
            </a:pPr>
            <a:r>
              <a:rPr lang="sv-SE" sz="1600" dirty="0"/>
              <a:t>Obs! Skilj på barn som har ökad risk för influensa (handläggs på barnklinik) och barn som vaccineras för att skydda anhöriga/som reseprofylax osv (vaccineras i primärvården)</a:t>
            </a:r>
          </a:p>
          <a:p>
            <a:pPr marL="285750" indent="-285750">
              <a:buFont typeface="Wingdings" panose="05000000000000000000" pitchFamily="2" charset="2"/>
              <a:buChar char="v"/>
            </a:pPr>
            <a:r>
              <a:rPr lang="sv-SE" sz="1600" dirty="0">
                <a:hlinkClick r:id="rId2"/>
              </a:rPr>
              <a:t>vaccination-mot-sasongsinfluensa-2022-2023.pdf (regionkalmar.se)</a:t>
            </a:r>
            <a:endParaRPr lang="sv-SE" sz="1600" dirty="0"/>
          </a:p>
        </p:txBody>
      </p:sp>
      <p:sp>
        <p:nvSpPr>
          <p:cNvPr id="5" name="Platshållare för text 4">
            <a:extLst>
              <a:ext uri="{FF2B5EF4-FFF2-40B4-BE49-F238E27FC236}">
                <a16:creationId xmlns:a16="http://schemas.microsoft.com/office/drawing/2014/main" id="{95E6E578-5E70-4BE5-A3E8-F1BA5D893FAB}"/>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426369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2D47048-7528-4B48-A5A1-C200B26202BF}"/>
              </a:ext>
            </a:extLst>
          </p:cNvPr>
          <p:cNvSpPr>
            <a:spLocks noGrp="1"/>
          </p:cNvSpPr>
          <p:nvPr>
            <p:ph type="ctrTitle"/>
          </p:nvPr>
        </p:nvSpPr>
        <p:spPr/>
        <p:txBody>
          <a:bodyPr>
            <a:normAutofit fontScale="90000"/>
          </a:bodyPr>
          <a:lstStyle/>
          <a:p>
            <a:pPr>
              <a:spcAft>
                <a:spcPts val="600"/>
              </a:spcAft>
            </a:pPr>
            <a:r>
              <a:rPr lang="sv-SE" dirty="0"/>
              <a:t>Handläggning av patient med misstänkt eller verifierad influensa i primärvård och kommunal vård och omsorg</a:t>
            </a:r>
            <a:br>
              <a:rPr lang="sv-SE" dirty="0"/>
            </a:br>
            <a:r>
              <a:rPr lang="sv-SE" sz="1800" u="sng" dirty="0">
                <a:solidFill>
                  <a:srgbClr val="0000FF"/>
                </a:solidFill>
                <a:effectLst/>
                <a:latin typeface="Times New Roman" panose="02020603050405020304" pitchFamily="18" charset="0"/>
                <a:ea typeface="Times New Roman" panose="02020603050405020304" pitchFamily="18" charset="0"/>
                <a:hlinkClick r:id="rId2"/>
              </a:rPr>
              <a:t>Behandling och profylax vid influensa – behandlings‌‌­rekommendation | Läkemedelsverket (lakemedelsverket.se)</a:t>
            </a:r>
            <a:br>
              <a:rPr lang="sv-SE" sz="2400" dirty="0">
                <a:effectLst/>
                <a:latin typeface="Times New Roman" panose="02020603050405020304" pitchFamily="18" charset="0"/>
                <a:ea typeface="Times New Roman" panose="02020603050405020304" pitchFamily="18" charset="0"/>
              </a:rPr>
            </a:br>
            <a:endParaRPr lang="sv-SE" dirty="0"/>
          </a:p>
        </p:txBody>
      </p:sp>
      <p:sp>
        <p:nvSpPr>
          <p:cNvPr id="7" name="Platshållare för text 6">
            <a:extLst>
              <a:ext uri="{FF2B5EF4-FFF2-40B4-BE49-F238E27FC236}">
                <a16:creationId xmlns:a16="http://schemas.microsoft.com/office/drawing/2014/main" id="{F893A2A6-182E-4A1C-9D97-4D40DCFE20D6}"/>
              </a:ext>
            </a:extLst>
          </p:cNvPr>
          <p:cNvSpPr>
            <a:spLocks noGrp="1"/>
          </p:cNvSpPr>
          <p:nvPr>
            <p:ph type="body" sz="quarter" idx="10"/>
          </p:nvPr>
        </p:nvSpPr>
        <p:spPr/>
        <p:txBody>
          <a:bodyPr/>
          <a:lstStyle/>
          <a:p>
            <a:pPr>
              <a:spcBef>
                <a:spcPts val="1200"/>
              </a:spcBef>
              <a:spcAft>
                <a:spcPts val="300"/>
              </a:spcAft>
            </a:pPr>
            <a:r>
              <a:rPr lang="sv-S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Allmänt</a:t>
            </a:r>
          </a:p>
          <a:p>
            <a:pPr>
              <a:spcAft>
                <a:spcPts val="600"/>
              </a:spcAft>
            </a:pPr>
            <a:r>
              <a:rPr lang="sv-SE" sz="1800" dirty="0">
                <a:effectLst/>
                <a:latin typeface="Times New Roman" panose="02020603050405020304" pitchFamily="18" charset="0"/>
                <a:ea typeface="Times New Roman" panose="02020603050405020304" pitchFamily="18" charset="0"/>
              </a:rPr>
              <a:t>Säsongsinfluensan förväntas i år bli mer utbredd och svår till följd av ett par års mild influensa under </a:t>
            </a:r>
            <a:r>
              <a:rPr lang="sv-SE" sz="1800" dirty="0" err="1">
                <a:effectLst/>
                <a:latin typeface="Times New Roman" panose="02020603050405020304" pitchFamily="18" charset="0"/>
                <a:ea typeface="Times New Roman" panose="02020603050405020304" pitchFamily="18" charset="0"/>
              </a:rPr>
              <a:t>covid</a:t>
            </a:r>
            <a:r>
              <a:rPr lang="sv-SE" sz="1800" dirty="0">
                <a:effectLst/>
                <a:latin typeface="Times New Roman" panose="02020603050405020304" pitchFamily="18" charset="0"/>
                <a:ea typeface="Times New Roman" panose="02020603050405020304" pitchFamily="18" charset="0"/>
              </a:rPr>
              <a:t>-pandemin. Den viktigaste åtgärden är att genomföra influensa-vaccination för riskgrupperna, vilket Region Kalmar län tillsammans med kommunerna har en organisation för. Läkemedelsverket har i år även förtydligat möjligheterna att ge anti-viral behandling och profylax vid exponering vid misstänkt och verifierad influensa, vilket kan rekommenderas till patienter över 65 år och till riskgrupper. </a:t>
            </a:r>
          </a:p>
          <a:p>
            <a:pPr>
              <a:spcAft>
                <a:spcPts val="600"/>
              </a:spcAft>
            </a:pPr>
            <a:r>
              <a:rPr lang="sv-SE" sz="1800" b="1" dirty="0">
                <a:effectLst/>
                <a:latin typeface="Times New Roman" panose="02020603050405020304" pitchFamily="18" charset="0"/>
                <a:ea typeface="Times New Roman" panose="02020603050405020304" pitchFamily="18" charset="0"/>
              </a:rPr>
              <a:t>Anti-viral behandling på SÄBO</a:t>
            </a:r>
            <a:endParaRPr lang="sv-SE" sz="1800" dirty="0">
              <a:effectLst/>
              <a:latin typeface="Times New Roman" panose="02020603050405020304" pitchFamily="18" charset="0"/>
              <a:ea typeface="Times New Roman" panose="02020603050405020304" pitchFamily="18" charset="0"/>
            </a:endParaRPr>
          </a:p>
          <a:p>
            <a:pPr>
              <a:spcAft>
                <a:spcPts val="600"/>
              </a:spcAft>
            </a:pPr>
            <a:r>
              <a:rPr lang="sv-SE" sz="1800" dirty="0">
                <a:effectLst/>
                <a:latin typeface="Times New Roman" panose="02020603050405020304" pitchFamily="18" charset="0"/>
                <a:ea typeface="Times New Roman" panose="02020603050405020304" pitchFamily="18" charset="0"/>
              </a:rPr>
              <a:t>Primärvården bör prioritera att erbjuda antiviral behandling på SÄBO, där man har störst möjlighet att minska sjuklighet (kan minska förloppet med upp till 3–4 dagar samt minska inläggningar), dödlighet och smittspridning. </a:t>
            </a:r>
          </a:p>
          <a:p>
            <a:endParaRPr lang="sv-SE" dirty="0"/>
          </a:p>
        </p:txBody>
      </p:sp>
      <p:sp>
        <p:nvSpPr>
          <p:cNvPr id="8" name="Platshållare för text 7">
            <a:extLst>
              <a:ext uri="{FF2B5EF4-FFF2-40B4-BE49-F238E27FC236}">
                <a16:creationId xmlns:a16="http://schemas.microsoft.com/office/drawing/2014/main" id="{3E89AAAB-AEC3-41B1-99C7-84C068FFDB3B}"/>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290144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2D47048-7528-4B48-A5A1-C200B26202BF}"/>
              </a:ext>
            </a:extLst>
          </p:cNvPr>
          <p:cNvSpPr>
            <a:spLocks noGrp="1"/>
          </p:cNvSpPr>
          <p:nvPr>
            <p:ph type="ctrTitle"/>
          </p:nvPr>
        </p:nvSpPr>
        <p:spPr/>
        <p:txBody>
          <a:bodyPr/>
          <a:lstStyle/>
          <a:p>
            <a:endParaRPr lang="sv-SE"/>
          </a:p>
        </p:txBody>
      </p:sp>
      <p:sp>
        <p:nvSpPr>
          <p:cNvPr id="7" name="Platshållare för text 6">
            <a:extLst>
              <a:ext uri="{FF2B5EF4-FFF2-40B4-BE49-F238E27FC236}">
                <a16:creationId xmlns:a16="http://schemas.microsoft.com/office/drawing/2014/main" id="{F893A2A6-182E-4A1C-9D97-4D40DCFE20D6}"/>
              </a:ext>
            </a:extLst>
          </p:cNvPr>
          <p:cNvSpPr>
            <a:spLocks noGrp="1"/>
          </p:cNvSpPr>
          <p:nvPr>
            <p:ph type="body" sz="quarter" idx="10"/>
          </p:nvPr>
        </p:nvSpPr>
        <p:spPr>
          <a:xfrm>
            <a:off x="1672362" y="939442"/>
            <a:ext cx="8402637" cy="3341406"/>
          </a:xfrm>
        </p:spPr>
        <p:txBody>
          <a:bodyPr/>
          <a:lstStyle/>
          <a:p>
            <a:pPr>
              <a:spcBef>
                <a:spcPts val="1200"/>
              </a:spcBef>
              <a:spcAft>
                <a:spcPts val="300"/>
              </a:spcAft>
            </a:pPr>
            <a:r>
              <a:rPr lang="sv-SE"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Provtagning SÄBO</a:t>
            </a:r>
            <a:endParaRPr lang="sv-SE"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rPr>
              <a:t>Tidig provtagning vid symtom är viktigt, då behandling ska insättas inom 48 timmar från symtomdebut</a:t>
            </a:r>
          </a:p>
          <a:p>
            <a:pPr marL="342900" lvl="0" indent="-342900">
              <a:buFont typeface="Symbol" panose="05050102010706020507" pitchFamily="18" charset="2"/>
              <a:buChar char=""/>
            </a:pPr>
            <a:r>
              <a:rPr lang="sv-SE" sz="1800" dirty="0">
                <a:solidFill>
                  <a:srgbClr val="000000"/>
                </a:solidFill>
                <a:effectLst/>
                <a:latin typeface="Times New Roman" panose="02020603050405020304" pitchFamily="18" charset="0"/>
                <a:ea typeface="Calibri" panose="020F0502020204030204" pitchFamily="34" charset="0"/>
              </a:rPr>
              <a:t>Provtagning viktigast i början av influensautbrott. Vid etablerat utbrott kan behandling ordineras på misstanke om influensa, dvs symtom.</a:t>
            </a:r>
            <a:endParaRPr lang="sv-SE" sz="18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sv-SE" sz="1800" dirty="0">
                <a:effectLst/>
                <a:latin typeface="Times New Roman" panose="02020603050405020304" pitchFamily="18" charset="0"/>
                <a:ea typeface="Times New Roman" panose="02020603050405020304" pitchFamily="18" charset="0"/>
              </a:rPr>
              <a:t>Brukare på SÄBO med symtom förenliga med covid-19 och/eller influensa </a:t>
            </a:r>
            <a:r>
              <a:rPr lang="sv-SE" sz="1800" dirty="0" err="1">
                <a:effectLst/>
                <a:latin typeface="Times New Roman" panose="02020603050405020304" pitchFamily="18" charset="0"/>
                <a:ea typeface="Times New Roman" panose="02020603050405020304" pitchFamily="18" charset="0"/>
              </a:rPr>
              <a:t>provtas</a:t>
            </a:r>
            <a:r>
              <a:rPr lang="sv-SE" sz="1800" dirty="0">
                <a:effectLst/>
                <a:latin typeface="Times New Roman" panose="02020603050405020304" pitchFamily="18" charset="0"/>
                <a:ea typeface="Times New Roman" panose="02020603050405020304" pitchFamily="18" charset="0"/>
              </a:rPr>
              <a:t> för PCR-analys och behandlas som smittade tills provsvar kommer </a:t>
            </a:r>
          </a:p>
          <a:p>
            <a:pPr marL="342900" lvl="0" indent="-342900">
              <a:buFont typeface="Symbol" panose="05050102010706020507" pitchFamily="18" charset="2"/>
              <a:buChar char=""/>
            </a:pPr>
            <a:r>
              <a:rPr lang="sv-SE" sz="1800" dirty="0">
                <a:solidFill>
                  <a:srgbClr val="000000"/>
                </a:solidFill>
                <a:effectLst/>
                <a:latin typeface="Times New Roman" panose="02020603050405020304" pitchFamily="18" charset="0"/>
                <a:ea typeface="Calibri" panose="020F0502020204030204" pitchFamily="34" charset="0"/>
              </a:rPr>
              <a:t>Provet beställs i Cosmic som ”Covid-19-PCR (influensa ingår om slutenvård)”, med svarsmottagare patientansvarig läkare (PAL) i primärvården, som får svar på både </a:t>
            </a:r>
            <a:r>
              <a:rPr lang="sv-SE" sz="1800" dirty="0" err="1">
                <a:solidFill>
                  <a:srgbClr val="000000"/>
                </a:solidFill>
                <a:effectLst/>
                <a:latin typeface="Times New Roman" panose="02020603050405020304" pitchFamily="18" charset="0"/>
                <a:ea typeface="Calibri" panose="020F0502020204030204" pitchFamily="34" charset="0"/>
              </a:rPr>
              <a:t>covid</a:t>
            </a:r>
            <a:r>
              <a:rPr lang="sv-SE" sz="1800" dirty="0">
                <a:solidFill>
                  <a:srgbClr val="000000"/>
                </a:solidFill>
                <a:effectLst/>
                <a:latin typeface="Times New Roman" panose="02020603050405020304" pitchFamily="18" charset="0"/>
                <a:ea typeface="Calibri" panose="020F0502020204030204" pitchFamily="34" charset="0"/>
              </a:rPr>
              <a:t> och influensa.</a:t>
            </a:r>
            <a:endParaRPr lang="sv-SE" sz="18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sv-SE" sz="1800" dirty="0">
                <a:solidFill>
                  <a:srgbClr val="000000"/>
                </a:solidFill>
                <a:effectLst/>
                <a:latin typeface="Times New Roman" panose="02020603050405020304" pitchFamily="18" charset="0"/>
                <a:ea typeface="Calibri" panose="020F0502020204030204" pitchFamily="34" charset="0"/>
              </a:rPr>
              <a:t>PAL handlägger positiva svar för både </a:t>
            </a:r>
            <a:r>
              <a:rPr lang="sv-SE" sz="1800" dirty="0" err="1">
                <a:solidFill>
                  <a:srgbClr val="000000"/>
                </a:solidFill>
                <a:effectLst/>
                <a:latin typeface="Times New Roman" panose="02020603050405020304" pitchFamily="18" charset="0"/>
                <a:ea typeface="Calibri" panose="020F0502020204030204" pitchFamily="34" charset="0"/>
              </a:rPr>
              <a:t>covid</a:t>
            </a:r>
            <a:r>
              <a:rPr lang="sv-SE" sz="1800" dirty="0">
                <a:solidFill>
                  <a:srgbClr val="000000"/>
                </a:solidFill>
                <a:effectLst/>
                <a:latin typeface="Times New Roman" panose="02020603050405020304" pitchFamily="18" charset="0"/>
                <a:ea typeface="Calibri" panose="020F0502020204030204" pitchFamily="34" charset="0"/>
              </a:rPr>
              <a:t> och influensa.</a:t>
            </a:r>
            <a:endParaRPr lang="sv-SE" sz="1800" dirty="0">
              <a:solidFill>
                <a:srgbClr val="000000"/>
              </a:solidFill>
              <a:effectLst/>
              <a:latin typeface="Arial" panose="020B0604020202020204" pitchFamily="34" charset="0"/>
              <a:ea typeface="Calibri" panose="020F0502020204030204" pitchFamily="34" charset="0"/>
            </a:endParaRPr>
          </a:p>
          <a:p>
            <a:pPr marL="342900" lvl="0" indent="-342900">
              <a:buFont typeface="Symbol" panose="05050102010706020507" pitchFamily="18" charset="2"/>
              <a:buChar char=""/>
            </a:pPr>
            <a:r>
              <a:rPr lang="sv-SE" sz="1800" dirty="0">
                <a:solidFill>
                  <a:srgbClr val="000000"/>
                </a:solidFill>
                <a:effectLst/>
                <a:latin typeface="Times New Roman" panose="02020603050405020304" pitchFamily="18" charset="0"/>
                <a:ea typeface="Calibri" panose="020F0502020204030204" pitchFamily="34" charset="0"/>
              </a:rPr>
              <a:t>Provtagning helger: I regel ingen transport av prover vilket får vägas in i bedömningen.</a:t>
            </a:r>
            <a:endParaRPr lang="sv-SE" sz="1800" dirty="0">
              <a:solidFill>
                <a:srgbClr val="000000"/>
              </a:solidFill>
              <a:effectLst/>
              <a:latin typeface="Arial" panose="020B0604020202020204" pitchFamily="34" charset="0"/>
              <a:ea typeface="Calibri" panose="020F0502020204030204" pitchFamily="34" charset="0"/>
            </a:endParaRPr>
          </a:p>
          <a:p>
            <a:r>
              <a:rPr lang="sv-SE" sz="1800" i="1" dirty="0">
                <a:solidFill>
                  <a:srgbClr val="000000"/>
                </a:solidFill>
                <a:effectLst/>
                <a:latin typeface="Times New Roman" panose="02020603050405020304" pitchFamily="18" charset="0"/>
                <a:ea typeface="Calibri" panose="020F0502020204030204" pitchFamily="34" charset="0"/>
              </a:rPr>
              <a:t> </a:t>
            </a:r>
            <a:endParaRPr lang="sv-SE" sz="1800" dirty="0">
              <a:solidFill>
                <a:srgbClr val="000000"/>
              </a:solidFill>
              <a:effectLst/>
              <a:latin typeface="Arial" panose="020B0604020202020204" pitchFamily="34" charset="0"/>
              <a:ea typeface="Calibri" panose="020F0502020204030204" pitchFamily="34" charset="0"/>
            </a:endParaRPr>
          </a:p>
          <a:p>
            <a:endParaRPr lang="sv-SE" dirty="0"/>
          </a:p>
        </p:txBody>
      </p:sp>
      <p:sp>
        <p:nvSpPr>
          <p:cNvPr id="8" name="Platshållare för text 7">
            <a:extLst>
              <a:ext uri="{FF2B5EF4-FFF2-40B4-BE49-F238E27FC236}">
                <a16:creationId xmlns:a16="http://schemas.microsoft.com/office/drawing/2014/main" id="{3E89AAAB-AEC3-41B1-99C7-84C068FFDB3B}"/>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3041268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B1482D-927C-4523-8884-AB8F01889D17}"/>
              </a:ext>
            </a:extLst>
          </p:cNvPr>
          <p:cNvSpPr>
            <a:spLocks noGrp="1"/>
          </p:cNvSpPr>
          <p:nvPr>
            <p:ph type="title"/>
          </p:nvPr>
        </p:nvSpPr>
        <p:spPr/>
        <p:txBody>
          <a:bodyPr/>
          <a:lstStyle/>
          <a:p>
            <a:endParaRPr lang="sv-SE"/>
          </a:p>
        </p:txBody>
      </p:sp>
      <p:sp>
        <p:nvSpPr>
          <p:cNvPr id="3" name="Platshållare för text 2">
            <a:extLst>
              <a:ext uri="{FF2B5EF4-FFF2-40B4-BE49-F238E27FC236}">
                <a16:creationId xmlns:a16="http://schemas.microsoft.com/office/drawing/2014/main" id="{02BC0D30-8800-4AC1-9229-5D18147293AF}"/>
              </a:ext>
            </a:extLst>
          </p:cNvPr>
          <p:cNvSpPr>
            <a:spLocks noGrp="1"/>
          </p:cNvSpPr>
          <p:nvPr>
            <p:ph type="body" sz="quarter" idx="11"/>
          </p:nvPr>
        </p:nvSpPr>
        <p:spPr/>
        <p:txBody>
          <a:bodyPr/>
          <a:lstStyle/>
          <a:p>
            <a:endParaRPr lang="sv-SE"/>
          </a:p>
        </p:txBody>
      </p:sp>
      <p:sp>
        <p:nvSpPr>
          <p:cNvPr id="5" name="textruta 4">
            <a:extLst>
              <a:ext uri="{FF2B5EF4-FFF2-40B4-BE49-F238E27FC236}">
                <a16:creationId xmlns:a16="http://schemas.microsoft.com/office/drawing/2014/main" id="{850935BD-549E-4CCF-9F5A-BA027750E791}"/>
              </a:ext>
            </a:extLst>
          </p:cNvPr>
          <p:cNvSpPr txBox="1"/>
          <p:nvPr/>
        </p:nvSpPr>
        <p:spPr>
          <a:xfrm>
            <a:off x="2194560" y="501603"/>
            <a:ext cx="7356734" cy="4955203"/>
          </a:xfrm>
          <a:prstGeom prst="rect">
            <a:avLst/>
          </a:prstGeom>
          <a:noFill/>
        </p:spPr>
        <p:txBody>
          <a:bodyPr wrap="square">
            <a:spAutoFit/>
          </a:bodyPr>
          <a:lstStyle/>
          <a:p>
            <a:pPr>
              <a:spcAft>
                <a:spcPts val="600"/>
              </a:spcAft>
            </a:pPr>
            <a:r>
              <a:rPr lang="sv-SE" b="1" dirty="0">
                <a:effectLst/>
                <a:latin typeface="Times New Roman" panose="02020603050405020304" pitchFamily="18" charset="0"/>
                <a:ea typeface="Times New Roman" panose="02020603050405020304" pitchFamily="18" charset="0"/>
              </a:rPr>
              <a:t>Läkarens ansvar vid positivt influensa-prov:</a:t>
            </a:r>
            <a:endParaRPr lang="sv-SE"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Medicinsk bedömning om anti-viral behandling är lämplig för patienten. </a:t>
            </a:r>
          </a:p>
          <a:p>
            <a:pPr marL="342900" lvl="0" indent="-342900">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Antiviral behandling insättes så snart som möjligt inom 48 timmar efter symtomdebut</a:t>
            </a:r>
          </a:p>
          <a:p>
            <a:pPr marL="342900" lvl="0" indent="-342900">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Läkemedelsbehandling: </a:t>
            </a:r>
          </a:p>
          <a:p>
            <a:pPr marL="457200"/>
            <a:r>
              <a:rPr lang="sv-SE" dirty="0">
                <a:effectLst/>
                <a:latin typeface="Times New Roman" panose="02020603050405020304" pitchFamily="18" charset="0"/>
                <a:ea typeface="Times New Roman" panose="02020603050405020304" pitchFamily="18" charset="0"/>
              </a:rPr>
              <a:t>K </a:t>
            </a:r>
            <a:r>
              <a:rPr lang="sv-SE" dirty="0" err="1">
                <a:effectLst/>
                <a:latin typeface="Times New Roman" panose="02020603050405020304" pitchFamily="18" charset="0"/>
                <a:ea typeface="Times New Roman" panose="02020603050405020304" pitchFamily="18" charset="0"/>
              </a:rPr>
              <a:t>Tamiflu</a:t>
            </a:r>
            <a:r>
              <a:rPr lang="sv-SE" dirty="0">
                <a:effectLst/>
                <a:latin typeface="Times New Roman" panose="02020603050405020304" pitchFamily="18" charset="0"/>
                <a:ea typeface="Times New Roman" panose="02020603050405020304" pitchFamily="18" charset="0"/>
              </a:rPr>
              <a:t> dosering enligt FASS. </a:t>
            </a:r>
          </a:p>
          <a:p>
            <a:pPr marL="457200"/>
            <a:r>
              <a:rPr lang="sv-SE" dirty="0">
                <a:effectLst/>
                <a:latin typeface="Times New Roman" panose="02020603050405020304" pitchFamily="18" charset="0"/>
                <a:ea typeface="Times New Roman" panose="02020603050405020304" pitchFamily="18" charset="0"/>
              </a:rPr>
              <a:t>K </a:t>
            </a:r>
            <a:r>
              <a:rPr lang="sv-SE" dirty="0" err="1">
                <a:effectLst/>
                <a:latin typeface="Times New Roman" panose="02020603050405020304" pitchFamily="18" charset="0"/>
                <a:ea typeface="Times New Roman" panose="02020603050405020304" pitchFamily="18" charset="0"/>
              </a:rPr>
              <a:t>Tamiflu</a:t>
            </a:r>
            <a:r>
              <a:rPr lang="sv-SE" dirty="0">
                <a:effectLst/>
                <a:latin typeface="Times New Roman" panose="02020603050405020304" pitchFamily="18" charset="0"/>
                <a:ea typeface="Times New Roman" panose="02020603050405020304" pitchFamily="18" charset="0"/>
              </a:rPr>
              <a:t> 75 mg x 2 i 5 dagar för vuxna, vid normal njurfunktion. </a:t>
            </a:r>
          </a:p>
          <a:p>
            <a:pPr marL="457200"/>
            <a:r>
              <a:rPr lang="sv-SE" dirty="0">
                <a:effectLst/>
                <a:latin typeface="Times New Roman" panose="02020603050405020304" pitchFamily="18" charset="0"/>
                <a:ea typeface="Times New Roman" panose="02020603050405020304" pitchFamily="18" charset="0"/>
              </a:rPr>
              <a:t>K </a:t>
            </a:r>
            <a:r>
              <a:rPr lang="sv-SE" dirty="0" err="1">
                <a:effectLst/>
                <a:latin typeface="Times New Roman" panose="02020603050405020304" pitchFamily="18" charset="0"/>
                <a:ea typeface="Times New Roman" panose="02020603050405020304" pitchFamily="18" charset="0"/>
              </a:rPr>
              <a:t>Tamiflu</a:t>
            </a:r>
            <a:r>
              <a:rPr lang="sv-SE" dirty="0">
                <a:effectLst/>
                <a:latin typeface="Times New Roman" panose="02020603050405020304" pitchFamily="18" charset="0"/>
                <a:ea typeface="Times New Roman" panose="02020603050405020304" pitchFamily="18" charset="0"/>
              </a:rPr>
              <a:t> 30 mg x 1-2 i 5 dagar, vid njursvikt, se FASS dosering.</a:t>
            </a:r>
          </a:p>
          <a:p>
            <a:pPr marL="342900" lvl="0" indent="-342900">
              <a:buFont typeface="Symbol" panose="05050102010706020507" pitchFamily="18" charset="2"/>
              <a:buChar char=""/>
            </a:pPr>
            <a:r>
              <a:rPr lang="sv-SE" dirty="0" err="1">
                <a:effectLst/>
                <a:latin typeface="Times New Roman" panose="02020603050405020304" pitchFamily="18" charset="0"/>
                <a:ea typeface="Times New Roman" panose="02020603050405020304" pitchFamily="18" charset="0"/>
              </a:rPr>
              <a:t>Tamiflu</a:t>
            </a:r>
            <a:r>
              <a:rPr lang="sv-SE" dirty="0">
                <a:effectLst/>
                <a:latin typeface="Times New Roman" panose="02020603050405020304" pitchFamily="18" charset="0"/>
                <a:ea typeface="Times New Roman" panose="02020603050405020304" pitchFamily="18" charset="0"/>
              </a:rPr>
              <a:t> kommer att finnas i kommunala läkemedelsförråd.</a:t>
            </a:r>
          </a:p>
          <a:p>
            <a:pPr marL="342900" lvl="0" indent="-342900">
              <a:buFont typeface="Symbol" panose="05050102010706020507" pitchFamily="18" charset="2"/>
              <a:buChar char=""/>
            </a:pPr>
            <a:r>
              <a:rPr lang="sv-SE" dirty="0">
                <a:effectLst/>
                <a:latin typeface="Times New Roman" panose="02020603050405020304" pitchFamily="18" charset="0"/>
                <a:ea typeface="Times New Roman" panose="02020603050405020304" pitchFamily="18" charset="0"/>
              </a:rPr>
              <a:t>Diskutera vid behov handläggningen av patienter med misstänkt eller verifierad influensa med Vårdhygien eller infektionsbakjouren. </a:t>
            </a:r>
          </a:p>
          <a:p>
            <a:pPr marL="457200"/>
            <a:r>
              <a:rPr lang="sv-SE" dirty="0">
                <a:effectLst/>
                <a:latin typeface="Times New Roman" panose="02020603050405020304" pitchFamily="18" charset="0"/>
                <a:ea typeface="Times New Roman" panose="02020603050405020304" pitchFamily="18" charset="0"/>
              </a:rPr>
              <a:t> </a:t>
            </a:r>
          </a:p>
          <a:p>
            <a:pPr>
              <a:spcAft>
                <a:spcPts val="600"/>
              </a:spcAft>
            </a:pPr>
            <a:r>
              <a:rPr lang="sv-SE" b="1" dirty="0">
                <a:effectLst/>
                <a:latin typeface="Times New Roman" panose="02020603050405020304" pitchFamily="18" charset="0"/>
                <a:ea typeface="Times New Roman" panose="02020603050405020304" pitchFamily="18" charset="0"/>
              </a:rPr>
              <a:t>Profylax</a:t>
            </a:r>
            <a:endParaRPr lang="sv-SE" dirty="0">
              <a:effectLst/>
              <a:latin typeface="Times New Roman" panose="02020603050405020304" pitchFamily="18" charset="0"/>
              <a:ea typeface="Times New Roman" panose="02020603050405020304" pitchFamily="18" charset="0"/>
            </a:endParaRPr>
          </a:p>
          <a:p>
            <a:pPr>
              <a:spcAft>
                <a:spcPts val="600"/>
              </a:spcAft>
            </a:pPr>
            <a:r>
              <a:rPr lang="sv-SE" dirty="0">
                <a:effectLst/>
                <a:latin typeface="Times New Roman" panose="02020603050405020304" pitchFamily="18" charset="0"/>
                <a:ea typeface="Times New Roman" panose="02020603050405020304" pitchFamily="18" charset="0"/>
              </a:rPr>
              <a:t>Kan övervägas till samtliga personer som bor på ett SÄBO vid pågående smittspridning. Läkare (PAL) kontaktar Vårdhygien för eventuellt gemensamt beslut om eventuell profylax-behandling. Kan även övervägas till personer i nära kontakt tex hushållskontakter med personer på SÄBO.</a:t>
            </a:r>
          </a:p>
        </p:txBody>
      </p:sp>
    </p:spTree>
    <p:extLst>
      <p:ext uri="{BB962C8B-B14F-4D97-AF65-F5344CB8AC3E}">
        <p14:creationId xmlns:p14="http://schemas.microsoft.com/office/powerpoint/2010/main" val="386541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A7BAB7-5F4D-4615-8AB1-78502FCAD5E5}"/>
              </a:ext>
            </a:extLst>
          </p:cNvPr>
          <p:cNvSpPr>
            <a:spLocks noGrp="1"/>
          </p:cNvSpPr>
          <p:nvPr>
            <p:ph type="title"/>
          </p:nvPr>
        </p:nvSpPr>
        <p:spPr/>
        <p:txBody>
          <a:bodyPr>
            <a:normAutofit fontScale="90000"/>
          </a:bodyPr>
          <a:lstStyle/>
          <a:p>
            <a:r>
              <a:rPr lang="sv-SE" dirty="0"/>
              <a:t>Nationellt vaccinationsprogram för pneumokockvaccination </a:t>
            </a:r>
            <a:br>
              <a:rPr lang="sv-SE" dirty="0"/>
            </a:br>
            <a:r>
              <a:rPr lang="sv-SE" sz="1300" dirty="0">
                <a:hlinkClick r:id="rId2"/>
              </a:rPr>
              <a:t>Nationellt vaccinationsprogram för pneumokockvaccination - Vårdgivare Region Kalmar län</a:t>
            </a:r>
            <a:endParaRPr lang="sv-SE" sz="1300" dirty="0"/>
          </a:p>
        </p:txBody>
      </p:sp>
      <p:sp>
        <p:nvSpPr>
          <p:cNvPr id="3" name="Platshållare för text 2">
            <a:extLst>
              <a:ext uri="{FF2B5EF4-FFF2-40B4-BE49-F238E27FC236}">
                <a16:creationId xmlns:a16="http://schemas.microsoft.com/office/drawing/2014/main" id="{67FE6F18-228F-4A40-A160-8C141F769310}"/>
              </a:ext>
            </a:extLst>
          </p:cNvPr>
          <p:cNvSpPr>
            <a:spLocks noGrp="1"/>
          </p:cNvSpPr>
          <p:nvPr>
            <p:ph type="body" sz="quarter" idx="11"/>
          </p:nvPr>
        </p:nvSpPr>
        <p:spPr/>
        <p:txBody>
          <a:bodyPr/>
          <a:lstStyle/>
          <a:p>
            <a:endParaRPr lang="sv-SE"/>
          </a:p>
        </p:txBody>
      </p:sp>
      <p:sp>
        <p:nvSpPr>
          <p:cNvPr id="5" name="textruta 4">
            <a:extLst>
              <a:ext uri="{FF2B5EF4-FFF2-40B4-BE49-F238E27FC236}">
                <a16:creationId xmlns:a16="http://schemas.microsoft.com/office/drawing/2014/main" id="{A3665462-88FC-4C1B-B91E-680471616AA9}"/>
              </a:ext>
            </a:extLst>
          </p:cNvPr>
          <p:cNvSpPr txBox="1"/>
          <p:nvPr/>
        </p:nvSpPr>
        <p:spPr>
          <a:xfrm>
            <a:off x="2743201" y="1341120"/>
            <a:ext cx="6435634" cy="3139321"/>
          </a:xfrm>
          <a:prstGeom prst="rect">
            <a:avLst/>
          </a:prstGeom>
          <a:noFill/>
        </p:spPr>
        <p:txBody>
          <a:bodyPr wrap="square">
            <a:spAutoFit/>
          </a:bodyPr>
          <a:lstStyle/>
          <a:p>
            <a:endParaRPr lang="sv-SE" dirty="0">
              <a:hlinkClick r:id="rId3"/>
            </a:endParaRPr>
          </a:p>
          <a:p>
            <a:r>
              <a:rPr lang="sv-SE" sz="1800" u="sng" dirty="0">
                <a:solidFill>
                  <a:srgbClr val="0000FF"/>
                </a:solidFill>
                <a:effectLst/>
                <a:latin typeface="Times New Roman" panose="02020603050405020304" pitchFamily="18" charset="0"/>
                <a:ea typeface="Times New Roman" panose="02020603050405020304" pitchFamily="18" charset="0"/>
                <a:hlinkClick r:id="rId4"/>
              </a:rPr>
              <a:t>Rekommendationer om pneumokockvaccination till riskgrupper — Folkhälsomyndigheten (folkhalsomyndigheten.se)</a:t>
            </a:r>
            <a:endParaRPr lang="sv-SE" dirty="0"/>
          </a:p>
          <a:p>
            <a:endParaRPr lang="sv-SE" dirty="0"/>
          </a:p>
          <a:p>
            <a:r>
              <a:rPr lang="sv-SE" dirty="0"/>
              <a:t>Äldre personer och personer med vissa kroniska sjukdomar eller nedsatt immunförsvar löper ökad risk att drabbas av </a:t>
            </a:r>
            <a:r>
              <a:rPr lang="sv-SE" dirty="0" err="1"/>
              <a:t>invasiva</a:t>
            </a:r>
            <a:r>
              <a:rPr lang="sv-SE" dirty="0"/>
              <a:t> pneumokockinfektioner. Från den 1 december 2022 ingår vaccination mot pneumokockinfektion i ett nationellt särskilt vaccinationsprogram för personer födda 1947 eller tidigare och för riskgrupper. </a:t>
            </a:r>
          </a:p>
          <a:p>
            <a:r>
              <a:rPr lang="sv-SE" dirty="0">
                <a:hlinkClick r:id="rId3"/>
              </a:rPr>
              <a:t>Riktlinje för pneumokockvaccination</a:t>
            </a:r>
          </a:p>
        </p:txBody>
      </p:sp>
    </p:spTree>
    <p:extLst>
      <p:ext uri="{BB962C8B-B14F-4D97-AF65-F5344CB8AC3E}">
        <p14:creationId xmlns:p14="http://schemas.microsoft.com/office/powerpoint/2010/main" val="837985824"/>
      </p:ext>
    </p:extLst>
  </p:cSld>
  <p:clrMapOvr>
    <a:masterClrMapping/>
  </p:clrMapOvr>
</p:sld>
</file>

<file path=ppt/theme/theme1.xml><?xml version="1.0" encoding="utf-8"?>
<a:theme xmlns:a="http://schemas.openxmlformats.org/drawingml/2006/main" name="Office-tema">
  <a:themeElements>
    <a:clrScheme name="Region Kalmar län">
      <a:dk1>
        <a:sysClr val="windowText" lastClr="000000"/>
      </a:dk1>
      <a:lt1>
        <a:sysClr val="window" lastClr="FFFFFF"/>
      </a:lt1>
      <a:dk2>
        <a:srgbClr val="757070"/>
      </a:dk2>
      <a:lt2>
        <a:srgbClr val="E7E6E6"/>
      </a:lt2>
      <a:accent1>
        <a:srgbClr val="FFCD00"/>
      </a:accent1>
      <a:accent2>
        <a:srgbClr val="DB0D15"/>
      </a:accent2>
      <a:accent3>
        <a:srgbClr val="B6ADA5"/>
      </a:accent3>
      <a:accent4>
        <a:srgbClr val="000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8A24378-3847-4504-9AC8-75210D6EE2C6}" vid="{B95858A7-A334-4826-8877-DE7814140C93}"/>
    </a:ext>
  </a:extLst>
</a:theme>
</file>

<file path=docProps/app.xml><?xml version="1.0" encoding="utf-8"?>
<Properties xmlns="http://schemas.openxmlformats.org/officeDocument/2006/extended-properties" xmlns:vt="http://schemas.openxmlformats.org/officeDocument/2006/docPropsVTypes">
  <Template>PPT_mall_RegionKalmarlän</Template>
  <TotalTime>5553</TotalTime>
  <Words>590</Words>
  <Application>Microsoft Office PowerPoint</Application>
  <PresentationFormat>Bredbild</PresentationFormat>
  <Paragraphs>42</Paragraphs>
  <Slides>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Arial</vt:lpstr>
      <vt:lpstr>Calibri</vt:lpstr>
      <vt:lpstr>Symbol</vt:lpstr>
      <vt:lpstr>Times New Roman</vt:lpstr>
      <vt:lpstr>Wingdings</vt:lpstr>
      <vt:lpstr>Office-tema</vt:lpstr>
      <vt:lpstr>PowerPoint-presentation</vt:lpstr>
      <vt:lpstr> Säsongsinfluensa för allmänhet</vt:lpstr>
      <vt:lpstr>Handläggning av patient med misstänkt eller verifierad influensa i primärvård och kommunal vård och omsorg Behandling och profylax vid influensa – behandlings‌‌­rekommendation | Läkemedelsverket (lakemedelsverket.se) </vt:lpstr>
      <vt:lpstr>PowerPoint-presentation</vt:lpstr>
      <vt:lpstr>PowerPoint-presentation</vt:lpstr>
      <vt:lpstr>Nationellt vaccinationsprogram för pneumokockvaccination  Nationellt vaccinationsprogram för pneumokockvaccination - Vårdgivare Region Kalmar län</vt:lpstr>
    </vt:vector>
  </TitlesOfParts>
  <Company>Region Kalmar 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Julia Linder</dc:creator>
  <cp:lastModifiedBy>Patrik Glasberg</cp:lastModifiedBy>
  <cp:revision>7</cp:revision>
  <dcterms:created xsi:type="dcterms:W3CDTF">2022-11-28T08:29:55Z</dcterms:created>
  <dcterms:modified xsi:type="dcterms:W3CDTF">2022-12-05T10:46:09Z</dcterms:modified>
</cp:coreProperties>
</file>