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C_FF3A7A56.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7" r:id="rId2"/>
    <p:sldId id="572" r:id="rId3"/>
    <p:sldId id="360" r:id="rId4"/>
    <p:sldId id="619" r:id="rId5"/>
    <p:sldId id="616" r:id="rId6"/>
    <p:sldId id="622" r:id="rId7"/>
    <p:sldId id="624" r:id="rId8"/>
    <p:sldId id="625" r:id="rId9"/>
    <p:sldId id="336" r:id="rId10"/>
    <p:sldId id="576" r:id="rId11"/>
    <p:sldId id="364" r:id="rId12"/>
    <p:sldId id="594" r:id="rId13"/>
    <p:sldId id="598" r:id="rId14"/>
    <p:sldId id="573" r:id="rId15"/>
    <p:sldId id="618" r:id="rId16"/>
    <p:sldId id="606" r:id="rId17"/>
    <p:sldId id="611" r:id="rId18"/>
    <p:sldId id="607" r:id="rId19"/>
    <p:sldId id="302" r:id="rId20"/>
    <p:sldId id="615" r:id="rId21"/>
    <p:sldId id="586" r:id="rId22"/>
    <p:sldId id="583" r:id="rId23"/>
    <p:sldId id="359" r:id="rId24"/>
    <p:sldId id="599" r:id="rId25"/>
    <p:sldId id="600" r:id="rId26"/>
    <p:sldId id="601" r:id="rId27"/>
    <p:sldId id="353" r:id="rId28"/>
    <p:sldId id="257" r:id="rId29"/>
    <p:sldId id="605" r:id="rId30"/>
    <p:sldId id="626" r:id="rId31"/>
    <p:sldId id="620" r:id="rId32"/>
    <p:sldId id="258" r:id="rId3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6E9FC61-2D19-412E-AFAA-112569B3CB14}">
          <p14:sldIdLst>
            <p14:sldId id="267"/>
            <p14:sldId id="572"/>
            <p14:sldId id="360"/>
            <p14:sldId id="619"/>
            <p14:sldId id="616"/>
            <p14:sldId id="622"/>
            <p14:sldId id="624"/>
            <p14:sldId id="625"/>
            <p14:sldId id="336"/>
            <p14:sldId id="576"/>
            <p14:sldId id="364"/>
            <p14:sldId id="594"/>
            <p14:sldId id="598"/>
            <p14:sldId id="573"/>
            <p14:sldId id="618"/>
            <p14:sldId id="606"/>
            <p14:sldId id="611"/>
            <p14:sldId id="607"/>
            <p14:sldId id="302"/>
            <p14:sldId id="615"/>
            <p14:sldId id="586"/>
            <p14:sldId id="583"/>
            <p14:sldId id="359"/>
            <p14:sldId id="599"/>
            <p14:sldId id="600"/>
            <p14:sldId id="601"/>
            <p14:sldId id="353"/>
            <p14:sldId id="257"/>
            <p14:sldId id="605"/>
            <p14:sldId id="626"/>
            <p14:sldId id="620"/>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075EE2-04F2-60DD-F723-C9C25DBA1394}" name="Johan Loell" initials="JL" userId="S::johan.loell@regionkalmar.se::9a26e5b9-fb00-4fd3-9a4c-860f015a0c90" providerId="AD"/>
  <p188:author id="{05F997F7-53D6-5E17-8154-A20FA55FE641}" name="Caroline Richardsson" initials="CR" userId="S::caroline.richardsson@regionkalmar.se::778696e9-4cc7-4470-bf21-ef9b1689f5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ita Bergsell" initials="AB" lastIdx="1" clrIdx="0">
    <p:extLst>
      <p:ext uri="{19B8F6BF-5375-455C-9EA6-DF929625EA0E}">
        <p15:presenceInfo xmlns:p15="http://schemas.microsoft.com/office/powerpoint/2012/main" userId="S-1-5-21-1709056346-2099077714-316617838-1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D15"/>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557" autoAdjust="0"/>
  </p:normalViewPr>
  <p:slideViewPr>
    <p:cSldViewPr snapToGrid="0">
      <p:cViewPr varScale="1">
        <p:scale>
          <a:sx n="123" d="100"/>
          <a:sy n="123" d="100"/>
        </p:scale>
        <p:origin x="114" y="18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modernComment_16C_FF3A7A56.xml><?xml version="1.0" encoding="utf-8"?>
<p188:cmLst xmlns:a="http://schemas.openxmlformats.org/drawingml/2006/main" xmlns:r="http://schemas.openxmlformats.org/officeDocument/2006/relationships" xmlns:p188="http://schemas.microsoft.com/office/powerpoint/2018/8/main">
  <p188:cm id="{6BC5F872-E6B0-4FA7-A856-3CD38D8CBC1F}" authorId="{05F997F7-53D6-5E17-8154-A20FA55FE641}" status="resolved" created="2026-06-08T12:20:48.768" complete="100000">
    <ac:txMkLst xmlns:ac="http://schemas.microsoft.com/office/drawing/2013/main/command">
      <pc:docMk xmlns:pc="http://schemas.microsoft.com/office/powerpoint/2013/main/command"/>
      <pc:sldMk xmlns:pc="http://schemas.microsoft.com/office/powerpoint/2013/main/command" cId="4282022486" sldId="364"/>
      <ac:spMk id="8" creationId="{62D98ED1-7913-CE0B-B5C1-74449D476583}"/>
      <ac:txMk cp="145" len="109">
        <ac:context len="532" hash="3991656847"/>
      </ac:txMk>
    </ac:txMkLst>
    <p188:pos x="7654139" y="1498976"/>
    <p188:txBody>
      <a:bodyPr/>
      <a:lstStyle/>
      <a:p>
        <a:r>
          <a:rPr lang="sv-SE"/>
          <a:t>Kan den här meningen tas bort? Det står ju nedan att de har rätt till omedelbar vård och blir självbetalande.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E77597-5C34-435E-9458-077C6CA1EFF4}" type="datetimeFigureOut">
              <a:rPr lang="sv-SE" smtClean="0"/>
              <a:t>2026-06-09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E97792-DC99-4F3C-BB27-308E915E9D4C}" type="slidenum">
              <a:rPr lang="sv-SE" smtClean="0"/>
              <a:t>‹#›</a:t>
            </a:fld>
            <a:endParaRPr lang="sv-SE"/>
          </a:p>
        </p:txBody>
      </p:sp>
    </p:spTree>
    <p:extLst>
      <p:ext uri="{BB962C8B-B14F-4D97-AF65-F5344CB8AC3E}">
        <p14:creationId xmlns:p14="http://schemas.microsoft.com/office/powerpoint/2010/main" val="226394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*Vad som ska räknas som ”akut, omedelbar vård”, ”nödvändig vård” eller "vård som inte kan anstå" måste alltid avgöras i det enskilda fallet av den behandlande läkaren, tandläkaren eller annan ansvarig vårdpersonal. </a:t>
            </a:r>
            <a:endParaRPr lang="sv-SE" sz="1200" b="0" dirty="0">
              <a:latin typeface="+mn-lt"/>
            </a:endParaRPr>
          </a:p>
          <a:p>
            <a:endParaRPr lang="sv-SE" dirty="0"/>
          </a:p>
        </p:txBody>
      </p:sp>
      <p:sp>
        <p:nvSpPr>
          <p:cNvPr id="4" name="Platshållare för bildnummer 3"/>
          <p:cNvSpPr>
            <a:spLocks noGrp="1"/>
          </p:cNvSpPr>
          <p:nvPr>
            <p:ph type="sldNum" sz="quarter" idx="5"/>
          </p:nvPr>
        </p:nvSpPr>
        <p:spPr/>
        <p:txBody>
          <a:bodyPr/>
          <a:lstStyle/>
          <a:p>
            <a:fld id="{11E97792-DC99-4F3C-BB27-308E915E9D4C}" type="slidenum">
              <a:rPr lang="sv-SE" smtClean="0"/>
              <a:t>5</a:t>
            </a:fld>
            <a:endParaRPr lang="sv-SE"/>
          </a:p>
        </p:txBody>
      </p:sp>
    </p:spTree>
    <p:extLst>
      <p:ext uri="{BB962C8B-B14F-4D97-AF65-F5344CB8AC3E}">
        <p14:creationId xmlns:p14="http://schemas.microsoft.com/office/powerpoint/2010/main" val="133600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CEE5A-E812-CD2B-7570-052EAE8EC03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FDE45B9-0ECC-2BDF-F4D1-02EE40C224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73B122-C2C4-1522-A97A-17648AA5C35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702EEEF-25FD-0080-543C-B4775D15F14D}"/>
              </a:ext>
            </a:extLst>
          </p:cNvPr>
          <p:cNvSpPr>
            <a:spLocks noGrp="1"/>
          </p:cNvSpPr>
          <p:nvPr>
            <p:ph type="sldNum" sz="quarter" idx="5"/>
          </p:nvPr>
        </p:nvSpPr>
        <p:spPr/>
        <p:txBody>
          <a:bodyPr/>
          <a:lstStyle/>
          <a:p>
            <a:fld id="{11E97792-DC99-4F3C-BB27-308E915E9D4C}" type="slidenum">
              <a:rPr lang="sv-SE" smtClean="0"/>
              <a:t>6</a:t>
            </a:fld>
            <a:endParaRPr lang="sv-SE"/>
          </a:p>
        </p:txBody>
      </p:sp>
    </p:spTree>
    <p:extLst>
      <p:ext uri="{BB962C8B-B14F-4D97-AF65-F5344CB8AC3E}">
        <p14:creationId xmlns:p14="http://schemas.microsoft.com/office/powerpoint/2010/main" val="17979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9B76F-0F98-F287-F6E6-799005AA5F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BA28A9-F8B8-6AED-6683-728D615B538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659EC86-738A-9F8E-1AEB-0353E607F87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C05501D-F0C7-B2DA-9562-ADCD96DD8344}"/>
              </a:ext>
            </a:extLst>
          </p:cNvPr>
          <p:cNvSpPr>
            <a:spLocks noGrp="1"/>
          </p:cNvSpPr>
          <p:nvPr>
            <p:ph type="sldNum" sz="quarter" idx="5"/>
          </p:nvPr>
        </p:nvSpPr>
        <p:spPr/>
        <p:txBody>
          <a:bodyPr/>
          <a:lstStyle/>
          <a:p>
            <a:fld id="{11E97792-DC99-4F3C-BB27-308E915E9D4C}" type="slidenum">
              <a:rPr lang="sv-SE" smtClean="0"/>
              <a:t>7</a:t>
            </a:fld>
            <a:endParaRPr lang="sv-SE"/>
          </a:p>
        </p:txBody>
      </p:sp>
    </p:spTree>
    <p:extLst>
      <p:ext uri="{BB962C8B-B14F-4D97-AF65-F5344CB8AC3E}">
        <p14:creationId xmlns:p14="http://schemas.microsoft.com/office/powerpoint/2010/main" val="212636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0C67-D88D-3340-F123-BBF79F907A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F65F28F-5951-91BD-14EA-D9E7C9AC14C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8386CC3-0264-0C9D-B084-E1D5C463E11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5E18C25-A9B1-D6B6-05A7-28ABEB707948}"/>
              </a:ext>
            </a:extLst>
          </p:cNvPr>
          <p:cNvSpPr>
            <a:spLocks noGrp="1"/>
          </p:cNvSpPr>
          <p:nvPr>
            <p:ph type="sldNum" sz="quarter" idx="5"/>
          </p:nvPr>
        </p:nvSpPr>
        <p:spPr/>
        <p:txBody>
          <a:bodyPr/>
          <a:lstStyle/>
          <a:p>
            <a:fld id="{11E97792-DC99-4F3C-BB27-308E915E9D4C}" type="slidenum">
              <a:rPr lang="sv-SE" smtClean="0"/>
              <a:t>8</a:t>
            </a:fld>
            <a:endParaRPr lang="sv-SE"/>
          </a:p>
        </p:txBody>
      </p:sp>
    </p:spTree>
    <p:extLst>
      <p:ext uri="{BB962C8B-B14F-4D97-AF65-F5344CB8AC3E}">
        <p14:creationId xmlns:p14="http://schemas.microsoft.com/office/powerpoint/2010/main" val="194470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1E97792-DC99-4F3C-BB27-308E915E9D4C}" type="slidenum">
              <a:rPr lang="sv-SE" smtClean="0"/>
              <a:t>13</a:t>
            </a:fld>
            <a:endParaRPr lang="sv-SE"/>
          </a:p>
        </p:txBody>
      </p:sp>
    </p:spTree>
    <p:extLst>
      <p:ext uri="{BB962C8B-B14F-4D97-AF65-F5344CB8AC3E}">
        <p14:creationId xmlns:p14="http://schemas.microsoft.com/office/powerpoint/2010/main" val="263966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Underrubrik 2"/>
          <p:cNvSpPr>
            <a:spLocks noGrp="1"/>
          </p:cNvSpPr>
          <p:nvPr>
            <p:ph type="subTitle" idx="1" hasCustomPrompt="1"/>
          </p:nvPr>
        </p:nvSpPr>
        <p:spPr>
          <a:xfrm>
            <a:off x="2128550" y="1982261"/>
            <a:ext cx="7934899" cy="3155556"/>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skriva in text</a:t>
            </a:r>
          </a:p>
        </p:txBody>
      </p:sp>
      <p:sp>
        <p:nvSpPr>
          <p:cNvPr id="5" name="textruta 4"/>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197023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306096-C315-137E-555F-E56D1E14296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37E0EF6-1CCB-0D20-79E6-A11A9501419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42FA32-54AA-E6B4-D254-F7C218D70708}"/>
              </a:ext>
            </a:extLst>
          </p:cNvPr>
          <p:cNvSpPr>
            <a:spLocks noGrp="1"/>
          </p:cNvSpPr>
          <p:nvPr>
            <p:ph type="dt" sz="half" idx="10"/>
          </p:nvPr>
        </p:nvSpPr>
        <p:spPr/>
        <p:txBody>
          <a:bodyPr/>
          <a:lstStyle/>
          <a:p>
            <a:fld id="{975CF4BD-2F41-4131-BAB6-330991C1F808}" type="datetimeFigureOut">
              <a:rPr lang="sv-SE" smtClean="0"/>
              <a:t>2026-06-09</a:t>
            </a:fld>
            <a:endParaRPr lang="sv-SE"/>
          </a:p>
        </p:txBody>
      </p:sp>
      <p:sp>
        <p:nvSpPr>
          <p:cNvPr id="5" name="Platshållare för sidfot 4">
            <a:extLst>
              <a:ext uri="{FF2B5EF4-FFF2-40B4-BE49-F238E27FC236}">
                <a16:creationId xmlns:a16="http://schemas.microsoft.com/office/drawing/2014/main" id="{E5FB945E-49E0-63E5-4B2A-9692F48FA5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91D445-133A-2904-D31F-6FCB712C0004}"/>
              </a:ext>
            </a:extLst>
          </p:cNvPr>
          <p:cNvSpPr>
            <a:spLocks noGrp="1"/>
          </p:cNvSpPr>
          <p:nvPr>
            <p:ph type="sldNum" sz="quarter" idx="12"/>
          </p:nvPr>
        </p:nvSpPr>
        <p:spPr/>
        <p:txBody>
          <a:bodyPr/>
          <a:lstStyle/>
          <a:p>
            <a:fld id="{91FD584F-0C9B-417D-934E-0170D3FBD1D3}" type="slidenum">
              <a:rPr lang="sv-SE" smtClean="0"/>
              <a:t>‹#›</a:t>
            </a:fld>
            <a:endParaRPr lang="sv-SE"/>
          </a:p>
        </p:txBody>
      </p:sp>
    </p:spTree>
    <p:extLst>
      <p:ext uri="{BB962C8B-B14F-4D97-AF65-F5344CB8AC3E}">
        <p14:creationId xmlns:p14="http://schemas.microsoft.com/office/powerpoint/2010/main" val="263304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Tree>
    <p:extLst>
      <p:ext uri="{BB962C8B-B14F-4D97-AF65-F5344CB8AC3E}">
        <p14:creationId xmlns:p14="http://schemas.microsoft.com/office/powerpoint/2010/main" val="22166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4" name="textruta 3"/>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5" name="Underrubrik 2"/>
          <p:cNvSpPr>
            <a:spLocks noGrp="1"/>
          </p:cNvSpPr>
          <p:nvPr>
            <p:ph type="subTitle" idx="1" hasCustomPrompt="1"/>
          </p:nvPr>
        </p:nvSpPr>
        <p:spPr>
          <a:xfrm>
            <a:off x="6686287" y="839921"/>
            <a:ext cx="4848513" cy="4094690"/>
          </a:xfrm>
          <a:prstGeom prst="rect">
            <a:avLst/>
          </a:prstGeo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skriva in text</a:t>
            </a:r>
          </a:p>
        </p:txBody>
      </p:sp>
    </p:spTree>
    <p:extLst>
      <p:ext uri="{BB962C8B-B14F-4D97-AF65-F5344CB8AC3E}">
        <p14:creationId xmlns:p14="http://schemas.microsoft.com/office/powerpoint/2010/main" val="27573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sv-SE" dirty="0"/>
              <a:t>Klicka här för att skriva in text</a:t>
            </a:r>
          </a:p>
        </p:txBody>
      </p:sp>
      <p:sp>
        <p:nvSpPr>
          <p:cNvPr id="10" name="textruta 9"/>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sv-SE" dirty="0"/>
              <a:t>Klicka här för att skriva in text</a:t>
            </a:r>
          </a:p>
        </p:txBody>
      </p:sp>
    </p:spTree>
    <p:extLst>
      <p:ext uri="{BB962C8B-B14F-4D97-AF65-F5344CB8AC3E}">
        <p14:creationId xmlns:p14="http://schemas.microsoft.com/office/powerpoint/2010/main" val="8865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9" name="textruta 8"/>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Tree>
    <p:extLst>
      <p:ext uri="{BB962C8B-B14F-4D97-AF65-F5344CB8AC3E}">
        <p14:creationId xmlns:p14="http://schemas.microsoft.com/office/powerpoint/2010/main" val="423719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377960" y="371181"/>
            <a:ext cx="10975839" cy="1325563"/>
          </a:xfrm>
          <a:prstGeom prst="rect">
            <a:avLst/>
          </a:prstGeom>
        </p:spPr>
        <p:txBody>
          <a:bodyPr anchor="t">
            <a:normAutofit/>
          </a:bodyPr>
          <a:lstStyle>
            <a:lvl1pPr>
              <a:defRPr sz="2200">
                <a:solidFill>
                  <a:srgbClr val="DB0D15"/>
                </a:solidFill>
                <a:latin typeface="Arial" panose="020B0604020202020204" pitchFamily="34" charset="0"/>
                <a:cs typeface="Arial" panose="020B0604020202020204" pitchFamily="34" charset="0"/>
              </a:defRPr>
            </a:lvl1pPr>
          </a:lstStyle>
          <a:p>
            <a:r>
              <a:rPr lang="sv-SE"/>
              <a:t>Klicka här för att ändra format</a:t>
            </a:r>
            <a:endParaRPr lang="sv-SE" dirty="0"/>
          </a:p>
        </p:txBody>
      </p:sp>
      <p:sp>
        <p:nvSpPr>
          <p:cNvPr id="3" name="Platshållare för innehåll 2"/>
          <p:cNvSpPr>
            <a:spLocks noGrp="1"/>
          </p:cNvSpPr>
          <p:nvPr>
            <p:ph sz="half" idx="1"/>
          </p:nvPr>
        </p:nvSpPr>
        <p:spPr>
          <a:xfrm>
            <a:off x="1474029" y="1825624"/>
            <a:ext cx="4454431" cy="3067323"/>
          </a:xfrm>
          <a:prstGeom prst="rect">
            <a:avLst/>
          </a:prstGeom>
        </p:spPr>
        <p:txBody>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sv-SE"/>
              <a:t>Klicka här för att ändra format på bakgrundstexten</a:t>
            </a:r>
          </a:p>
        </p:txBody>
      </p:sp>
      <p:sp>
        <p:nvSpPr>
          <p:cNvPr id="4" name="Platshållare för innehåll 3"/>
          <p:cNvSpPr>
            <a:spLocks noGrp="1"/>
          </p:cNvSpPr>
          <p:nvPr>
            <p:ph sz="half" idx="2"/>
          </p:nvPr>
        </p:nvSpPr>
        <p:spPr>
          <a:xfrm>
            <a:off x="6172200" y="1825625"/>
            <a:ext cx="4406984" cy="3067323"/>
          </a:xfrm>
          <a:prstGeom prst="rect">
            <a:avLst/>
          </a:prstGeom>
        </p:spPr>
        <p:txBody>
          <a:bodyPr>
            <a:normAutofit/>
          </a:bodyPr>
          <a:lstStyle>
            <a:lvl1pPr marL="228600" indent="-228600">
              <a:buFont typeface="Wingdings" panose="05000000000000000000" pitchFamily="2" charset="2"/>
              <a:buChar char="§"/>
              <a:defRPr sz="1800">
                <a:latin typeface="Arial" panose="020B0604020202020204" pitchFamily="34" charset="0"/>
                <a:cs typeface="Arial" panose="020B0604020202020204" pitchFamily="34" charset="0"/>
              </a:defRPr>
            </a:lvl1pPr>
          </a:lstStyle>
          <a:p>
            <a:pPr lvl="0"/>
            <a:r>
              <a:rPr lang="sv-SE"/>
              <a:t>Klicka här för att ändra format på bakgrundstexten</a:t>
            </a:r>
          </a:p>
        </p:txBody>
      </p:sp>
      <p:sp>
        <p:nvSpPr>
          <p:cNvPr id="10" name="textruta 9"/>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7564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40540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 id="2147483659" r:id="rId8"/>
    <p:sldLayoutId id="2147483660"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6C_FF3A7A5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vardgivare.regionkalmar.se/administration/avgifter/avgiftshandboken/avgifter-for-personer-fran-andra-lander/#heading-4"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xtra.skr.se/download/18.7a95dc2f1818012627d45bac/1656332424055/SKR-Vard-av-personer-fran-andra-lander.pdf"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vardgivare.regionkalmar.se/globalassets/administration/avgifter/avgiftshandboken-25/5.-personer-fran-andra-lander_2025.pdf" TargetMode="External"/><Relationship Id="rId2" Type="http://schemas.openxmlformats.org/officeDocument/2006/relationships/hyperlink" Target="https://vardgivare.regionkalmar.se/administration/avgifter/avgiftshandboken/avgifter-for-personer-fran-andra-lander/" TargetMode="External"/><Relationship Id="rId1" Type="http://schemas.openxmlformats.org/officeDocument/2006/relationships/slideLayout" Target="../slideLayouts/slideLayout9.xml"/><Relationship Id="rId5" Type="http://schemas.openxmlformats.org/officeDocument/2006/relationships/hyperlink" Target="https://extra.skr.se/download/18.7a95dc2f1818012627d45bac/1656332424055/SKR-Vard-av-personer-fran-andra-lander.pdf" TargetMode="External"/><Relationship Id="rId4" Type="http://schemas.openxmlformats.org/officeDocument/2006/relationships/hyperlink" Target="https://vardgivare.regionkalmar.se/administration/avgifter/frikort/#accordion-9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avgiftsgruppen@regionkalmar.se" TargetMode="External"/><Relationship Id="rId2" Type="http://schemas.openxmlformats.org/officeDocument/2006/relationships/hyperlink" Target="https://vardgivare.regionkalmar.se/administration/avgifter/avgiftshandboke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navet.regionkalmar.se/globalassets/stod-och-service/programvaror/cosmic/vardadministration-i-cosmic/patientadresser-i-cosmic.pdf"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avet.regionkalmar.se/globalassets/ledning-och-organisation/styrdokument/dokumenthantering-handlingar-arkiv/rutiner/underrattelse-av-felaktiga-uppgifter-i-folkbokforingen---rutin.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skr.se/skr/halsasjukvard/ekonomiavgifter/utomlansvardriksavtal/remissioppenvard.30838.html"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mailto:fakturaservice@regionkalmar.se"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skr.se/skr/halsasjukvard/ekonomiavgifter/utomlansvardriksavtal/remissioppenvard.30838.html" TargetMode="External"/><Relationship Id="rId2" Type="http://schemas.openxmlformats.org/officeDocument/2006/relationships/hyperlink" Target="https://vardgivare.regionkalmar.se/samverkan--avtal/riks--och-samverkansavtal/" TargetMode="External"/><Relationship Id="rId1" Type="http://schemas.openxmlformats.org/officeDocument/2006/relationships/slideLayout" Target="../slideLayouts/slideLayout9.xml"/><Relationship Id="rId4" Type="http://schemas.openxmlformats.org/officeDocument/2006/relationships/hyperlink" Target="mailto:johan.loell@regionkalmar.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kundgruppen@regionkalmar.s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218" b="8218"/>
          <a:stretch>
            <a:fillRect/>
          </a:stretch>
        </p:blipFill>
        <p:spPr>
          <a:xfrm>
            <a:off x="181889" y="206426"/>
            <a:ext cx="11822785" cy="5418298"/>
          </a:xfrm>
        </p:spPr>
      </p:pic>
      <p:sp>
        <p:nvSpPr>
          <p:cNvPr id="2" name="Rubrik 1"/>
          <p:cNvSpPr>
            <a:spLocks noGrp="1"/>
          </p:cNvSpPr>
          <p:nvPr>
            <p:ph type="title"/>
          </p:nvPr>
        </p:nvSpPr>
        <p:spPr>
          <a:xfrm>
            <a:off x="187326" y="2281727"/>
            <a:ext cx="11822785" cy="1538243"/>
          </a:xfrm>
        </p:spPr>
        <p:txBody>
          <a:bodyPr>
            <a:normAutofit/>
          </a:bodyPr>
          <a:lstStyle/>
          <a:p>
            <a:pPr algn="ctr">
              <a:lnSpc>
                <a:spcPct val="100000"/>
              </a:lnSpc>
              <a:spcAft>
                <a:spcPts val="4200"/>
              </a:spcAft>
            </a:pPr>
            <a:r>
              <a:rPr lang="sv-SE" sz="3200" dirty="0">
                <a:solidFill>
                  <a:schemeClr val="bg1"/>
                </a:solidFill>
              </a:rPr>
              <a:t>Patientavgifter</a:t>
            </a:r>
            <a:br>
              <a:rPr lang="sv-SE" sz="3200" dirty="0">
                <a:solidFill>
                  <a:schemeClr val="bg1"/>
                </a:solidFill>
              </a:rPr>
            </a:br>
            <a:r>
              <a:rPr lang="sv-SE" sz="3200" dirty="0">
                <a:solidFill>
                  <a:schemeClr val="bg1"/>
                </a:solidFill>
              </a:rPr>
              <a:t>Sommarinformation 2026</a:t>
            </a:r>
          </a:p>
        </p:txBody>
      </p:sp>
    </p:spTree>
    <p:extLst>
      <p:ext uri="{BB962C8B-B14F-4D97-AF65-F5344CB8AC3E}">
        <p14:creationId xmlns:p14="http://schemas.microsoft.com/office/powerpoint/2010/main" val="229373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B0E3F8-EDC6-A069-D349-EC6B3575A3BC}"/>
              </a:ext>
            </a:extLst>
          </p:cNvPr>
          <p:cNvSpPr>
            <a:spLocks noGrp="1"/>
          </p:cNvSpPr>
          <p:nvPr>
            <p:ph type="ctrTitle"/>
          </p:nvPr>
        </p:nvSpPr>
        <p:spPr/>
        <p:txBody>
          <a:bodyPr/>
          <a:lstStyle/>
          <a:p>
            <a:r>
              <a:rPr lang="sv-SE" dirty="0"/>
              <a:t>Sundhedskortet från Danmark</a:t>
            </a:r>
          </a:p>
        </p:txBody>
      </p:sp>
      <p:sp>
        <p:nvSpPr>
          <p:cNvPr id="3" name="Platshållare för text 2">
            <a:extLst>
              <a:ext uri="{FF2B5EF4-FFF2-40B4-BE49-F238E27FC236}">
                <a16:creationId xmlns:a16="http://schemas.microsoft.com/office/drawing/2014/main" id="{FD2D2177-49C2-5A44-3533-FF36EAE97DCB}"/>
              </a:ext>
            </a:extLst>
          </p:cNvPr>
          <p:cNvSpPr>
            <a:spLocks noGrp="1"/>
          </p:cNvSpPr>
          <p:nvPr>
            <p:ph type="body" sz="quarter" idx="10"/>
          </p:nvPr>
        </p:nvSpPr>
        <p:spPr/>
        <p:txBody>
          <a:bodyPr/>
          <a:lstStyle/>
          <a:p>
            <a:r>
              <a:rPr lang="sv-SE" dirty="0"/>
              <a:t>Det danska, gula Sundhedskortet är inte giltigt som handling. </a:t>
            </a:r>
          </a:p>
          <a:p>
            <a:endParaRPr lang="sv-SE" dirty="0"/>
          </a:p>
        </p:txBody>
      </p:sp>
      <p:pic>
        <p:nvPicPr>
          <p:cNvPr id="5" name="Bildobjekt 4">
            <a:extLst>
              <a:ext uri="{FF2B5EF4-FFF2-40B4-BE49-F238E27FC236}">
                <a16:creationId xmlns:a16="http://schemas.microsoft.com/office/drawing/2014/main" id="{6E064DEF-8A2B-0E81-9690-C243BEDCB5F3}"/>
              </a:ext>
            </a:extLst>
          </p:cNvPr>
          <p:cNvPicPr>
            <a:picLocks noChangeAspect="1"/>
          </p:cNvPicPr>
          <p:nvPr/>
        </p:nvPicPr>
        <p:blipFill>
          <a:blip r:embed="rId2"/>
          <a:stretch>
            <a:fillRect/>
          </a:stretch>
        </p:blipFill>
        <p:spPr>
          <a:xfrm>
            <a:off x="1828800" y="2160181"/>
            <a:ext cx="3614871" cy="2284743"/>
          </a:xfrm>
          <a:prstGeom prst="rect">
            <a:avLst/>
          </a:prstGeom>
        </p:spPr>
      </p:pic>
    </p:spTree>
    <p:extLst>
      <p:ext uri="{BB962C8B-B14F-4D97-AF65-F5344CB8AC3E}">
        <p14:creationId xmlns:p14="http://schemas.microsoft.com/office/powerpoint/2010/main" val="367408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0B26016-4079-85D7-8B03-2043E3DDC861}"/>
              </a:ext>
            </a:extLst>
          </p:cNvPr>
          <p:cNvSpPr>
            <a:spLocks noGrp="1"/>
          </p:cNvSpPr>
          <p:nvPr>
            <p:ph type="ctrTitle"/>
          </p:nvPr>
        </p:nvSpPr>
        <p:spPr/>
        <p:txBody>
          <a:bodyPr/>
          <a:lstStyle/>
          <a:p>
            <a:r>
              <a:rPr lang="sv-SE" dirty="0"/>
              <a:t>Storbritannien och Nordirland</a:t>
            </a:r>
          </a:p>
        </p:txBody>
      </p:sp>
      <p:sp>
        <p:nvSpPr>
          <p:cNvPr id="8" name="Platshållare för text 7">
            <a:extLst>
              <a:ext uri="{FF2B5EF4-FFF2-40B4-BE49-F238E27FC236}">
                <a16:creationId xmlns:a16="http://schemas.microsoft.com/office/drawing/2014/main" id="{62D98ED1-7913-CE0B-B5C1-74449D476583}"/>
              </a:ext>
            </a:extLst>
          </p:cNvPr>
          <p:cNvSpPr>
            <a:spLocks noGrp="1"/>
          </p:cNvSpPr>
          <p:nvPr>
            <p:ph type="body" sz="quarter" idx="10"/>
          </p:nvPr>
        </p:nvSpPr>
        <p:spPr>
          <a:xfrm>
            <a:off x="1787448" y="1504608"/>
            <a:ext cx="8402637" cy="3341406"/>
          </a:xfrm>
        </p:spPr>
        <p:txBody>
          <a:bodyPr/>
          <a:lstStyle/>
          <a:p>
            <a:r>
              <a:rPr lang="sv-SE" b="1" dirty="0"/>
              <a:t>Nödvändig vård</a:t>
            </a:r>
            <a:r>
              <a:rPr lang="sv-SE" dirty="0"/>
              <a:t>: Samma avgift som folkbokförda i Sverige.</a:t>
            </a:r>
          </a:p>
          <a:p>
            <a:r>
              <a:rPr lang="sv-SE" b="1" dirty="0"/>
              <a:t>Krav: </a:t>
            </a:r>
            <a:r>
              <a:rPr lang="sv-SE" dirty="0"/>
              <a:t>EU-kort eller provisoriskt intyg, UK EHIC, UK GHIC, UK GHIC NI. Liknar EU-kort. </a:t>
            </a:r>
            <a:br>
              <a:rPr lang="sv-SE" dirty="0"/>
            </a:br>
            <a:br>
              <a:rPr lang="sv-SE" dirty="0"/>
            </a:br>
            <a:r>
              <a:rPr lang="sv-SE" dirty="0"/>
              <a:t>Obs! Så länge pass kan uppvisas och det framgår att personen inte bor utanför Storbritannien eller Nordirland ges omedelbar vård till subventionerad avgift.</a:t>
            </a:r>
          </a:p>
          <a:p>
            <a:endParaRPr lang="sv-SE" dirty="0">
              <a:highlight>
                <a:srgbClr val="FFFF00"/>
              </a:highlight>
            </a:endParaRPr>
          </a:p>
          <a:p>
            <a:r>
              <a:rPr lang="sv-SE" b="1" dirty="0"/>
              <a:t>Planerad vård: </a:t>
            </a:r>
            <a:r>
              <a:rPr lang="sv-SE" dirty="0"/>
              <a:t>S2.</a:t>
            </a:r>
          </a:p>
          <a:p>
            <a:r>
              <a:rPr lang="sv-SE" dirty="0"/>
              <a:t>Underlag ska skickas till journalarkivet i Västervik. Vid korrekta handlingar är avgiften som för folkbokförda. Saknas korrekta handlingar har patienten endast rätt till omedelbar vård och blir självbetalande.</a:t>
            </a:r>
          </a:p>
        </p:txBody>
      </p:sp>
    </p:spTree>
    <p:extLst>
      <p:ext uri="{BB962C8B-B14F-4D97-AF65-F5344CB8AC3E}">
        <p14:creationId xmlns:p14="http://schemas.microsoft.com/office/powerpoint/2010/main" val="428202248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62F46-A834-4CC6-7917-AB1BBFC2826B}"/>
              </a:ext>
            </a:extLst>
          </p:cNvPr>
          <p:cNvSpPr>
            <a:spLocks noGrp="1"/>
          </p:cNvSpPr>
          <p:nvPr>
            <p:ph type="ctrTitle"/>
          </p:nvPr>
        </p:nvSpPr>
        <p:spPr>
          <a:xfrm>
            <a:off x="386742" y="383802"/>
            <a:ext cx="11223100" cy="1130331"/>
          </a:xfrm>
        </p:spPr>
        <p:txBody>
          <a:bodyPr/>
          <a:lstStyle/>
          <a:p>
            <a:r>
              <a:rPr lang="sv-SE" dirty="0"/>
              <a:t>Övriga konventionsländer (länder som har avtal med Sverige)</a:t>
            </a:r>
          </a:p>
        </p:txBody>
      </p:sp>
      <p:sp>
        <p:nvSpPr>
          <p:cNvPr id="3" name="Underrubrik 2">
            <a:extLst>
              <a:ext uri="{FF2B5EF4-FFF2-40B4-BE49-F238E27FC236}">
                <a16:creationId xmlns:a16="http://schemas.microsoft.com/office/drawing/2014/main" id="{75F79D9C-8EA5-43FA-C87B-292A4A351F6B}"/>
              </a:ext>
            </a:extLst>
          </p:cNvPr>
          <p:cNvSpPr>
            <a:spLocks noGrp="1"/>
          </p:cNvSpPr>
          <p:nvPr>
            <p:ph type="subTitle" idx="1"/>
          </p:nvPr>
        </p:nvSpPr>
        <p:spPr>
          <a:xfrm>
            <a:off x="690282" y="1237129"/>
            <a:ext cx="9373167" cy="3900688"/>
          </a:xfrm>
        </p:spPr>
        <p:txBody>
          <a:bodyPr>
            <a:normAutofit/>
          </a:bodyPr>
          <a:lstStyle/>
          <a:p>
            <a:pPr marL="285750" indent="-285750">
              <a:buFontTx/>
              <a:buChar char="-"/>
            </a:pPr>
            <a:r>
              <a:rPr lang="sv-SE" sz="1600" dirty="0"/>
              <a:t>Algeriet</a:t>
            </a:r>
          </a:p>
          <a:p>
            <a:pPr marL="285750" indent="-285750">
              <a:buFontTx/>
              <a:buChar char="-"/>
            </a:pPr>
            <a:r>
              <a:rPr lang="sv-SE" sz="1600" dirty="0"/>
              <a:t>Australien</a:t>
            </a:r>
          </a:p>
          <a:p>
            <a:pPr marL="285750" indent="-285750">
              <a:buFontTx/>
              <a:buChar char="-"/>
            </a:pPr>
            <a:r>
              <a:rPr lang="sv-SE" sz="1600" dirty="0"/>
              <a:t>Israel</a:t>
            </a:r>
          </a:p>
          <a:p>
            <a:pPr marL="285750" indent="-285750">
              <a:buFontTx/>
              <a:buChar char="-"/>
            </a:pPr>
            <a:r>
              <a:rPr lang="sv-SE" sz="1600" dirty="0"/>
              <a:t>Quebec</a:t>
            </a:r>
          </a:p>
          <a:p>
            <a:pPr marL="285750" indent="-285750">
              <a:buFontTx/>
              <a:buChar char="-"/>
            </a:pPr>
            <a:r>
              <a:rPr lang="sv-SE" sz="1600" dirty="0"/>
              <a:t>Turkiet</a:t>
            </a:r>
          </a:p>
          <a:p>
            <a:pPr marL="285750" indent="-285750">
              <a:buFontTx/>
              <a:buChar char="-"/>
            </a:pPr>
            <a:endParaRPr lang="sv-SE" sz="1600" dirty="0"/>
          </a:p>
          <a:p>
            <a:r>
              <a:rPr lang="sv-SE" sz="1600" dirty="0"/>
              <a:t>Se avgiftshandboken vad som gäller angående krav på intyg och vad det ger rätt till.</a:t>
            </a:r>
          </a:p>
          <a:p>
            <a:r>
              <a:rPr lang="sv-SE" sz="1600" dirty="0">
                <a:hlinkClick r:id="rId2"/>
              </a:rPr>
              <a:t>Avgifter för personer från andra länder - För vårdgivare Region Kalmar län</a:t>
            </a:r>
            <a:endParaRPr lang="sv-SE" sz="1600" dirty="0"/>
          </a:p>
        </p:txBody>
      </p:sp>
    </p:spTree>
    <p:extLst>
      <p:ext uri="{BB962C8B-B14F-4D97-AF65-F5344CB8AC3E}">
        <p14:creationId xmlns:p14="http://schemas.microsoft.com/office/powerpoint/2010/main" val="270574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CB21F-FEF4-A873-0547-D21FB8B10B0D}"/>
              </a:ext>
            </a:extLst>
          </p:cNvPr>
          <p:cNvSpPr>
            <a:spLocks noGrp="1"/>
          </p:cNvSpPr>
          <p:nvPr>
            <p:ph type="ctrTitle"/>
          </p:nvPr>
        </p:nvSpPr>
        <p:spPr/>
        <p:txBody>
          <a:bodyPr/>
          <a:lstStyle/>
          <a:p>
            <a:r>
              <a:rPr lang="sv-SE" dirty="0"/>
              <a:t>Patienter från övriga länder (ej konventionsländer)</a:t>
            </a:r>
          </a:p>
        </p:txBody>
      </p:sp>
      <p:sp>
        <p:nvSpPr>
          <p:cNvPr id="5" name="Platshållare för text 4">
            <a:extLst>
              <a:ext uri="{FF2B5EF4-FFF2-40B4-BE49-F238E27FC236}">
                <a16:creationId xmlns:a16="http://schemas.microsoft.com/office/drawing/2014/main" id="{85BB9CD7-89C2-616F-B52B-CAAC9F3ADAC7}"/>
              </a:ext>
            </a:extLst>
          </p:cNvPr>
          <p:cNvSpPr>
            <a:spLocks noGrp="1"/>
          </p:cNvSpPr>
          <p:nvPr>
            <p:ph type="body" sz="quarter" idx="10"/>
          </p:nvPr>
        </p:nvSpPr>
        <p:spPr>
          <a:xfrm>
            <a:off x="1655545" y="1693332"/>
            <a:ext cx="8515249" cy="3279923"/>
          </a:xfrm>
        </p:spPr>
        <p:txBody>
          <a:bodyPr/>
          <a:lstStyle/>
          <a:p>
            <a:r>
              <a:rPr lang="sv-SE" sz="1400" b="1" dirty="0"/>
              <a:t>Rätt till omedelbar vård (akut vård)</a:t>
            </a:r>
          </a:p>
          <a:p>
            <a:r>
              <a:rPr lang="sv-SE" sz="1400" i="1" dirty="0"/>
              <a:t>Detta gäller även personer från konventionsländer som saknar korrekta intyg/handlingar.</a:t>
            </a:r>
          </a:p>
          <a:p>
            <a:endParaRPr lang="sv-SE" sz="1200" dirty="0"/>
          </a:p>
          <a:p>
            <a:r>
              <a:rPr lang="sv-SE" sz="1400" dirty="0"/>
              <a:t>Patienter som är utländska medborgare och bosatta i länder utanför EU/EES- området eller Schweiz, med vilka Sverige saknar sjukvårdskonvention eller avtal, har inte rätt till subventionerad vård. De betalar den fulla avgiften.</a:t>
            </a:r>
          </a:p>
          <a:p>
            <a:endParaRPr lang="sv-SE" sz="1400" dirty="0"/>
          </a:p>
          <a:p>
            <a:r>
              <a:rPr lang="sv-SE" sz="1400" dirty="0"/>
              <a:t>Det betyder att dessa patienter själva får betala hela kostnaden för såväl akut som planerad vård (obs: ingen skyldighet att ta emot för planerad vård)</a:t>
            </a:r>
          </a:p>
          <a:p>
            <a:r>
              <a:rPr lang="sv-SE" sz="1400" b="1" dirty="0"/>
              <a:t>Viktigt att ta adressen i hemlandet. Registrera i </a:t>
            </a:r>
            <a:r>
              <a:rPr lang="sv-SE" sz="1400" b="1" dirty="0" err="1"/>
              <a:t>cosmic</a:t>
            </a:r>
            <a:r>
              <a:rPr lang="sv-SE" sz="1400" b="1" dirty="0"/>
              <a:t> som utland/ej konventionsland.</a:t>
            </a:r>
          </a:p>
          <a:p>
            <a:endParaRPr lang="sv-SE" sz="1200" dirty="0"/>
          </a:p>
          <a:p>
            <a:endParaRPr lang="sv-SE" sz="1200" dirty="0"/>
          </a:p>
          <a:p>
            <a:endParaRPr lang="sv-SE" sz="1200" b="1" dirty="0"/>
          </a:p>
          <a:p>
            <a:endParaRPr lang="sv-SE" sz="1200" dirty="0"/>
          </a:p>
        </p:txBody>
      </p:sp>
    </p:spTree>
    <p:extLst>
      <p:ext uri="{BB962C8B-B14F-4D97-AF65-F5344CB8AC3E}">
        <p14:creationId xmlns:p14="http://schemas.microsoft.com/office/powerpoint/2010/main" val="255244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85C3A9-C967-DEBC-5B55-CA52CDBA6B48}"/>
              </a:ext>
            </a:extLst>
          </p:cNvPr>
          <p:cNvSpPr>
            <a:spLocks noGrp="1"/>
          </p:cNvSpPr>
          <p:nvPr>
            <p:ph type="ctrTitle"/>
          </p:nvPr>
        </p:nvSpPr>
        <p:spPr/>
        <p:txBody>
          <a:bodyPr/>
          <a:lstStyle/>
          <a:p>
            <a:r>
              <a:rPr lang="sv-SE" dirty="0"/>
              <a:t>Utlandssvenskar (svenskt medborgarskap men bor i annat land)</a:t>
            </a:r>
          </a:p>
        </p:txBody>
      </p:sp>
      <p:sp>
        <p:nvSpPr>
          <p:cNvPr id="3" name="Underrubrik 2">
            <a:extLst>
              <a:ext uri="{FF2B5EF4-FFF2-40B4-BE49-F238E27FC236}">
                <a16:creationId xmlns:a16="http://schemas.microsoft.com/office/drawing/2014/main" id="{D83974AF-3C56-FA2A-132A-CD91E06A77E7}"/>
              </a:ext>
            </a:extLst>
          </p:cNvPr>
          <p:cNvSpPr>
            <a:spLocks noGrp="1"/>
          </p:cNvSpPr>
          <p:nvPr>
            <p:ph type="subTitle" idx="1"/>
          </p:nvPr>
        </p:nvSpPr>
        <p:spPr>
          <a:xfrm>
            <a:off x="1091053" y="1597742"/>
            <a:ext cx="4014348" cy="3559957"/>
          </a:xfrm>
        </p:spPr>
        <p:txBody>
          <a:bodyPr>
            <a:normAutofit/>
          </a:bodyPr>
          <a:lstStyle/>
          <a:p>
            <a:pPr>
              <a:lnSpc>
                <a:spcPct val="120000"/>
              </a:lnSpc>
            </a:pPr>
            <a:r>
              <a:rPr lang="sv-SE" sz="1200" b="1" dirty="0"/>
              <a:t>Svenskar boende i konventionsland </a:t>
            </a:r>
            <a:r>
              <a:rPr lang="sv-SE" sz="1200" dirty="0"/>
              <a:t>(ett land som vi har avtal med) omfattas av samma regler som konventionslandet. </a:t>
            </a:r>
            <a:br>
              <a:rPr lang="sv-SE" sz="1200" b="1" dirty="0"/>
            </a:br>
            <a:br>
              <a:rPr lang="sv-SE" sz="1200" b="1" dirty="0"/>
            </a:br>
            <a:r>
              <a:rPr lang="sv-SE" sz="1200" b="1" dirty="0"/>
              <a:t>Exempelvis: </a:t>
            </a:r>
            <a:r>
              <a:rPr lang="sv-SE" sz="1200" dirty="0"/>
              <a:t>Svenskar i annat EU-land måste uppvisa EU-kort från sitt bosättningsland (inte Sverige) eller annat intyg som ger rätt till vård </a:t>
            </a:r>
            <a:r>
              <a:rPr lang="sv-SE" sz="1200" b="1" dirty="0"/>
              <a:t>nödvändig vård </a:t>
            </a:r>
            <a:r>
              <a:rPr lang="sv-SE" sz="1200" dirty="0"/>
              <a:t>i Sverige. (För planerad vård gäller också samma villkor för konventionslandet.)</a:t>
            </a:r>
            <a:br>
              <a:rPr lang="sv-SE" sz="1200" dirty="0"/>
            </a:br>
            <a:br>
              <a:rPr lang="sv-SE" sz="1200" dirty="0"/>
            </a:br>
            <a:r>
              <a:rPr lang="sv-SE" sz="1200" dirty="0"/>
              <a:t>Underlaget skickas till journalarkivet i Västervik. Saknas korrekta handlingar har patienten endast rätt till omedelbar, akut vård och blir självbetalande (betalar full avgift, inga subventioner). </a:t>
            </a:r>
            <a:br>
              <a:rPr lang="sv-SE" sz="1200" dirty="0"/>
            </a:br>
            <a:endParaRPr lang="sv-SE" sz="1200" dirty="0"/>
          </a:p>
        </p:txBody>
      </p:sp>
      <p:sp>
        <p:nvSpPr>
          <p:cNvPr id="4" name="Underrubrik 2">
            <a:extLst>
              <a:ext uri="{FF2B5EF4-FFF2-40B4-BE49-F238E27FC236}">
                <a16:creationId xmlns:a16="http://schemas.microsoft.com/office/drawing/2014/main" id="{2D12E434-C288-3313-3D17-5D2B1125B74D}"/>
              </a:ext>
            </a:extLst>
          </p:cNvPr>
          <p:cNvSpPr txBox="1">
            <a:spLocks/>
          </p:cNvSpPr>
          <p:nvPr/>
        </p:nvSpPr>
        <p:spPr>
          <a:xfrm>
            <a:off x="5918200" y="1597742"/>
            <a:ext cx="4182534" cy="382660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sv-SE" sz="1200" b="1" dirty="0"/>
              <a:t>Svenskar som bor i annat land (ej konventionsland</a:t>
            </a:r>
            <a:r>
              <a:rPr lang="sv-SE" sz="1200" dirty="0"/>
              <a:t>): </a:t>
            </a:r>
            <a:br>
              <a:rPr lang="sv-SE" sz="1200" dirty="0"/>
            </a:br>
            <a:br>
              <a:rPr lang="sv-SE" sz="1200" dirty="0"/>
            </a:br>
            <a:r>
              <a:rPr lang="sv-SE" sz="1200" dirty="0"/>
              <a:t>Har rätt till </a:t>
            </a:r>
            <a:r>
              <a:rPr lang="sv-SE" sz="1200" b="1" dirty="0"/>
              <a:t>nödvändig vård </a:t>
            </a:r>
            <a:r>
              <a:rPr lang="sv-SE" sz="1200" dirty="0"/>
              <a:t>under vistelse i Sverige men betalar följande avgift: öppen vård mot ordinarie öppenvårdsavgift och sluten vård mot ordinarie slutenvårdsavgift. </a:t>
            </a:r>
            <a:r>
              <a:rPr lang="sv-SE" sz="1200" b="1" dirty="0"/>
              <a:t>Giltigt pass måste uppvisas. </a:t>
            </a:r>
            <a:br>
              <a:rPr lang="sv-SE" sz="1200" dirty="0"/>
            </a:br>
            <a:br>
              <a:rPr lang="sv-SE" sz="1200" dirty="0"/>
            </a:br>
            <a:r>
              <a:rPr lang="sv-SE" sz="1200" dirty="0"/>
              <a:t>Utlandssvenskar kan också få </a:t>
            </a:r>
            <a:r>
              <a:rPr lang="sv-SE" sz="1200" b="1" dirty="0"/>
              <a:t>planerad vård, </a:t>
            </a:r>
            <a:r>
              <a:rPr lang="sv-SE" sz="1200" dirty="0"/>
              <a:t>men betalar följande avgift:</a:t>
            </a:r>
            <a:br>
              <a:rPr lang="sv-SE" sz="1200" dirty="0"/>
            </a:br>
            <a:r>
              <a:rPr lang="sv-SE" sz="1200" dirty="0"/>
              <a:t>- Australien, Nya Zeeland, Kanada, USA – betalar den fulla avgiften.</a:t>
            </a:r>
            <a:br>
              <a:rPr lang="sv-SE" sz="1200" dirty="0"/>
            </a:br>
            <a:r>
              <a:rPr lang="sv-SE" sz="1200" dirty="0"/>
              <a:t>- Alla övriga länder: för öppenvård betalas 6 x slutenvårdsavgift (6x130 kr). För slutenvård betalas 10 x slutenvårdsavgift (10x130 kr). (Detta gäller för den som var folkbokförd i Region Kalmar län vid flytten från Sverige. Annars betalar patienten den fulla avgiften.)</a:t>
            </a:r>
            <a:br>
              <a:rPr lang="sv-SE" sz="1200" dirty="0"/>
            </a:br>
            <a:endParaRPr lang="sv-SE" sz="1200" dirty="0"/>
          </a:p>
        </p:txBody>
      </p:sp>
    </p:spTree>
    <p:extLst>
      <p:ext uri="{BB962C8B-B14F-4D97-AF65-F5344CB8AC3E}">
        <p14:creationId xmlns:p14="http://schemas.microsoft.com/office/powerpoint/2010/main" val="159439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869FE-91FD-DA64-8BD3-010CF2B255F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07C0698-44D0-7F8B-72D4-5B3A5D394CC9}"/>
              </a:ext>
            </a:extLst>
          </p:cNvPr>
          <p:cNvSpPr>
            <a:spLocks noGrp="1"/>
          </p:cNvSpPr>
          <p:nvPr>
            <p:ph type="ctrTitle"/>
          </p:nvPr>
        </p:nvSpPr>
        <p:spPr/>
        <p:txBody>
          <a:bodyPr/>
          <a:lstStyle/>
          <a:p>
            <a:r>
              <a:rPr lang="sv-SE" dirty="0"/>
              <a:t>Intyg som ger rätt till nödvändig och planerad vård till samma villkor och samma patientavgift (som folkbokförda har)</a:t>
            </a:r>
          </a:p>
        </p:txBody>
      </p:sp>
      <p:sp>
        <p:nvSpPr>
          <p:cNvPr id="3" name="Platshållare för text 2">
            <a:extLst>
              <a:ext uri="{FF2B5EF4-FFF2-40B4-BE49-F238E27FC236}">
                <a16:creationId xmlns:a16="http://schemas.microsoft.com/office/drawing/2014/main" id="{534E90BD-0C10-F79F-58E0-CCA15F7E774B}"/>
              </a:ext>
            </a:extLst>
          </p:cNvPr>
          <p:cNvSpPr>
            <a:spLocks noGrp="1"/>
          </p:cNvSpPr>
          <p:nvPr>
            <p:ph type="body" sz="quarter" idx="10"/>
          </p:nvPr>
        </p:nvSpPr>
        <p:spPr>
          <a:xfrm>
            <a:off x="862224" y="1767872"/>
            <a:ext cx="4404043" cy="3322256"/>
          </a:xfrm>
        </p:spPr>
        <p:txBody>
          <a:bodyPr/>
          <a:lstStyle/>
          <a:p>
            <a:pPr marL="285750" indent="-285750">
              <a:buFontTx/>
              <a:buChar char="-"/>
            </a:pPr>
            <a:r>
              <a:rPr lang="sv-SE" sz="1100" dirty="0"/>
              <a:t>Intyg om bosättning i Sverige enligt förordning 883/2004</a:t>
            </a:r>
          </a:p>
          <a:p>
            <a:pPr marL="285750" indent="-285750">
              <a:buFontTx/>
              <a:buChar char="-"/>
            </a:pPr>
            <a:r>
              <a:rPr lang="sv-SE" sz="1100" dirty="0"/>
              <a:t>Intyg om rätt till vårdförmåner i Sverige för personer bosatta i Sverige men försäkrade i annat EU-land, Schweiz eller Storbritannien </a:t>
            </a:r>
          </a:p>
          <a:p>
            <a:pPr marL="285750" indent="-285750">
              <a:buFontTx/>
              <a:buChar char="-"/>
            </a:pPr>
            <a:r>
              <a:rPr lang="sv-SE" sz="1100" dirty="0"/>
              <a:t>Intyg om rätt till vård i Sverige för vård personer som studerar i ett annat EU/EES-land eller Schweiz.</a:t>
            </a:r>
          </a:p>
          <a:p>
            <a:pPr marL="285750" indent="-285750">
              <a:buFontTx/>
              <a:buChar char="-"/>
            </a:pPr>
            <a:r>
              <a:rPr lang="sv-SE" sz="1100" dirty="0"/>
              <a:t>Intyg om rätt till vårdförmåner i Sverige för personer bosatta i ett annat EU/EES-land eller Schweiz.</a:t>
            </a:r>
          </a:p>
          <a:p>
            <a:endParaRPr lang="sv-SE" sz="1100" dirty="0"/>
          </a:p>
          <a:p>
            <a:r>
              <a:rPr lang="sv-SE" sz="1100" dirty="0"/>
              <a:t>Bilder på samtliga intyg finns i SKR:s handbok</a:t>
            </a:r>
          </a:p>
          <a:p>
            <a:r>
              <a:rPr lang="sv-SE" sz="1100" dirty="0">
                <a:hlinkClick r:id="rId2"/>
              </a:rPr>
              <a:t>Vård av personer från andra länder</a:t>
            </a:r>
            <a:endParaRPr lang="sv-SE" sz="1100" dirty="0">
              <a:highlight>
                <a:srgbClr val="FFFF00"/>
              </a:highlight>
            </a:endParaRPr>
          </a:p>
        </p:txBody>
      </p:sp>
      <p:sp>
        <p:nvSpPr>
          <p:cNvPr id="4" name="Platshållare för text 3">
            <a:extLst>
              <a:ext uri="{FF2B5EF4-FFF2-40B4-BE49-F238E27FC236}">
                <a16:creationId xmlns:a16="http://schemas.microsoft.com/office/drawing/2014/main" id="{21E2A9FA-660B-7D4E-DB6C-0B69B6E74ECA}"/>
              </a:ext>
            </a:extLst>
          </p:cNvPr>
          <p:cNvSpPr>
            <a:spLocks noGrp="1"/>
          </p:cNvSpPr>
          <p:nvPr>
            <p:ph type="body" sz="quarter" idx="11"/>
          </p:nvPr>
        </p:nvSpPr>
        <p:spPr/>
        <p:txBody>
          <a:bodyPr/>
          <a:lstStyle/>
          <a:p>
            <a:endParaRPr lang="sv-SE"/>
          </a:p>
        </p:txBody>
      </p:sp>
      <p:pic>
        <p:nvPicPr>
          <p:cNvPr id="5" name="Platshållare för innehåll 4">
            <a:extLst>
              <a:ext uri="{FF2B5EF4-FFF2-40B4-BE49-F238E27FC236}">
                <a16:creationId xmlns:a16="http://schemas.microsoft.com/office/drawing/2014/main" id="{ED1993C3-C033-946E-ECC1-FDDDB23836E2}"/>
              </a:ext>
            </a:extLst>
          </p:cNvPr>
          <p:cNvPicPr>
            <a:picLocks noChangeAspect="1"/>
          </p:cNvPicPr>
          <p:nvPr/>
        </p:nvPicPr>
        <p:blipFill rotWithShape="1">
          <a:blip r:embed="rId3"/>
          <a:srcRect r="5943"/>
          <a:stretch/>
        </p:blipFill>
        <p:spPr>
          <a:xfrm>
            <a:off x="5675357" y="1254488"/>
            <a:ext cx="4038340" cy="2236813"/>
          </a:xfrm>
          <a:prstGeom prst="rect">
            <a:avLst/>
          </a:prstGeom>
          <a:ln>
            <a:solidFill>
              <a:schemeClr val="tx1"/>
            </a:solidFill>
          </a:ln>
        </p:spPr>
      </p:pic>
      <p:pic>
        <p:nvPicPr>
          <p:cNvPr id="6" name="Platshållare för innehåll 6">
            <a:extLst>
              <a:ext uri="{FF2B5EF4-FFF2-40B4-BE49-F238E27FC236}">
                <a16:creationId xmlns:a16="http://schemas.microsoft.com/office/drawing/2014/main" id="{04245995-A52A-0EF0-18BE-ED6F0D9378D3}"/>
              </a:ext>
            </a:extLst>
          </p:cNvPr>
          <p:cNvPicPr>
            <a:picLocks noChangeAspect="1"/>
          </p:cNvPicPr>
          <p:nvPr/>
        </p:nvPicPr>
        <p:blipFill rotWithShape="1">
          <a:blip r:embed="rId4"/>
          <a:srcRect l="1573" t="1744" r="2562" b="1209"/>
          <a:stretch/>
        </p:blipFill>
        <p:spPr>
          <a:xfrm>
            <a:off x="8698752" y="2724013"/>
            <a:ext cx="3232157" cy="2140213"/>
          </a:xfrm>
          <a:prstGeom prst="rect">
            <a:avLst/>
          </a:prstGeom>
          <a:ln>
            <a:solidFill>
              <a:schemeClr val="tx1"/>
            </a:solidFill>
          </a:ln>
        </p:spPr>
      </p:pic>
      <p:sp>
        <p:nvSpPr>
          <p:cNvPr id="8" name="textruta 7">
            <a:extLst>
              <a:ext uri="{FF2B5EF4-FFF2-40B4-BE49-F238E27FC236}">
                <a16:creationId xmlns:a16="http://schemas.microsoft.com/office/drawing/2014/main" id="{64E1536B-6225-9AFB-44E9-624353A737CB}"/>
              </a:ext>
            </a:extLst>
          </p:cNvPr>
          <p:cNvSpPr txBox="1"/>
          <p:nvPr/>
        </p:nvSpPr>
        <p:spPr>
          <a:xfrm>
            <a:off x="5988767" y="3771348"/>
            <a:ext cx="2716816" cy="600164"/>
          </a:xfrm>
          <a:prstGeom prst="rect">
            <a:avLst/>
          </a:prstGeom>
          <a:noFill/>
        </p:spPr>
        <p:txBody>
          <a:bodyPr wrap="square">
            <a:spAutoFit/>
          </a:bodyPr>
          <a:lstStyle/>
          <a:p>
            <a:r>
              <a:rPr lang="sv-SE" sz="1100" i="1" dirty="0"/>
              <a:t>Exempelbilder, gäller bland annat för pensionär med svensk allmän pension bosatt i annat EU-land.</a:t>
            </a:r>
          </a:p>
        </p:txBody>
      </p:sp>
    </p:spTree>
    <p:extLst>
      <p:ext uri="{BB962C8B-B14F-4D97-AF65-F5344CB8AC3E}">
        <p14:creationId xmlns:p14="http://schemas.microsoft.com/office/powerpoint/2010/main" val="49096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DAA877-19FF-1E46-BB35-64B51A3ECE2C}"/>
              </a:ext>
            </a:extLst>
          </p:cNvPr>
          <p:cNvSpPr>
            <a:spLocks noGrp="1"/>
          </p:cNvSpPr>
          <p:nvPr>
            <p:ph type="ctrTitle"/>
          </p:nvPr>
        </p:nvSpPr>
        <p:spPr/>
        <p:txBody>
          <a:bodyPr/>
          <a:lstStyle/>
          <a:p>
            <a:r>
              <a:rPr lang="sv-SE" dirty="0"/>
              <a:t>Länkar</a:t>
            </a:r>
          </a:p>
        </p:txBody>
      </p:sp>
      <p:sp>
        <p:nvSpPr>
          <p:cNvPr id="3" name="Platshållare för text 2">
            <a:extLst>
              <a:ext uri="{FF2B5EF4-FFF2-40B4-BE49-F238E27FC236}">
                <a16:creationId xmlns:a16="http://schemas.microsoft.com/office/drawing/2014/main" id="{7C22A95F-06ED-0438-DACC-461E2AF2B096}"/>
              </a:ext>
            </a:extLst>
          </p:cNvPr>
          <p:cNvSpPr>
            <a:spLocks noGrp="1"/>
          </p:cNvSpPr>
          <p:nvPr>
            <p:ph type="body" sz="quarter" idx="10"/>
          </p:nvPr>
        </p:nvSpPr>
        <p:spPr>
          <a:xfrm>
            <a:off x="885525" y="1010653"/>
            <a:ext cx="9285270" cy="4513069"/>
          </a:xfrm>
        </p:spPr>
        <p:txBody>
          <a:bodyPr/>
          <a:lstStyle/>
          <a:p>
            <a:r>
              <a:rPr lang="sv-SE" dirty="0"/>
              <a:t>Avgiftshandboken : </a:t>
            </a:r>
            <a:r>
              <a:rPr lang="sv-SE" dirty="0">
                <a:hlinkClick r:id="rId2"/>
              </a:rPr>
              <a:t>Avgifter för personer från andra länder - För vårdgivare Region Kalmar län</a:t>
            </a:r>
            <a:endParaRPr lang="sv-SE" dirty="0">
              <a:hlinkClick r:id="rId3"/>
            </a:endParaRPr>
          </a:p>
          <a:p>
            <a:r>
              <a:rPr lang="sv-SE" i="1" dirty="0"/>
              <a:t>Sökväg: </a:t>
            </a:r>
            <a:r>
              <a:rPr lang="sv-SE" dirty="0"/>
              <a:t>För vårdgivare / Administration / Avgifter / avgiftshandboken / avgifter för  personer från andra länder</a:t>
            </a:r>
          </a:p>
          <a:p>
            <a:endParaRPr lang="sv-SE" dirty="0"/>
          </a:p>
          <a:p>
            <a:r>
              <a:rPr lang="sv-SE" dirty="0"/>
              <a:t>Lathund:</a:t>
            </a:r>
          </a:p>
          <a:p>
            <a:r>
              <a:rPr lang="sv-SE" dirty="0">
                <a:hlinkClick r:id="rId4"/>
              </a:rPr>
              <a:t>Frikort - För vårdgivare Region Kalmar län</a:t>
            </a:r>
            <a:endParaRPr lang="sv-SE" dirty="0"/>
          </a:p>
          <a:p>
            <a:r>
              <a:rPr lang="sv-SE" i="1" dirty="0"/>
              <a:t>Sökväg: </a:t>
            </a:r>
            <a:r>
              <a:rPr lang="sv-SE" dirty="0"/>
              <a:t>För vårdgivare / </a:t>
            </a:r>
            <a:r>
              <a:rPr lang="sv-SE" dirty="0" err="1"/>
              <a:t>Adminstration</a:t>
            </a:r>
            <a:r>
              <a:rPr lang="sv-SE" dirty="0"/>
              <a:t> / Avgifter / Frikort</a:t>
            </a:r>
          </a:p>
          <a:p>
            <a:endParaRPr lang="sv-SE" dirty="0"/>
          </a:p>
          <a:p>
            <a:r>
              <a:rPr lang="sv-SE" dirty="0"/>
              <a:t>SKR – Vård av personer från andra länder: </a:t>
            </a:r>
            <a:endParaRPr lang="sv-SE" dirty="0">
              <a:highlight>
                <a:srgbClr val="FFFF00"/>
              </a:highlight>
            </a:endParaRPr>
          </a:p>
          <a:p>
            <a:r>
              <a:rPr lang="sv-SE" dirty="0">
                <a:hlinkClick r:id="rId5"/>
              </a:rPr>
              <a:t>Vård av personer från andra länder</a:t>
            </a:r>
            <a:endParaRPr lang="sv-SE" dirty="0">
              <a:highlight>
                <a:srgbClr val="FFFF00"/>
              </a:highlight>
            </a:endParaRPr>
          </a:p>
          <a:p>
            <a:endParaRPr lang="sv-SE" dirty="0">
              <a:highlight>
                <a:srgbClr val="FFFF00"/>
              </a:highlight>
            </a:endParaRPr>
          </a:p>
          <a:p>
            <a:endParaRPr lang="sv-SE" dirty="0"/>
          </a:p>
          <a:p>
            <a:endParaRPr lang="sv-SE" dirty="0"/>
          </a:p>
        </p:txBody>
      </p:sp>
      <p:sp>
        <p:nvSpPr>
          <p:cNvPr id="4" name="Platshållare för text 3">
            <a:extLst>
              <a:ext uri="{FF2B5EF4-FFF2-40B4-BE49-F238E27FC236}">
                <a16:creationId xmlns:a16="http://schemas.microsoft.com/office/drawing/2014/main" id="{4862DBEF-4A24-7298-C1AB-4292E9CB5BCE}"/>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00459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686746"/>
          </a:xfrm>
          <a:prstGeom prst="rect">
            <a:avLst/>
          </a:prstGeom>
        </p:spPr>
      </p:pic>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592" cy="6858000"/>
          </a:xfrm>
          <a:prstGeom prst="rect">
            <a:avLst/>
          </a:prstGeom>
        </p:spPr>
      </p:pic>
      <p:sp>
        <p:nvSpPr>
          <p:cNvPr id="10" name="textruta 9"/>
          <p:cNvSpPr txBox="1"/>
          <p:nvPr/>
        </p:nvSpPr>
        <p:spPr>
          <a:xfrm>
            <a:off x="319358" y="6356397"/>
            <a:ext cx="10935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regionkalmar.se</a:t>
            </a:r>
          </a:p>
        </p:txBody>
      </p:sp>
      <p:sp>
        <p:nvSpPr>
          <p:cNvPr id="11" name="textruta 10"/>
          <p:cNvSpPr txBox="1"/>
          <p:nvPr/>
        </p:nvSpPr>
        <p:spPr>
          <a:xfrm>
            <a:off x="89832" y="2697042"/>
            <a:ext cx="1187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Arial" panose="020B0604020202020204"/>
                <a:ea typeface="+mn-ea"/>
                <a:cs typeface="+mn-cs"/>
              </a:rPr>
              <a:t>Adresser</a:t>
            </a:r>
            <a:endParaRPr kumimoji="0" lang="sv-SE"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489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C9047-CE17-2C59-D2A4-F073DA4233BA}"/>
              </a:ext>
            </a:extLst>
          </p:cNvPr>
          <p:cNvSpPr>
            <a:spLocks noGrp="1"/>
          </p:cNvSpPr>
          <p:nvPr>
            <p:ph type="ctrTitle"/>
          </p:nvPr>
        </p:nvSpPr>
        <p:spPr/>
        <p:txBody>
          <a:bodyPr/>
          <a:lstStyle/>
          <a:p>
            <a:r>
              <a:rPr lang="sv-SE" dirty="0"/>
              <a:t>Viktigt gällande adresser</a:t>
            </a:r>
          </a:p>
        </p:txBody>
      </p:sp>
      <p:sp>
        <p:nvSpPr>
          <p:cNvPr id="3" name="Platshållare för text 2">
            <a:extLst>
              <a:ext uri="{FF2B5EF4-FFF2-40B4-BE49-F238E27FC236}">
                <a16:creationId xmlns:a16="http://schemas.microsoft.com/office/drawing/2014/main" id="{F6DA1A5F-FDF4-406E-04FD-609F692CE5E5}"/>
              </a:ext>
            </a:extLst>
          </p:cNvPr>
          <p:cNvSpPr>
            <a:spLocks noGrp="1"/>
          </p:cNvSpPr>
          <p:nvPr>
            <p:ph type="body" sz="quarter" idx="10"/>
          </p:nvPr>
        </p:nvSpPr>
        <p:spPr>
          <a:xfrm>
            <a:off x="1516230" y="1397000"/>
            <a:ext cx="8402637" cy="4154714"/>
          </a:xfrm>
        </p:spPr>
        <p:txBody>
          <a:bodyPr/>
          <a:lstStyle/>
          <a:p>
            <a:r>
              <a:rPr lang="sv-SE" sz="1400" dirty="0"/>
              <a:t>- Tänk på att alltid be om en adress till patienten i dennes hemland</a:t>
            </a:r>
          </a:p>
          <a:p>
            <a:r>
              <a:rPr lang="sv-SE" sz="1400" dirty="0"/>
              <a:t>- Adressen ska registreras i Cosmic under ”Alternativ adress”. </a:t>
            </a:r>
          </a:p>
          <a:p>
            <a:r>
              <a:rPr lang="sv-SE" sz="1400" dirty="0"/>
              <a:t>- En korrekt utländsk adress är viktig för att vi ska kunna fakturera patienten samt få ersättning från Försäkringskassan.</a:t>
            </a:r>
          </a:p>
          <a:p>
            <a:r>
              <a:rPr lang="sv-SE" sz="1400" dirty="0">
                <a:effectLst/>
                <a:ea typeface="Aptos" panose="020B0004020202020204" pitchFamily="34" charset="0"/>
                <a:cs typeface="Aptos" panose="020B0004020202020204" pitchFamily="34" charset="0"/>
              </a:rPr>
              <a:t>- Viktigt att alla adressuppgifter registreras i rätt fält, såsom postnummer och ort</a:t>
            </a:r>
          </a:p>
          <a:p>
            <a:r>
              <a:rPr lang="sv-SE" sz="1400" dirty="0">
                <a:effectLst/>
                <a:ea typeface="Aptos" panose="020B0004020202020204" pitchFamily="34" charset="0"/>
                <a:cs typeface="Aptos" panose="020B0004020202020204" pitchFamily="34" charset="0"/>
              </a:rPr>
              <a:t>- Viktigt att ta aktuell adress till utvandrade</a:t>
            </a:r>
          </a:p>
          <a:p>
            <a:endParaRPr lang="sv-SE" sz="1400" dirty="0"/>
          </a:p>
          <a:p>
            <a:r>
              <a:rPr lang="sv-SE" sz="1400" b="1" dirty="0"/>
              <a:t>Utländska barn</a:t>
            </a:r>
          </a:p>
          <a:p>
            <a:pPr marL="285750" indent="-285750">
              <a:buFont typeface="Arial" panose="020B0604020202020204" pitchFamily="34" charset="0"/>
              <a:buChar char="•"/>
            </a:pPr>
            <a:r>
              <a:rPr lang="sv-SE" sz="1400" dirty="0">
                <a:effectLst/>
                <a:ea typeface="Calibri" panose="020F0502020204030204" pitchFamily="34" charset="0"/>
              </a:rPr>
              <a:t>Viktigt att ta uppgifter på målsman och att skriva in i Cosmic.</a:t>
            </a:r>
          </a:p>
          <a:p>
            <a:pPr marL="285750" indent="-285750">
              <a:buFont typeface="Arial" panose="020B0604020202020204" pitchFamily="34" charset="0"/>
              <a:buChar char="•"/>
            </a:pPr>
            <a:r>
              <a:rPr lang="sv-SE" sz="1400" dirty="0">
                <a:effectLst/>
                <a:ea typeface="Calibri" panose="020F0502020204030204" pitchFamily="34" charset="0"/>
              </a:rPr>
              <a:t>För barn inom Norden som inte har egen ID-handling (eller EU-kort) ska man ta kopia på förälders ID-handling samt skriva barnets personnummer från hemlandet på kopian.</a:t>
            </a:r>
          </a:p>
          <a:p>
            <a:endParaRPr lang="sv-SE" sz="1400" dirty="0"/>
          </a:p>
          <a:p>
            <a:endParaRPr lang="sv-SE" sz="1400" dirty="0"/>
          </a:p>
        </p:txBody>
      </p:sp>
      <p:sp>
        <p:nvSpPr>
          <p:cNvPr id="4" name="Platshållare för text 3">
            <a:extLst>
              <a:ext uri="{FF2B5EF4-FFF2-40B4-BE49-F238E27FC236}">
                <a16:creationId xmlns:a16="http://schemas.microsoft.com/office/drawing/2014/main" id="{63C2A362-3117-74E5-2573-E2CDE112B294}"/>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13829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Viktig information gällande patientadresser i Cosmic</a:t>
            </a:r>
          </a:p>
        </p:txBody>
      </p:sp>
      <p:sp>
        <p:nvSpPr>
          <p:cNvPr id="3" name="Platshållare för innehåll 2"/>
          <p:cNvSpPr>
            <a:spLocks noGrp="1"/>
          </p:cNvSpPr>
          <p:nvPr>
            <p:ph type="body" sz="quarter" idx="10"/>
          </p:nvPr>
        </p:nvSpPr>
        <p:spPr>
          <a:xfrm>
            <a:off x="2284625" y="1826583"/>
            <a:ext cx="6774710" cy="3341406"/>
          </a:xfrm>
        </p:spPr>
        <p:txBody>
          <a:bodyPr/>
          <a:lstStyle/>
          <a:p>
            <a:r>
              <a:rPr lang="sv-SE" sz="1200" dirty="0"/>
              <a:t>Registrerar man en tillfällig adress i Cosmic som alternativadress ligger den kvar efter att patienten har åkt hem till sin permanenta bostad, och fakturor som genereras efter det kommer fortsättningsvis att gå till den alternativa adressen/sommaradressen.</a:t>
            </a:r>
            <a:br>
              <a:rPr lang="sv-SE" sz="1200" dirty="0"/>
            </a:br>
            <a:endParaRPr lang="sv-SE" sz="1200" dirty="0"/>
          </a:p>
          <a:p>
            <a:r>
              <a:rPr lang="sv-SE" sz="1200" dirty="0">
                <a:effectLst/>
                <a:ea typeface="Aptos" panose="020B0004020202020204" pitchFamily="34" charset="0"/>
                <a:cs typeface="Aptos" panose="020B0004020202020204" pitchFamily="34" charset="0"/>
              </a:rPr>
              <a:t>- Viktigt att registrera utlandsadressen</a:t>
            </a:r>
          </a:p>
          <a:p>
            <a:r>
              <a:rPr lang="sv-SE" sz="1200" dirty="0">
                <a:effectLst/>
                <a:ea typeface="Aptos" panose="020B0004020202020204" pitchFamily="34" charset="0"/>
                <a:cs typeface="Aptos" panose="020B0004020202020204" pitchFamily="34" charset="0"/>
              </a:rPr>
              <a:t>- Vid tillfällig adress kan personal höra av sig till Ekonomiservice som kan skicka ut fakturakopia</a:t>
            </a:r>
          </a:p>
          <a:p>
            <a:endParaRPr lang="sv-SE" sz="1200" dirty="0"/>
          </a:p>
          <a:p>
            <a:r>
              <a:rPr lang="sv-SE" sz="1200" dirty="0"/>
              <a:t>Uppmana patienten att själv vidarebefordra sin post till t.ex. sommarbostaden.</a:t>
            </a:r>
          </a:p>
          <a:p>
            <a:endParaRPr lang="sv-SE" sz="1200" dirty="0"/>
          </a:p>
          <a:p>
            <a:pPr marL="0" indent="0">
              <a:buNone/>
            </a:pPr>
            <a:endParaRPr lang="sv-SE" sz="1200" dirty="0"/>
          </a:p>
          <a:p>
            <a:endParaRPr lang="sv-SE" sz="1200" dirty="0"/>
          </a:p>
        </p:txBody>
      </p:sp>
    </p:spTree>
    <p:extLst>
      <p:ext uri="{BB962C8B-B14F-4D97-AF65-F5344CB8AC3E}">
        <p14:creationId xmlns:p14="http://schemas.microsoft.com/office/powerpoint/2010/main" val="40860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0189D90-66CE-283B-342E-71D1E3813CD9}"/>
              </a:ext>
            </a:extLst>
          </p:cNvPr>
          <p:cNvSpPr>
            <a:spLocks noGrp="1"/>
          </p:cNvSpPr>
          <p:nvPr>
            <p:ph type="ctrTitle"/>
          </p:nvPr>
        </p:nvSpPr>
        <p:spPr/>
        <p:txBody>
          <a:bodyPr/>
          <a:lstStyle/>
          <a:p>
            <a:r>
              <a:rPr lang="sv-SE" dirty="0"/>
              <a:t>Mer information och kontakt</a:t>
            </a:r>
          </a:p>
        </p:txBody>
      </p:sp>
      <p:sp>
        <p:nvSpPr>
          <p:cNvPr id="5" name="Underrubrik 4">
            <a:extLst>
              <a:ext uri="{FF2B5EF4-FFF2-40B4-BE49-F238E27FC236}">
                <a16:creationId xmlns:a16="http://schemas.microsoft.com/office/drawing/2014/main" id="{05908C2E-6F92-E97B-7937-6E52A8854F3D}"/>
              </a:ext>
            </a:extLst>
          </p:cNvPr>
          <p:cNvSpPr>
            <a:spLocks noGrp="1"/>
          </p:cNvSpPr>
          <p:nvPr>
            <p:ph type="subTitle" idx="1"/>
          </p:nvPr>
        </p:nvSpPr>
        <p:spPr>
          <a:xfrm>
            <a:off x="2128550" y="1504607"/>
            <a:ext cx="7934899" cy="3633209"/>
          </a:xfrm>
        </p:spPr>
        <p:txBody>
          <a:bodyPr>
            <a:normAutofit/>
          </a:bodyPr>
          <a:lstStyle/>
          <a:p>
            <a:r>
              <a:rPr lang="sv-SE" dirty="0">
                <a:hlinkClick r:id="rId2"/>
              </a:rPr>
              <a:t>Avgiftshandboken - För vårdgivare Region Kalmar län</a:t>
            </a:r>
            <a:br>
              <a:rPr lang="sv-SE" dirty="0"/>
            </a:br>
            <a:endParaRPr lang="sv-SE" dirty="0"/>
          </a:p>
          <a:p>
            <a:pPr marL="285750" indent="-285750">
              <a:buFontTx/>
              <a:buChar char="-"/>
            </a:pPr>
            <a:r>
              <a:rPr lang="sv-SE" dirty="0"/>
              <a:t>Beslut av regionfullmäktige</a:t>
            </a:r>
          </a:p>
          <a:p>
            <a:pPr marL="285750" indent="-285750">
              <a:buFontTx/>
              <a:buChar char="-"/>
            </a:pPr>
            <a:r>
              <a:rPr lang="sv-SE" dirty="0"/>
              <a:t>Lag</a:t>
            </a:r>
          </a:p>
          <a:p>
            <a:pPr marL="285750" indent="-285750">
              <a:buFontTx/>
              <a:buChar char="-"/>
            </a:pPr>
            <a:r>
              <a:rPr lang="sv-SE" dirty="0"/>
              <a:t>Avtal med andra länder</a:t>
            </a:r>
          </a:p>
          <a:p>
            <a:endParaRPr lang="sv-SE" dirty="0"/>
          </a:p>
          <a:p>
            <a:r>
              <a:rPr lang="sv-SE" i="1" dirty="0"/>
              <a:t>Sökväg: </a:t>
            </a:r>
            <a:r>
              <a:rPr lang="sv-SE" dirty="0"/>
              <a:t>För vårdgivare / Administration / Avgifter / Avgiftshandboken</a:t>
            </a:r>
          </a:p>
          <a:p>
            <a:endParaRPr lang="sv-SE" dirty="0"/>
          </a:p>
          <a:p>
            <a:r>
              <a:rPr lang="sv-SE" dirty="0"/>
              <a:t>Kontakt patientavgifter: </a:t>
            </a:r>
            <a:r>
              <a:rPr lang="sv-SE" dirty="0">
                <a:hlinkClick r:id="rId3"/>
              </a:rPr>
              <a:t>avgiftsgruppen@regionkalmar.se</a:t>
            </a:r>
            <a:endParaRPr lang="sv-SE" dirty="0"/>
          </a:p>
          <a:p>
            <a:endParaRPr lang="sv-SE" dirty="0"/>
          </a:p>
        </p:txBody>
      </p:sp>
    </p:spTree>
    <p:extLst>
      <p:ext uri="{BB962C8B-B14F-4D97-AF65-F5344CB8AC3E}">
        <p14:creationId xmlns:p14="http://schemas.microsoft.com/office/powerpoint/2010/main" val="302792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Viktig information </a:t>
            </a:r>
            <a:r>
              <a:rPr lang="sv-SE"/>
              <a:t>angående slutenvård</a:t>
            </a:r>
            <a:endParaRPr lang="sv-SE" dirty="0"/>
          </a:p>
        </p:txBody>
      </p:sp>
      <p:sp>
        <p:nvSpPr>
          <p:cNvPr id="3" name="Platshållare för innehåll 2"/>
          <p:cNvSpPr>
            <a:spLocks noGrp="1"/>
          </p:cNvSpPr>
          <p:nvPr>
            <p:ph type="body" sz="quarter" idx="10"/>
          </p:nvPr>
        </p:nvSpPr>
        <p:spPr/>
        <p:txBody>
          <a:bodyPr/>
          <a:lstStyle/>
          <a:p>
            <a:r>
              <a:rPr lang="sv-SE" dirty="0"/>
              <a:t>För patienter som är självbetalande i slutenvård måste faktureringsunderlag skrivas och skickas till ekonomiservice.</a:t>
            </a:r>
          </a:p>
          <a:p>
            <a:endParaRPr lang="sv-SE" dirty="0"/>
          </a:p>
          <a:p>
            <a:r>
              <a:rPr lang="sv-SE" dirty="0"/>
              <a:t>Gäller ej patienter inom psykiatrin som har dygnskostnad.</a:t>
            </a:r>
          </a:p>
          <a:p>
            <a:pPr marL="0" indent="0">
              <a:buNone/>
            </a:pPr>
            <a:endParaRPr lang="sv-SE" dirty="0"/>
          </a:p>
          <a:p>
            <a:endParaRPr lang="sv-SE" dirty="0"/>
          </a:p>
        </p:txBody>
      </p:sp>
    </p:spTree>
    <p:extLst>
      <p:ext uri="{BB962C8B-B14F-4D97-AF65-F5344CB8AC3E}">
        <p14:creationId xmlns:p14="http://schemas.microsoft.com/office/powerpoint/2010/main" val="4552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D42A5-B622-8CB3-8C10-25F4754E3C60}"/>
              </a:ext>
            </a:extLst>
          </p:cNvPr>
          <p:cNvSpPr>
            <a:spLocks noGrp="1"/>
          </p:cNvSpPr>
          <p:nvPr>
            <p:ph type="ctrTitle"/>
          </p:nvPr>
        </p:nvSpPr>
        <p:spPr/>
        <p:txBody>
          <a:bodyPr/>
          <a:lstStyle/>
          <a:p>
            <a:r>
              <a:rPr lang="sv-SE" dirty="0"/>
              <a:t>Patientadresser i Cosmic</a:t>
            </a:r>
          </a:p>
        </p:txBody>
      </p:sp>
      <p:sp>
        <p:nvSpPr>
          <p:cNvPr id="3" name="Platshållare för text 2">
            <a:extLst>
              <a:ext uri="{FF2B5EF4-FFF2-40B4-BE49-F238E27FC236}">
                <a16:creationId xmlns:a16="http://schemas.microsoft.com/office/drawing/2014/main" id="{5721D212-A0F4-B8FB-A2E2-48B88F090898}"/>
              </a:ext>
            </a:extLst>
          </p:cNvPr>
          <p:cNvSpPr>
            <a:spLocks noGrp="1"/>
          </p:cNvSpPr>
          <p:nvPr>
            <p:ph type="body" sz="quarter" idx="10"/>
          </p:nvPr>
        </p:nvSpPr>
        <p:spPr/>
        <p:txBody>
          <a:bodyPr/>
          <a:lstStyle/>
          <a:p>
            <a:r>
              <a:rPr lang="sv-SE" u="sng" dirty="0">
                <a:solidFill>
                  <a:srgbClr val="0563C1"/>
                </a:solidFill>
                <a:effectLst/>
                <a:ea typeface="Calibri" panose="020F0502020204030204" pitchFamily="34" charset="0"/>
                <a:hlinkClick r:id="rId2"/>
              </a:rPr>
              <a:t>patientadresser-i-cosmic.pdf (regionkalmar.se)</a:t>
            </a:r>
            <a:endParaRPr lang="sv-SE" u="sng" dirty="0">
              <a:solidFill>
                <a:srgbClr val="0563C1"/>
              </a:solidFill>
              <a:effectLst/>
              <a:ea typeface="Calibri" panose="020F0502020204030204" pitchFamily="34" charset="0"/>
            </a:endParaRPr>
          </a:p>
          <a:p>
            <a:r>
              <a:rPr lang="sv-SE" i="1" dirty="0"/>
              <a:t>Sökväg på Navet: </a:t>
            </a:r>
          </a:p>
          <a:p>
            <a:r>
              <a:rPr lang="sv-SE" dirty="0"/>
              <a:t>Stöd och service / Datorer och programvaror / Programvaror / Cosmic / Cosmic riktlinjer och instruktioner / Vårdadministration i Cosmic</a:t>
            </a:r>
          </a:p>
          <a:p>
            <a:endParaRPr lang="sv-SE" dirty="0"/>
          </a:p>
        </p:txBody>
      </p:sp>
    </p:spTree>
    <p:extLst>
      <p:ext uri="{BB962C8B-B14F-4D97-AF65-F5344CB8AC3E}">
        <p14:creationId xmlns:p14="http://schemas.microsoft.com/office/powerpoint/2010/main" val="296135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B521C9CE-FFAD-BE10-7476-DCBA87DE3825}"/>
              </a:ext>
            </a:extLst>
          </p:cNvPr>
          <p:cNvSpPr>
            <a:spLocks noGrp="1"/>
          </p:cNvSpPr>
          <p:nvPr>
            <p:ph type="body" sz="quarter" idx="11"/>
          </p:nvPr>
        </p:nvSpPr>
        <p:spPr>
          <a:xfrm>
            <a:off x="1861260" y="5028452"/>
            <a:ext cx="8469479" cy="276893"/>
          </a:xfrm>
        </p:spPr>
        <p:txBody>
          <a:bodyPr/>
          <a:lstStyle/>
          <a:p>
            <a:r>
              <a:rPr lang="sv-SE" sz="1800" dirty="0">
                <a:hlinkClick r:id="rId2"/>
              </a:rPr>
              <a:t>underrattelse-av-felaktiga-uppgifter-i-folkbokforingen---rutin.pdf (regionkalmar.se)</a:t>
            </a:r>
            <a:endParaRPr lang="sv-SE" sz="1800" dirty="0"/>
          </a:p>
        </p:txBody>
      </p:sp>
      <p:pic>
        <p:nvPicPr>
          <p:cNvPr id="6" name="Bildobjekt 5">
            <a:extLst>
              <a:ext uri="{FF2B5EF4-FFF2-40B4-BE49-F238E27FC236}">
                <a16:creationId xmlns:a16="http://schemas.microsoft.com/office/drawing/2014/main" id="{33DA5A4D-BD5D-148F-AF41-69AB04E7061A}"/>
              </a:ext>
            </a:extLst>
          </p:cNvPr>
          <p:cNvPicPr>
            <a:picLocks noChangeAspect="1"/>
          </p:cNvPicPr>
          <p:nvPr/>
        </p:nvPicPr>
        <p:blipFill>
          <a:blip r:embed="rId3"/>
          <a:stretch>
            <a:fillRect/>
          </a:stretch>
        </p:blipFill>
        <p:spPr>
          <a:xfrm>
            <a:off x="2516929" y="583225"/>
            <a:ext cx="6224400" cy="4291403"/>
          </a:xfrm>
          <a:prstGeom prst="rect">
            <a:avLst/>
          </a:prstGeom>
          <a:ln>
            <a:solidFill>
              <a:schemeClr val="tx1"/>
            </a:solidFill>
          </a:ln>
        </p:spPr>
      </p:pic>
    </p:spTree>
    <p:extLst>
      <p:ext uri="{BB962C8B-B14F-4D97-AF65-F5344CB8AC3E}">
        <p14:creationId xmlns:p14="http://schemas.microsoft.com/office/powerpoint/2010/main" val="4162862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686746"/>
          </a:xfrm>
          <a:prstGeom prst="rect">
            <a:avLst/>
          </a:prstGeom>
        </p:spPr>
      </p:pic>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592" cy="6858000"/>
          </a:xfrm>
          <a:prstGeom prst="rect">
            <a:avLst/>
          </a:prstGeom>
        </p:spPr>
      </p:pic>
      <p:sp>
        <p:nvSpPr>
          <p:cNvPr id="10" name="textruta 9"/>
          <p:cNvSpPr txBox="1"/>
          <p:nvPr/>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11" name="textruta 10"/>
          <p:cNvSpPr txBox="1"/>
          <p:nvPr/>
        </p:nvSpPr>
        <p:spPr>
          <a:xfrm>
            <a:off x="157565" y="2466210"/>
            <a:ext cx="11873462" cy="646331"/>
          </a:xfrm>
          <a:prstGeom prst="rect">
            <a:avLst/>
          </a:prstGeom>
          <a:noFill/>
        </p:spPr>
        <p:txBody>
          <a:bodyPr wrap="square" rtlCol="0">
            <a:spAutoFit/>
          </a:bodyPr>
          <a:lstStyle/>
          <a:p>
            <a:pPr algn="ctr"/>
            <a:r>
              <a:rPr lang="sv-SE" sz="3600" dirty="0">
                <a:solidFill>
                  <a:schemeClr val="bg1"/>
                </a:solidFill>
                <a:latin typeface="Arial" panose="020B0604020202020204" pitchFamily="34" charset="0"/>
                <a:cs typeface="Arial" panose="020B0604020202020204" pitchFamily="34" charset="0"/>
              </a:rPr>
              <a:t>Vård av utomlänspatienter enligt riksavtal</a:t>
            </a:r>
          </a:p>
        </p:txBody>
      </p:sp>
    </p:spTree>
    <p:extLst>
      <p:ext uri="{BB962C8B-B14F-4D97-AF65-F5344CB8AC3E}">
        <p14:creationId xmlns:p14="http://schemas.microsoft.com/office/powerpoint/2010/main" val="105450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1D3C88-A8FA-8398-FA07-2BDD997C808E}"/>
              </a:ext>
            </a:extLst>
          </p:cNvPr>
          <p:cNvSpPr>
            <a:spLocks noGrp="1"/>
          </p:cNvSpPr>
          <p:nvPr>
            <p:ph type="ctrTitle"/>
          </p:nvPr>
        </p:nvSpPr>
        <p:spPr/>
        <p:txBody>
          <a:bodyPr/>
          <a:lstStyle/>
          <a:p>
            <a:r>
              <a:rPr lang="sv-SE" dirty="0"/>
              <a:t>Vård av patienter från andra regioner</a:t>
            </a:r>
          </a:p>
        </p:txBody>
      </p:sp>
      <p:sp>
        <p:nvSpPr>
          <p:cNvPr id="3" name="Platshållare för text 2">
            <a:extLst>
              <a:ext uri="{FF2B5EF4-FFF2-40B4-BE49-F238E27FC236}">
                <a16:creationId xmlns:a16="http://schemas.microsoft.com/office/drawing/2014/main" id="{77466C31-697C-F45D-466E-4578FF015DFB}"/>
              </a:ext>
            </a:extLst>
          </p:cNvPr>
          <p:cNvSpPr>
            <a:spLocks noGrp="1"/>
          </p:cNvSpPr>
          <p:nvPr>
            <p:ph type="body" sz="quarter" idx="10"/>
          </p:nvPr>
        </p:nvSpPr>
        <p:spPr>
          <a:xfrm>
            <a:off x="1550895" y="1120588"/>
            <a:ext cx="8619900" cy="3852668"/>
          </a:xfrm>
        </p:spPr>
        <p:txBody>
          <a:bodyPr/>
          <a:lstStyle/>
          <a:p>
            <a:r>
              <a:rPr lang="sv-SE" sz="2000" b="1" dirty="0"/>
              <a:t>Lagar</a:t>
            </a:r>
          </a:p>
          <a:p>
            <a:pPr marL="285750" indent="-285750">
              <a:buFontTx/>
              <a:buChar char="-"/>
            </a:pPr>
            <a:r>
              <a:rPr lang="sv-SE" sz="2000" dirty="0" err="1"/>
              <a:t>Patientlagen</a:t>
            </a:r>
            <a:r>
              <a:rPr lang="sv-SE" sz="2000" dirty="0"/>
              <a:t> </a:t>
            </a:r>
          </a:p>
          <a:p>
            <a:pPr marL="285750" indent="-285750">
              <a:buFontTx/>
              <a:buChar char="-"/>
            </a:pPr>
            <a:r>
              <a:rPr lang="sv-SE" sz="2000" dirty="0"/>
              <a:t>Hälso- och sjukvårdslagen</a:t>
            </a:r>
          </a:p>
          <a:p>
            <a:endParaRPr lang="sv-SE" sz="2000" dirty="0"/>
          </a:p>
          <a:p>
            <a:r>
              <a:rPr lang="sv-SE" sz="2000" b="1" dirty="0"/>
              <a:t>Avtal</a:t>
            </a:r>
          </a:p>
          <a:p>
            <a:pPr marL="285750" indent="-285750">
              <a:buFontTx/>
              <a:buChar char="-"/>
            </a:pPr>
            <a:r>
              <a:rPr lang="sv-SE" sz="2000" dirty="0"/>
              <a:t>Överenskommelse Sydöstra sjukvårdsregionen</a:t>
            </a:r>
          </a:p>
          <a:p>
            <a:pPr marL="285750" indent="-285750">
              <a:buFontTx/>
              <a:buChar char="-"/>
            </a:pPr>
            <a:r>
              <a:rPr lang="sv-SE" sz="2000" dirty="0"/>
              <a:t>Mellanlänsavtal, Blekinge och Kronoberg</a:t>
            </a:r>
          </a:p>
          <a:p>
            <a:pPr marL="285750" indent="-285750">
              <a:buFontTx/>
              <a:buChar char="-"/>
            </a:pPr>
            <a:r>
              <a:rPr lang="sv-SE" sz="2000" dirty="0"/>
              <a:t>Riksavtal för utomlänsvård</a:t>
            </a:r>
          </a:p>
          <a:p>
            <a:pPr marL="285750" indent="-285750">
              <a:buFontTx/>
              <a:buChar char="-"/>
            </a:pPr>
            <a:endParaRPr lang="sv-SE" dirty="0"/>
          </a:p>
          <a:p>
            <a:endParaRPr lang="sv-SE" dirty="0"/>
          </a:p>
        </p:txBody>
      </p:sp>
      <p:sp>
        <p:nvSpPr>
          <p:cNvPr id="4" name="Platshållare för text 3">
            <a:extLst>
              <a:ext uri="{FF2B5EF4-FFF2-40B4-BE49-F238E27FC236}">
                <a16:creationId xmlns:a16="http://schemas.microsoft.com/office/drawing/2014/main" id="{4A264900-56DC-32A2-6387-E51365F4A4FF}"/>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68274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1D3C88-A8FA-8398-FA07-2BDD997C808E}"/>
              </a:ext>
            </a:extLst>
          </p:cNvPr>
          <p:cNvSpPr>
            <a:spLocks noGrp="1"/>
          </p:cNvSpPr>
          <p:nvPr>
            <p:ph type="ctrTitle"/>
          </p:nvPr>
        </p:nvSpPr>
        <p:spPr>
          <a:xfrm>
            <a:off x="377217" y="374278"/>
            <a:ext cx="11223100" cy="549087"/>
          </a:xfrm>
        </p:spPr>
        <p:txBody>
          <a:bodyPr/>
          <a:lstStyle/>
          <a:p>
            <a:r>
              <a:rPr lang="sv-SE" dirty="0"/>
              <a:t>Vård av patienter från andra regioner</a:t>
            </a:r>
          </a:p>
        </p:txBody>
      </p:sp>
      <p:sp>
        <p:nvSpPr>
          <p:cNvPr id="4" name="Platshållare för text 3">
            <a:extLst>
              <a:ext uri="{FF2B5EF4-FFF2-40B4-BE49-F238E27FC236}">
                <a16:creationId xmlns:a16="http://schemas.microsoft.com/office/drawing/2014/main" id="{4A264900-56DC-32A2-6387-E51365F4A4FF}"/>
              </a:ext>
            </a:extLst>
          </p:cNvPr>
          <p:cNvSpPr>
            <a:spLocks noGrp="1"/>
          </p:cNvSpPr>
          <p:nvPr>
            <p:ph type="body" sz="quarter" idx="11"/>
          </p:nvPr>
        </p:nvSpPr>
        <p:spPr/>
        <p:txBody>
          <a:bodyPr/>
          <a:lstStyle/>
          <a:p>
            <a:endParaRPr lang="sv-SE"/>
          </a:p>
        </p:txBody>
      </p:sp>
      <p:sp>
        <p:nvSpPr>
          <p:cNvPr id="7" name="Platshållare för text 6">
            <a:extLst>
              <a:ext uri="{FF2B5EF4-FFF2-40B4-BE49-F238E27FC236}">
                <a16:creationId xmlns:a16="http://schemas.microsoft.com/office/drawing/2014/main" id="{33ED5949-0DBD-4A5B-98FF-F5FBFD3C3367}"/>
              </a:ext>
            </a:extLst>
          </p:cNvPr>
          <p:cNvSpPr>
            <a:spLocks noGrp="1"/>
          </p:cNvSpPr>
          <p:nvPr>
            <p:ph type="body" sz="quarter" idx="10"/>
          </p:nvPr>
        </p:nvSpPr>
        <p:spPr>
          <a:xfrm>
            <a:off x="923365" y="923365"/>
            <a:ext cx="9247429" cy="4408656"/>
          </a:xfrm>
        </p:spPr>
        <p:txBody>
          <a:bodyPr/>
          <a:lstStyle/>
          <a:p>
            <a:r>
              <a:rPr lang="sv-SE" dirty="0" err="1"/>
              <a:t>Patientlagen</a:t>
            </a:r>
            <a:r>
              <a:rPr lang="sv-SE" dirty="0"/>
              <a:t> och Hälso- och sjukvårdslagen</a:t>
            </a:r>
          </a:p>
          <a:p>
            <a:pPr marL="285750" indent="-285750">
              <a:buFontTx/>
              <a:buChar char="-"/>
            </a:pPr>
            <a:r>
              <a:rPr lang="sv-SE" dirty="0"/>
              <a:t>Rätt att söka öppenvård i andra regioner på samma villkor som regionmedborgare </a:t>
            </a:r>
          </a:p>
          <a:p>
            <a:pPr marL="285750" indent="-285750">
              <a:buFontTx/>
              <a:buChar char="-"/>
            </a:pPr>
            <a:r>
              <a:rPr lang="sv-SE" dirty="0"/>
              <a:t>Medicinsk prioritet avgör</a:t>
            </a:r>
          </a:p>
          <a:p>
            <a:pPr marL="285750" indent="-285750">
              <a:buFontTx/>
              <a:buChar char="-"/>
            </a:pPr>
            <a:r>
              <a:rPr lang="sv-SE" dirty="0"/>
              <a:t>Samma patientavgift som för regionmedborgare i både öppenvård och slutenvård</a:t>
            </a:r>
          </a:p>
          <a:p>
            <a:pPr marL="285750" indent="-285750">
              <a:buFontTx/>
              <a:buChar char="-"/>
            </a:pPr>
            <a:endParaRPr lang="sv-SE" dirty="0"/>
          </a:p>
          <a:p>
            <a:r>
              <a:rPr lang="sv-SE" dirty="0"/>
              <a:t>Viktigt om remisskrav (Krav på betalningsförbindelse)</a:t>
            </a:r>
          </a:p>
          <a:p>
            <a:pPr marL="285750" indent="-285750">
              <a:buFontTx/>
              <a:buChar char="-"/>
            </a:pPr>
            <a:r>
              <a:rPr lang="sv-SE" dirty="0"/>
              <a:t>Regioner kan ställa upp remisskrav</a:t>
            </a:r>
          </a:p>
          <a:p>
            <a:pPr marL="285750" indent="-285750">
              <a:buFontTx/>
              <a:buChar char="-"/>
            </a:pPr>
            <a:r>
              <a:rPr lang="sv-SE" dirty="0"/>
              <a:t>Hemregionens remisskrav måste beaktas. </a:t>
            </a:r>
          </a:p>
          <a:p>
            <a:pPr marL="285750" indent="-285750">
              <a:buFontTx/>
              <a:buChar char="-"/>
            </a:pPr>
            <a:r>
              <a:rPr lang="sv-SE" dirty="0"/>
              <a:t>Måste kollas för varje typ av vårdtillfälle</a:t>
            </a:r>
          </a:p>
          <a:p>
            <a:r>
              <a:rPr lang="sv-SE" dirty="0"/>
              <a:t>Sveriges Kommuner och Regioner (SKR) uppdaterar listan över remisskrav kontinuerligt:</a:t>
            </a:r>
          </a:p>
          <a:p>
            <a:r>
              <a:rPr lang="sv-SE" dirty="0">
                <a:hlinkClick r:id="rId2"/>
              </a:rPr>
              <a:t>Remiss i öppen vård | SKR</a:t>
            </a:r>
            <a:endParaRPr lang="sv-SE" dirty="0"/>
          </a:p>
          <a:p>
            <a:endParaRPr lang="sv-SE" dirty="0"/>
          </a:p>
          <a:p>
            <a:endParaRPr lang="sv-SE" sz="1600" dirty="0"/>
          </a:p>
          <a:p>
            <a:endParaRPr lang="sv-SE" dirty="0"/>
          </a:p>
          <a:p>
            <a:pPr marL="285750" indent="-285750">
              <a:buFontTx/>
              <a:buChar char="-"/>
            </a:pPr>
            <a:endParaRPr lang="sv-SE" dirty="0"/>
          </a:p>
          <a:p>
            <a:pPr marL="285750" indent="-285750">
              <a:buFontTx/>
              <a:buChar char="-"/>
            </a:pPr>
            <a:endParaRPr lang="sv-SE" dirty="0"/>
          </a:p>
          <a:p>
            <a:endParaRPr lang="sv-SE" dirty="0"/>
          </a:p>
        </p:txBody>
      </p:sp>
    </p:spTree>
    <p:extLst>
      <p:ext uri="{BB962C8B-B14F-4D97-AF65-F5344CB8AC3E}">
        <p14:creationId xmlns:p14="http://schemas.microsoft.com/office/powerpoint/2010/main" val="280411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1D3C88-A8FA-8398-FA07-2BDD997C808E}"/>
              </a:ext>
            </a:extLst>
          </p:cNvPr>
          <p:cNvSpPr>
            <a:spLocks noGrp="1"/>
          </p:cNvSpPr>
          <p:nvPr>
            <p:ph type="ctrTitle"/>
          </p:nvPr>
        </p:nvSpPr>
        <p:spPr>
          <a:xfrm>
            <a:off x="377217" y="374278"/>
            <a:ext cx="11223100" cy="549087"/>
          </a:xfrm>
        </p:spPr>
        <p:txBody>
          <a:bodyPr>
            <a:normAutofit fontScale="90000"/>
          </a:bodyPr>
          <a:lstStyle/>
          <a:p>
            <a:r>
              <a:rPr lang="sv-SE" sz="2400" dirty="0"/>
              <a:t>Sydöstra sjukvårdsregionen samt mellanlänsavtal Blekinge och Kronoberg</a:t>
            </a:r>
            <a:br>
              <a:rPr lang="sv-SE" sz="2400" dirty="0"/>
            </a:br>
            <a:endParaRPr lang="sv-SE" dirty="0"/>
          </a:p>
        </p:txBody>
      </p:sp>
      <p:sp>
        <p:nvSpPr>
          <p:cNvPr id="4" name="Platshållare för text 3">
            <a:extLst>
              <a:ext uri="{FF2B5EF4-FFF2-40B4-BE49-F238E27FC236}">
                <a16:creationId xmlns:a16="http://schemas.microsoft.com/office/drawing/2014/main" id="{4A264900-56DC-32A2-6387-E51365F4A4FF}"/>
              </a:ext>
            </a:extLst>
          </p:cNvPr>
          <p:cNvSpPr>
            <a:spLocks noGrp="1"/>
          </p:cNvSpPr>
          <p:nvPr>
            <p:ph type="body" sz="quarter" idx="11"/>
          </p:nvPr>
        </p:nvSpPr>
        <p:spPr/>
        <p:txBody>
          <a:bodyPr/>
          <a:lstStyle/>
          <a:p>
            <a:endParaRPr lang="sv-SE"/>
          </a:p>
        </p:txBody>
      </p:sp>
      <p:sp>
        <p:nvSpPr>
          <p:cNvPr id="7" name="Platshållare för text 6">
            <a:extLst>
              <a:ext uri="{FF2B5EF4-FFF2-40B4-BE49-F238E27FC236}">
                <a16:creationId xmlns:a16="http://schemas.microsoft.com/office/drawing/2014/main" id="{33ED5949-0DBD-4A5B-98FF-F5FBFD3C3367}"/>
              </a:ext>
            </a:extLst>
          </p:cNvPr>
          <p:cNvSpPr>
            <a:spLocks noGrp="1"/>
          </p:cNvSpPr>
          <p:nvPr>
            <p:ph type="body" sz="quarter" idx="10"/>
          </p:nvPr>
        </p:nvSpPr>
        <p:spPr>
          <a:xfrm>
            <a:off x="905435" y="1111624"/>
            <a:ext cx="9265359" cy="3861632"/>
          </a:xfrm>
        </p:spPr>
        <p:txBody>
          <a:bodyPr/>
          <a:lstStyle/>
          <a:p>
            <a:r>
              <a:rPr lang="sv-SE" sz="2000" dirty="0"/>
              <a:t>Sydöstra sjukvårdsregionen:</a:t>
            </a:r>
          </a:p>
          <a:p>
            <a:r>
              <a:rPr lang="sv-SE" i="1" dirty="0"/>
              <a:t>Invånarna i Sydöstra sjukvårdsregionen har rätt att välja vårdgivare för all öppen och sluten specialiserad vård vid samtliga enheter inom sjukvårdsregionen med undantag för den slutenvård som definieras som regionsjukvård. </a:t>
            </a:r>
          </a:p>
          <a:p>
            <a:endParaRPr lang="sv-SE" dirty="0"/>
          </a:p>
          <a:p>
            <a:r>
              <a:rPr lang="sv-SE" sz="2000" dirty="0"/>
              <a:t>Avtal Blekinge/Kronoberg</a:t>
            </a:r>
          </a:p>
          <a:p>
            <a:r>
              <a:rPr lang="sv-SE" b="0" i="1" dirty="0">
                <a:solidFill>
                  <a:srgbClr val="000000"/>
                </a:solidFill>
                <a:effectLst/>
              </a:rPr>
              <a:t>Avtalet innebär att patienter från de båda länen fritt och utan remiss kan söka både öppen och sluten vård inom primärvård, somatisk länssjukvård, vuxenpsykiatri och barn- och ungdomspsykiatri inom såväl Kalmar som Kronobergs/Blekinge län.</a:t>
            </a:r>
            <a:endParaRPr lang="sv-SE" i="1" dirty="0"/>
          </a:p>
          <a:p>
            <a:pPr marL="285750" indent="-285750">
              <a:buFontTx/>
              <a:buChar char="-"/>
            </a:pPr>
            <a:endParaRPr lang="sv-SE" dirty="0"/>
          </a:p>
          <a:p>
            <a:endParaRPr lang="sv-SE" dirty="0"/>
          </a:p>
        </p:txBody>
      </p:sp>
    </p:spTree>
    <p:extLst>
      <p:ext uri="{BB962C8B-B14F-4D97-AF65-F5344CB8AC3E}">
        <p14:creationId xmlns:p14="http://schemas.microsoft.com/office/powerpoint/2010/main" val="323490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21889D0-BD4F-99FA-7E73-E6779B3A55F3}"/>
              </a:ext>
            </a:extLst>
          </p:cNvPr>
          <p:cNvSpPr>
            <a:spLocks noGrp="1"/>
          </p:cNvSpPr>
          <p:nvPr>
            <p:ph type="ctrTitle"/>
          </p:nvPr>
        </p:nvSpPr>
        <p:spPr/>
        <p:txBody>
          <a:bodyPr/>
          <a:lstStyle/>
          <a:p>
            <a:r>
              <a:rPr lang="sv-SE" dirty="0"/>
              <a:t>Riksavtal för utomlänsvård</a:t>
            </a:r>
          </a:p>
        </p:txBody>
      </p:sp>
      <p:sp>
        <p:nvSpPr>
          <p:cNvPr id="6" name="Platshållare för text 5">
            <a:extLst>
              <a:ext uri="{FF2B5EF4-FFF2-40B4-BE49-F238E27FC236}">
                <a16:creationId xmlns:a16="http://schemas.microsoft.com/office/drawing/2014/main" id="{29C5107B-8119-9C47-FF46-4E2BDB9509CA}"/>
              </a:ext>
            </a:extLst>
          </p:cNvPr>
          <p:cNvSpPr>
            <a:spLocks noGrp="1"/>
          </p:cNvSpPr>
          <p:nvPr>
            <p:ph type="body" sz="quarter" idx="10"/>
          </p:nvPr>
        </p:nvSpPr>
        <p:spPr>
          <a:xfrm>
            <a:off x="1787448" y="1022250"/>
            <a:ext cx="8402637" cy="3827656"/>
          </a:xfrm>
        </p:spPr>
        <p:txBody>
          <a:bodyPr>
            <a:noAutofit/>
          </a:bodyPr>
          <a:lstStyle/>
          <a:p>
            <a:r>
              <a:rPr lang="sv-SE" dirty="0"/>
              <a:t>Riksavtalet har bestämmelser om vad som gäller när en person får vård utanför sin hemregion. I första hand vilken region som har betalningsansvar.</a:t>
            </a:r>
          </a:p>
          <a:p>
            <a:r>
              <a:rPr lang="sv-SE" dirty="0"/>
              <a:t>Riksavtalet gäller då verksamheten inte regleras med avtal inom sjukvårdsregionen eller avtal mellan regioner.</a:t>
            </a:r>
          </a:p>
          <a:p>
            <a:r>
              <a:rPr lang="sv-SE" dirty="0"/>
              <a:t>Behandlar till exempel:</a:t>
            </a:r>
          </a:p>
          <a:p>
            <a:pPr marL="285750" indent="-285750">
              <a:buFontTx/>
              <a:buChar char="-"/>
            </a:pPr>
            <a:r>
              <a:rPr lang="sv-SE" dirty="0"/>
              <a:t>Både planerade besök och akutbesök</a:t>
            </a:r>
          </a:p>
          <a:p>
            <a:pPr marL="285750" indent="-285750">
              <a:buFontTx/>
              <a:buChar char="-"/>
            </a:pPr>
            <a:r>
              <a:rPr lang="sv-SE" dirty="0"/>
              <a:t>Medicinsk service</a:t>
            </a:r>
          </a:p>
          <a:p>
            <a:pPr marL="285750" indent="-285750">
              <a:buFontTx/>
              <a:buChar char="-"/>
            </a:pPr>
            <a:r>
              <a:rPr lang="sv-SE" dirty="0"/>
              <a:t>Hjälpmedel</a:t>
            </a:r>
          </a:p>
          <a:p>
            <a:pPr marL="285750" indent="-285750">
              <a:buFontTx/>
              <a:buChar char="-"/>
            </a:pPr>
            <a:r>
              <a:rPr lang="sv-SE" dirty="0"/>
              <a:t>Vissa transporter</a:t>
            </a:r>
          </a:p>
          <a:p>
            <a:pPr marL="285750" indent="-285750">
              <a:buFontTx/>
              <a:buChar char="-"/>
            </a:pPr>
            <a:r>
              <a:rPr lang="sv-SE" dirty="0"/>
              <a:t>Fakturering</a:t>
            </a:r>
            <a:br>
              <a:rPr lang="sv-SE" dirty="0"/>
            </a:br>
            <a:endParaRPr lang="sv-SE" dirty="0"/>
          </a:p>
          <a:p>
            <a:br>
              <a:rPr lang="sv-SE" dirty="0"/>
            </a:br>
            <a:endParaRPr lang="sv-SE" dirty="0"/>
          </a:p>
        </p:txBody>
      </p:sp>
    </p:spTree>
    <p:extLst>
      <p:ext uri="{BB962C8B-B14F-4D97-AF65-F5344CB8AC3E}">
        <p14:creationId xmlns:p14="http://schemas.microsoft.com/office/powerpoint/2010/main" val="4278415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65EAC6-ED8B-1AD1-6C63-04D97A91F2C4}"/>
              </a:ext>
            </a:extLst>
          </p:cNvPr>
          <p:cNvSpPr>
            <a:spLocks noGrp="1"/>
          </p:cNvSpPr>
          <p:nvPr>
            <p:ph type="title"/>
          </p:nvPr>
        </p:nvSpPr>
        <p:spPr>
          <a:xfrm>
            <a:off x="855247" y="535717"/>
            <a:ext cx="7858664" cy="637815"/>
          </a:xfrm>
        </p:spPr>
        <p:txBody>
          <a:bodyPr>
            <a:normAutofit/>
          </a:bodyPr>
          <a:lstStyle/>
          <a:p>
            <a:r>
              <a:rPr lang="sv-SE" sz="2400" dirty="0">
                <a:solidFill>
                  <a:srgbClr val="DB0D15"/>
                </a:solidFill>
              </a:rPr>
              <a:t>Att tänka på gällande frikort</a:t>
            </a:r>
          </a:p>
        </p:txBody>
      </p:sp>
      <p:sp>
        <p:nvSpPr>
          <p:cNvPr id="3" name="Platshållare för innehåll 2">
            <a:extLst>
              <a:ext uri="{FF2B5EF4-FFF2-40B4-BE49-F238E27FC236}">
                <a16:creationId xmlns:a16="http://schemas.microsoft.com/office/drawing/2014/main" id="{16EA5574-5264-D7EF-DC32-A808E3513AFF}"/>
              </a:ext>
            </a:extLst>
          </p:cNvPr>
          <p:cNvSpPr>
            <a:spLocks noGrp="1"/>
          </p:cNvSpPr>
          <p:nvPr>
            <p:ph idx="1"/>
          </p:nvPr>
        </p:nvSpPr>
        <p:spPr>
          <a:xfrm>
            <a:off x="1209810" y="1660672"/>
            <a:ext cx="10171981" cy="3545810"/>
          </a:xfrm>
        </p:spPr>
        <p:txBody>
          <a:bodyPr>
            <a:normAutofit/>
          </a:bodyPr>
          <a:lstStyle/>
          <a:p>
            <a:r>
              <a:rPr lang="sv-SE" sz="1800" dirty="0">
                <a:effectLst/>
                <a:ea typeface="Times New Roman" panose="02020603050405020304" pitchFamily="18" charset="0"/>
                <a:cs typeface="Aptos" panose="020B0004020202020204" pitchFamily="34" charset="0"/>
              </a:rPr>
              <a:t>Frikort syns inte mellan regioner. </a:t>
            </a:r>
          </a:p>
          <a:p>
            <a:r>
              <a:rPr lang="sv-SE" sz="1800" dirty="0"/>
              <a:t>Därför viktigt att fråga om utomlänspatienter har frikort från sin hemregion.</a:t>
            </a:r>
          </a:p>
          <a:p>
            <a:r>
              <a:rPr lang="sv-SE" sz="1800" dirty="0"/>
              <a:t>Om patienten har med sig frikortet registrera det i Frisk.</a:t>
            </a:r>
          </a:p>
          <a:p>
            <a:r>
              <a:rPr lang="sv-SE" sz="1800" dirty="0"/>
              <a:t>Om patienten inte har med sig det vid besöket be dem mejla in uppgifter till </a:t>
            </a:r>
            <a:r>
              <a:rPr lang="sv-SE" sz="1800" u="sng" dirty="0">
                <a:solidFill>
                  <a:srgbClr val="4E95D9"/>
                </a:solidFill>
                <a:effectLst/>
                <a:ea typeface="Times New Roman" panose="02020603050405020304" pitchFamily="18" charset="0"/>
                <a:cs typeface="Aptos" panose="020B0004020202020204" pitchFamily="34" charset="0"/>
                <a:hlinkClick r:id="rId2"/>
              </a:rPr>
              <a:t>fakturaservice@regionkalmar.se</a:t>
            </a:r>
            <a:r>
              <a:rPr lang="sv-SE" sz="1800" u="sng" dirty="0">
                <a:solidFill>
                  <a:srgbClr val="4E95D9"/>
                </a:solidFill>
                <a:effectLst/>
                <a:ea typeface="Times New Roman" panose="02020603050405020304" pitchFamily="18" charset="0"/>
                <a:cs typeface="Aptos" panose="020B0004020202020204" pitchFamily="34" charset="0"/>
              </a:rPr>
              <a:t> </a:t>
            </a:r>
          </a:p>
          <a:p>
            <a:r>
              <a:rPr lang="sv-SE" sz="1800" dirty="0">
                <a:ea typeface="Times New Roman" panose="02020603050405020304" pitchFamily="18" charset="0"/>
                <a:cs typeface="Aptos" panose="020B0004020202020204" pitchFamily="34" charset="0"/>
              </a:rPr>
              <a:t>Patientens besök i vår region genererar ingen post i frikortet hos hemregionen.</a:t>
            </a:r>
          </a:p>
          <a:p>
            <a:endParaRPr lang="sv-SE" sz="1800" dirty="0">
              <a:ea typeface="Times New Roman" panose="02020603050405020304" pitchFamily="18" charset="0"/>
              <a:cs typeface="Aptos" panose="020B0004020202020204" pitchFamily="34" charset="0"/>
            </a:endParaRPr>
          </a:p>
          <a:p>
            <a:pPr marL="0" indent="0">
              <a:buNone/>
            </a:pPr>
            <a:r>
              <a:rPr lang="sv-SE" sz="1800" dirty="0">
                <a:ea typeface="Times New Roman" panose="02020603050405020304" pitchFamily="18" charset="0"/>
                <a:cs typeface="Aptos" panose="020B0004020202020204" pitchFamily="34" charset="0"/>
              </a:rPr>
              <a:t>OBS! Under sommaren 2026 förväntas Region Kalmar ansluta sig till </a:t>
            </a:r>
            <a:r>
              <a:rPr lang="sv-SE" sz="1800" dirty="0" err="1">
                <a:ea typeface="Times New Roman" panose="02020603050405020304" pitchFamily="18" charset="0"/>
                <a:cs typeface="Aptos" panose="020B0004020202020204" pitchFamily="34" charset="0"/>
              </a:rPr>
              <a:t>FRISK:s</a:t>
            </a:r>
            <a:r>
              <a:rPr lang="sv-SE" sz="1800" dirty="0">
                <a:ea typeface="Times New Roman" panose="02020603050405020304" pitchFamily="18" charset="0"/>
                <a:cs typeface="Aptos" panose="020B0004020202020204" pitchFamily="34" charset="0"/>
              </a:rPr>
              <a:t> nationella system där patienten själv ska kunna se sitt frikort på 1177.se. </a:t>
            </a:r>
            <a:endParaRPr lang="sv-SE" sz="1800" dirty="0">
              <a:effectLst/>
              <a:ea typeface="Times New Roman" panose="02020603050405020304" pitchFamily="18" charset="0"/>
              <a:cs typeface="Aptos" panose="020B0004020202020204" pitchFamily="34" charset="0"/>
            </a:endParaRPr>
          </a:p>
          <a:p>
            <a:pPr marL="0" indent="0">
              <a:buNone/>
            </a:pPr>
            <a:endParaRPr lang="sv-SE" sz="1600" dirty="0"/>
          </a:p>
          <a:p>
            <a:endParaRPr lang="sv-SE" sz="1600" dirty="0"/>
          </a:p>
        </p:txBody>
      </p:sp>
    </p:spTree>
    <p:extLst>
      <p:ext uri="{BB962C8B-B14F-4D97-AF65-F5344CB8AC3E}">
        <p14:creationId xmlns:p14="http://schemas.microsoft.com/office/powerpoint/2010/main" val="3968680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E90CAA-2C9D-1C14-BBC7-DD2E0B5DD6DC}"/>
              </a:ext>
            </a:extLst>
          </p:cNvPr>
          <p:cNvSpPr>
            <a:spLocks noGrp="1"/>
          </p:cNvSpPr>
          <p:nvPr>
            <p:ph type="ctrTitle"/>
          </p:nvPr>
        </p:nvSpPr>
        <p:spPr>
          <a:xfrm>
            <a:off x="377217" y="374278"/>
            <a:ext cx="11223100" cy="670752"/>
          </a:xfrm>
        </p:spPr>
        <p:txBody>
          <a:bodyPr/>
          <a:lstStyle/>
          <a:p>
            <a:r>
              <a:rPr lang="sv-SE" dirty="0"/>
              <a:t>Länkar</a:t>
            </a:r>
          </a:p>
        </p:txBody>
      </p:sp>
      <p:sp>
        <p:nvSpPr>
          <p:cNvPr id="3" name="Platshållare för text 2">
            <a:extLst>
              <a:ext uri="{FF2B5EF4-FFF2-40B4-BE49-F238E27FC236}">
                <a16:creationId xmlns:a16="http://schemas.microsoft.com/office/drawing/2014/main" id="{980818E0-E842-43EB-A3C5-0B569D093B03}"/>
              </a:ext>
            </a:extLst>
          </p:cNvPr>
          <p:cNvSpPr>
            <a:spLocks noGrp="1"/>
          </p:cNvSpPr>
          <p:nvPr>
            <p:ph type="body" sz="quarter" idx="10"/>
          </p:nvPr>
        </p:nvSpPr>
        <p:spPr>
          <a:xfrm>
            <a:off x="1733797" y="950027"/>
            <a:ext cx="8436997" cy="4667002"/>
          </a:xfrm>
        </p:spPr>
        <p:txBody>
          <a:bodyPr/>
          <a:lstStyle/>
          <a:p>
            <a:r>
              <a:rPr lang="sv-SE" sz="2000" dirty="0"/>
              <a:t>Aktuella avtal:</a:t>
            </a:r>
            <a:endParaRPr lang="sv-SE" sz="2000" dirty="0">
              <a:hlinkClick r:id="rId2"/>
            </a:endParaRPr>
          </a:p>
          <a:p>
            <a:r>
              <a:rPr lang="sv-SE" sz="2000" dirty="0">
                <a:hlinkClick r:id="rId2"/>
              </a:rPr>
              <a:t>Riks- och samverkansavtal - För vårdgivare Region Kalmar län</a:t>
            </a:r>
            <a:endParaRPr lang="sv-SE" sz="2000" dirty="0"/>
          </a:p>
          <a:p>
            <a:r>
              <a:rPr lang="sv-SE" sz="2000" i="1" dirty="0"/>
              <a:t>Sökväg: </a:t>
            </a:r>
            <a:r>
              <a:rPr lang="sv-SE" sz="2000" dirty="0"/>
              <a:t>För vårdgivare / Samverkan &amp; avtal / Riks- och samverkansavtal</a:t>
            </a:r>
          </a:p>
          <a:p>
            <a:r>
              <a:rPr lang="sv-SE" sz="2000" dirty="0"/>
              <a:t>Sidan innehåller länkar till Riksavtal, avtal inom sydöstra sjukvårdsregionen samt </a:t>
            </a:r>
            <a:r>
              <a:rPr lang="sv-SE" sz="2000" dirty="0" err="1"/>
              <a:t>RKL:s</a:t>
            </a:r>
            <a:r>
              <a:rPr lang="sv-SE" sz="2000" dirty="0"/>
              <a:t> avtal med Blekinge och Kronoberg</a:t>
            </a:r>
          </a:p>
          <a:p>
            <a:endParaRPr lang="sv-SE" sz="2000" dirty="0"/>
          </a:p>
          <a:p>
            <a:r>
              <a:rPr lang="sv-SE" sz="2000" dirty="0"/>
              <a:t>Remisskrav:</a:t>
            </a:r>
          </a:p>
          <a:p>
            <a:r>
              <a:rPr lang="sv-SE" sz="2000" dirty="0">
                <a:hlinkClick r:id="rId3"/>
              </a:rPr>
              <a:t>Remiss i öppen vård | SKR</a:t>
            </a:r>
            <a:endParaRPr lang="sv-SE" sz="2000" dirty="0"/>
          </a:p>
          <a:p>
            <a:endParaRPr lang="sv-SE" sz="2000" dirty="0"/>
          </a:p>
          <a:p>
            <a:r>
              <a:rPr lang="sv-SE" sz="2000" dirty="0"/>
              <a:t>För frågor kontakta: Johan Loell </a:t>
            </a:r>
            <a:r>
              <a:rPr lang="sv-SE" sz="2000" dirty="0">
                <a:hlinkClick r:id="rId4"/>
              </a:rPr>
              <a:t>johan.loell@regionkalmar.se</a:t>
            </a:r>
            <a:endParaRPr lang="sv-SE" sz="2000" dirty="0"/>
          </a:p>
          <a:p>
            <a:endParaRPr lang="sv-SE" dirty="0"/>
          </a:p>
          <a:p>
            <a:endParaRPr lang="sv-SE" dirty="0"/>
          </a:p>
          <a:p>
            <a:endParaRPr lang="sv-SE" dirty="0"/>
          </a:p>
          <a:p>
            <a:endParaRPr lang="sv-SE" dirty="0"/>
          </a:p>
          <a:p>
            <a:endParaRPr lang="sv-SE" dirty="0"/>
          </a:p>
        </p:txBody>
      </p:sp>
      <p:sp>
        <p:nvSpPr>
          <p:cNvPr id="4" name="Platshållare för text 3">
            <a:extLst>
              <a:ext uri="{FF2B5EF4-FFF2-40B4-BE49-F238E27FC236}">
                <a16:creationId xmlns:a16="http://schemas.microsoft.com/office/drawing/2014/main" id="{EE017B09-5397-2181-597C-4E6D6B318CF0}"/>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95178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218" b="8218"/>
          <a:stretch>
            <a:fillRect/>
          </a:stretch>
        </p:blipFill>
        <p:spPr>
          <a:xfrm>
            <a:off x="181889" y="206426"/>
            <a:ext cx="11822785" cy="5418298"/>
          </a:xfrm>
        </p:spPr>
      </p:pic>
      <p:sp>
        <p:nvSpPr>
          <p:cNvPr id="2" name="Rubrik 1"/>
          <p:cNvSpPr>
            <a:spLocks noGrp="1"/>
          </p:cNvSpPr>
          <p:nvPr>
            <p:ph type="title"/>
          </p:nvPr>
        </p:nvSpPr>
        <p:spPr>
          <a:xfrm>
            <a:off x="187326" y="2281727"/>
            <a:ext cx="11822785" cy="1538243"/>
          </a:xfrm>
        </p:spPr>
        <p:txBody>
          <a:bodyPr>
            <a:normAutofit/>
          </a:bodyPr>
          <a:lstStyle/>
          <a:p>
            <a:pPr algn="ctr">
              <a:lnSpc>
                <a:spcPct val="100000"/>
              </a:lnSpc>
              <a:spcAft>
                <a:spcPts val="4200"/>
              </a:spcAft>
            </a:pPr>
            <a:r>
              <a:rPr lang="sv-SE" sz="3200" dirty="0">
                <a:solidFill>
                  <a:schemeClr val="bg1"/>
                </a:solidFill>
              </a:rPr>
              <a:t>Patientavgifter</a:t>
            </a:r>
            <a:br>
              <a:rPr lang="sv-SE" sz="3200" dirty="0">
                <a:solidFill>
                  <a:schemeClr val="bg1"/>
                </a:solidFill>
              </a:rPr>
            </a:br>
            <a:r>
              <a:rPr lang="sv-SE" sz="3200" dirty="0">
                <a:solidFill>
                  <a:schemeClr val="bg1"/>
                </a:solidFill>
              </a:rPr>
              <a:t>för patienter från andra länder</a:t>
            </a:r>
          </a:p>
        </p:txBody>
      </p:sp>
    </p:spTree>
    <p:extLst>
      <p:ext uri="{BB962C8B-B14F-4D97-AF65-F5344CB8AC3E}">
        <p14:creationId xmlns:p14="http://schemas.microsoft.com/office/powerpoint/2010/main" val="27257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32A87-C0C8-4416-D99D-A2E55E511F2F}"/>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4525DB30-9DB7-D3A3-B360-6FDE6FA26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686746"/>
          </a:xfrm>
          <a:prstGeom prst="rect">
            <a:avLst/>
          </a:prstGeom>
        </p:spPr>
      </p:pic>
      <p:pic>
        <p:nvPicPr>
          <p:cNvPr id="9" name="Bildobjekt 8">
            <a:extLst>
              <a:ext uri="{FF2B5EF4-FFF2-40B4-BE49-F238E27FC236}">
                <a16:creationId xmlns:a16="http://schemas.microsoft.com/office/drawing/2014/main" id="{BFA76E0B-7DDF-5152-76A0-838D169CD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88592" cy="6858000"/>
          </a:xfrm>
          <a:prstGeom prst="rect">
            <a:avLst/>
          </a:prstGeom>
        </p:spPr>
      </p:pic>
      <p:sp>
        <p:nvSpPr>
          <p:cNvPr id="10" name="textruta 9">
            <a:extLst>
              <a:ext uri="{FF2B5EF4-FFF2-40B4-BE49-F238E27FC236}">
                <a16:creationId xmlns:a16="http://schemas.microsoft.com/office/drawing/2014/main" id="{E92FBB5A-8D12-E0FE-2071-836CCF275E9C}"/>
              </a:ext>
            </a:extLst>
          </p:cNvPr>
          <p:cNvSpPr txBox="1"/>
          <p:nvPr/>
        </p:nvSpPr>
        <p:spPr>
          <a:xfrm>
            <a:off x="319358" y="6356397"/>
            <a:ext cx="1093569"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a:t>
            </a:r>
          </a:p>
        </p:txBody>
      </p:sp>
      <p:sp>
        <p:nvSpPr>
          <p:cNvPr id="11" name="textruta 10">
            <a:extLst>
              <a:ext uri="{FF2B5EF4-FFF2-40B4-BE49-F238E27FC236}">
                <a16:creationId xmlns:a16="http://schemas.microsoft.com/office/drawing/2014/main" id="{D2E552BA-0E7E-AC7C-6219-712DF746A9C6}"/>
              </a:ext>
            </a:extLst>
          </p:cNvPr>
          <p:cNvSpPr txBox="1"/>
          <p:nvPr/>
        </p:nvSpPr>
        <p:spPr>
          <a:xfrm>
            <a:off x="157565" y="2466210"/>
            <a:ext cx="11873462" cy="646331"/>
          </a:xfrm>
          <a:prstGeom prst="rect">
            <a:avLst/>
          </a:prstGeom>
          <a:noFill/>
        </p:spPr>
        <p:txBody>
          <a:bodyPr wrap="square" rtlCol="0">
            <a:spAutoFit/>
          </a:bodyPr>
          <a:lstStyle/>
          <a:p>
            <a:pPr algn="ctr"/>
            <a:r>
              <a:rPr lang="sv-SE" sz="3600" dirty="0">
                <a:solidFill>
                  <a:schemeClr val="bg1"/>
                </a:solidFill>
                <a:latin typeface="Arial" panose="020B0604020202020204" pitchFamily="34" charset="0"/>
                <a:cs typeface="Arial" panose="020B0604020202020204" pitchFamily="34" charset="0"/>
              </a:rPr>
              <a:t>Sjukresor</a:t>
            </a:r>
          </a:p>
        </p:txBody>
      </p:sp>
    </p:spTree>
    <p:extLst>
      <p:ext uri="{BB962C8B-B14F-4D97-AF65-F5344CB8AC3E}">
        <p14:creationId xmlns:p14="http://schemas.microsoft.com/office/powerpoint/2010/main" val="185733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23241C-DC5F-7CC5-E393-34E036E0BAA1}"/>
              </a:ext>
            </a:extLst>
          </p:cNvPr>
          <p:cNvSpPr>
            <a:spLocks noGrp="1"/>
          </p:cNvSpPr>
          <p:nvPr>
            <p:ph type="ctrTitle"/>
          </p:nvPr>
        </p:nvSpPr>
        <p:spPr/>
        <p:txBody>
          <a:bodyPr/>
          <a:lstStyle/>
          <a:p>
            <a:r>
              <a:rPr lang="sv-SE" dirty="0"/>
              <a:t>Sjukresor</a:t>
            </a:r>
          </a:p>
        </p:txBody>
      </p:sp>
      <p:sp>
        <p:nvSpPr>
          <p:cNvPr id="3" name="Underrubrik 2">
            <a:extLst>
              <a:ext uri="{FF2B5EF4-FFF2-40B4-BE49-F238E27FC236}">
                <a16:creationId xmlns:a16="http://schemas.microsoft.com/office/drawing/2014/main" id="{FB1B263B-93B4-C316-7CB0-722D3E6C268C}"/>
              </a:ext>
            </a:extLst>
          </p:cNvPr>
          <p:cNvSpPr>
            <a:spLocks noGrp="1"/>
          </p:cNvSpPr>
          <p:nvPr>
            <p:ph type="subTitle" idx="1"/>
          </p:nvPr>
        </p:nvSpPr>
        <p:spPr/>
        <p:txBody>
          <a:bodyPr>
            <a:normAutofit/>
          </a:bodyPr>
          <a:lstStyle/>
          <a:p>
            <a:r>
              <a:rPr lang="sv-SE" sz="1400" b="1" dirty="0"/>
              <a:t>Hänvisning till:</a:t>
            </a:r>
          </a:p>
          <a:p>
            <a:r>
              <a:rPr lang="sv-SE" sz="1400" dirty="0"/>
              <a:t>https://www.1177.se/Kalmar-lan/sa-fungerar-varden/sjukresor-och-fardtjanst/sjukresor-i-kalmar-lan/</a:t>
            </a:r>
          </a:p>
        </p:txBody>
      </p:sp>
    </p:spTree>
    <p:extLst>
      <p:ext uri="{BB962C8B-B14F-4D97-AF65-F5344CB8AC3E}">
        <p14:creationId xmlns:p14="http://schemas.microsoft.com/office/powerpoint/2010/main" val="1753404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48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8B041-5DD5-BBA5-B24F-6CDC0646BBF0}"/>
              </a:ext>
            </a:extLst>
          </p:cNvPr>
          <p:cNvSpPr>
            <a:spLocks noGrp="1"/>
          </p:cNvSpPr>
          <p:nvPr>
            <p:ph type="title"/>
          </p:nvPr>
        </p:nvSpPr>
        <p:spPr/>
        <p:txBody>
          <a:bodyPr/>
          <a:lstStyle/>
          <a:p>
            <a:r>
              <a:rPr lang="sv-SE" dirty="0"/>
              <a:t>Vad styr avgiften?</a:t>
            </a:r>
          </a:p>
        </p:txBody>
      </p:sp>
      <p:sp>
        <p:nvSpPr>
          <p:cNvPr id="3" name="Platshållare för innehåll 2">
            <a:extLst>
              <a:ext uri="{FF2B5EF4-FFF2-40B4-BE49-F238E27FC236}">
                <a16:creationId xmlns:a16="http://schemas.microsoft.com/office/drawing/2014/main" id="{86A35268-04A4-DAB1-CBA0-6D8B0B73D2EB}"/>
              </a:ext>
            </a:extLst>
          </p:cNvPr>
          <p:cNvSpPr>
            <a:spLocks noGrp="1"/>
          </p:cNvSpPr>
          <p:nvPr>
            <p:ph sz="half" idx="1"/>
          </p:nvPr>
        </p:nvSpPr>
        <p:spPr>
          <a:xfrm>
            <a:off x="971658" y="1696744"/>
            <a:ext cx="4623777" cy="2071158"/>
          </a:xfrm>
        </p:spPr>
        <p:txBody>
          <a:bodyPr/>
          <a:lstStyle/>
          <a:p>
            <a:r>
              <a:rPr lang="sv-SE" sz="1400" dirty="0"/>
              <a:t>Var patienten är bosatt, </a:t>
            </a:r>
            <a:r>
              <a:rPr lang="sv-SE" sz="1400" b="1" dirty="0"/>
              <a:t>men det är helt avgörande att rätt handlingar kan uppvisas.</a:t>
            </a:r>
            <a:r>
              <a:rPr lang="sv-SE" sz="1400" dirty="0"/>
              <a:t> </a:t>
            </a:r>
          </a:p>
          <a:p>
            <a:r>
              <a:rPr lang="sv-SE" sz="1400" dirty="0"/>
              <a:t>Olika intyg kan ge subventionerad vård (vård till en lägre kostnad).</a:t>
            </a:r>
          </a:p>
          <a:p>
            <a:pPr marL="0" indent="0">
              <a:buNone/>
            </a:pPr>
            <a:endParaRPr lang="sv-SE" sz="1400" dirty="0"/>
          </a:p>
          <a:p>
            <a:pPr marL="0" indent="0">
              <a:buNone/>
            </a:pPr>
            <a:r>
              <a:rPr lang="sv-SE" sz="1400" dirty="0"/>
              <a:t>Om handlingar eller intyg som krävs saknas spelar det ingen roll att patienten säger att hen bor någonstans, rätt handlingar är en förutsättning för vård på rätt villkor och till rätt avgift. </a:t>
            </a:r>
          </a:p>
        </p:txBody>
      </p:sp>
      <p:sp>
        <p:nvSpPr>
          <p:cNvPr id="7" name="Rektangel 6">
            <a:extLst>
              <a:ext uri="{FF2B5EF4-FFF2-40B4-BE49-F238E27FC236}">
                <a16:creationId xmlns:a16="http://schemas.microsoft.com/office/drawing/2014/main" id="{6B25A664-4368-58B4-D634-41EC52107859}"/>
              </a:ext>
            </a:extLst>
          </p:cNvPr>
          <p:cNvSpPr/>
          <p:nvPr/>
        </p:nvSpPr>
        <p:spPr>
          <a:xfrm>
            <a:off x="6096000" y="1083733"/>
            <a:ext cx="4623777" cy="3962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8B85BA24-2B68-350D-28BE-B6F05C587B47}"/>
              </a:ext>
            </a:extLst>
          </p:cNvPr>
          <p:cNvSpPr txBox="1">
            <a:spLocks/>
          </p:cNvSpPr>
          <p:nvPr/>
        </p:nvSpPr>
        <p:spPr>
          <a:xfrm>
            <a:off x="6316134" y="1313362"/>
            <a:ext cx="4140200" cy="3622705"/>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sv-SE" sz="1600" dirty="0"/>
              <a:t>Vad gäller när någon saknar rätt handlingar och intyg?</a:t>
            </a:r>
          </a:p>
          <a:p>
            <a:pPr marL="0" indent="0">
              <a:buNone/>
            </a:pPr>
            <a:r>
              <a:rPr lang="sv-SE" sz="1200" b="1" dirty="0"/>
              <a:t>Patienter som saknar handlingar </a:t>
            </a:r>
            <a:r>
              <a:rPr lang="sv-SE" sz="1200" dirty="0"/>
              <a:t>har endast rätt till akut, omedelbar vård som inte kan vänta. De kan inte kräva annan vård eller planerad vård. </a:t>
            </a:r>
            <a:br>
              <a:rPr lang="sv-SE" sz="1200" dirty="0"/>
            </a:br>
            <a:br>
              <a:rPr lang="sv-SE" sz="1200" dirty="0"/>
            </a:br>
            <a:r>
              <a:rPr lang="sv-SE" sz="1200" dirty="0"/>
              <a:t>För vård som de redan fått ska de betala den fulla avgiften, oavsett om det rörde sig om omedelbar vård, annan nödvändig vård eller planerad vård.</a:t>
            </a:r>
          </a:p>
          <a:p>
            <a:pPr marL="0" indent="0">
              <a:buNone/>
            </a:pPr>
            <a:br>
              <a:rPr lang="sv-SE" sz="1200" dirty="0"/>
            </a:br>
            <a:br>
              <a:rPr lang="sv-SE" sz="1200" dirty="0"/>
            </a:br>
            <a:r>
              <a:rPr lang="sv-SE" sz="1200" b="1" dirty="0"/>
              <a:t>Undantag för asylsökande och tillståndslösa</a:t>
            </a:r>
          </a:p>
          <a:p>
            <a:r>
              <a:rPr lang="sv-SE" sz="1200" dirty="0"/>
              <a:t>Vuxna</a:t>
            </a:r>
            <a:r>
              <a:rPr lang="sv-SE" sz="1200" b="1" dirty="0"/>
              <a:t> </a:t>
            </a:r>
            <a:r>
              <a:rPr lang="sv-SE" sz="1200" dirty="0"/>
              <a:t>har rätt till ”vård som inte kan anstå”. Patientavgiften är subventionerad.</a:t>
            </a:r>
          </a:p>
          <a:p>
            <a:r>
              <a:rPr lang="sv-SE" sz="1200" dirty="0"/>
              <a:t>Asylsökande barn och barn som vistas i landet utan giltigt tillstånd har rätt till vård på samma villkor, och till samma avgift, som folkbokförda barn.</a:t>
            </a:r>
          </a:p>
        </p:txBody>
      </p:sp>
    </p:spTree>
    <p:extLst>
      <p:ext uri="{BB962C8B-B14F-4D97-AF65-F5344CB8AC3E}">
        <p14:creationId xmlns:p14="http://schemas.microsoft.com/office/powerpoint/2010/main" val="376953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A041-855C-5DE0-717A-B59833E10E0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59725415-4A3B-9C38-420C-65B2630CE5EB}"/>
              </a:ext>
            </a:extLst>
          </p:cNvPr>
          <p:cNvSpPr>
            <a:spLocks noGrp="1"/>
          </p:cNvSpPr>
          <p:nvPr>
            <p:ph type="title"/>
          </p:nvPr>
        </p:nvSpPr>
        <p:spPr/>
        <p:txBody>
          <a:bodyPr/>
          <a:lstStyle/>
          <a:p>
            <a:r>
              <a:rPr lang="sv-SE" dirty="0"/>
              <a:t>Olika typer av vård – viktigt att känna till</a:t>
            </a:r>
          </a:p>
        </p:txBody>
      </p:sp>
      <p:sp>
        <p:nvSpPr>
          <p:cNvPr id="5" name="Platshållare för innehåll 4">
            <a:extLst>
              <a:ext uri="{FF2B5EF4-FFF2-40B4-BE49-F238E27FC236}">
                <a16:creationId xmlns:a16="http://schemas.microsoft.com/office/drawing/2014/main" id="{C8E9CD56-1AD2-B7B9-AC2F-37EA5F882A2F}"/>
              </a:ext>
            </a:extLst>
          </p:cNvPr>
          <p:cNvSpPr>
            <a:spLocks noGrp="1"/>
          </p:cNvSpPr>
          <p:nvPr>
            <p:ph sz="half" idx="10"/>
          </p:nvPr>
        </p:nvSpPr>
        <p:spPr>
          <a:xfrm>
            <a:off x="3799616" y="1281293"/>
            <a:ext cx="2703017" cy="3773308"/>
          </a:xfrm>
          <a:ln>
            <a:solidFill>
              <a:schemeClr val="accent1"/>
            </a:solidFill>
          </a:ln>
        </p:spPr>
        <p:style>
          <a:lnRef idx="2">
            <a:schemeClr val="accent2"/>
          </a:lnRef>
          <a:fillRef idx="1">
            <a:schemeClr val="lt1"/>
          </a:fillRef>
          <a:effectRef idx="0">
            <a:schemeClr val="accent2"/>
          </a:effectRef>
          <a:fontRef idx="minor">
            <a:schemeClr val="dk1"/>
          </a:fontRef>
        </p:style>
        <p:txBody>
          <a:bodyPr/>
          <a:lstStyle/>
          <a:p>
            <a:pPr marL="0" indent="0" algn="ctr">
              <a:buNone/>
            </a:pPr>
            <a:endParaRPr lang="sv-SE" sz="1100" b="1" dirty="0"/>
          </a:p>
          <a:p>
            <a:pPr marL="0" indent="0" algn="ctr">
              <a:buNone/>
            </a:pPr>
            <a:r>
              <a:rPr lang="sv-SE" sz="1400" b="1" dirty="0"/>
              <a:t>Planerad vård</a:t>
            </a:r>
          </a:p>
          <a:p>
            <a:pPr marL="0" indent="0" algn="ctr">
              <a:buNone/>
            </a:pPr>
            <a:r>
              <a:rPr lang="sv-SE" sz="1100" dirty="0">
                <a:latin typeface="+mn-lt"/>
              </a:rPr>
              <a:t>Syftet med vistelsen i Sverige är </a:t>
            </a:r>
            <a:br>
              <a:rPr lang="sv-SE" sz="1100" dirty="0">
                <a:latin typeface="+mn-lt"/>
              </a:rPr>
            </a:br>
            <a:r>
              <a:rPr lang="sv-SE" sz="1100" dirty="0">
                <a:latin typeface="+mn-lt"/>
              </a:rPr>
              <a:t>att få vård.</a:t>
            </a:r>
          </a:p>
          <a:p>
            <a:pPr marL="0" indent="0" algn="ctr">
              <a:buNone/>
            </a:pPr>
            <a:r>
              <a:rPr lang="sv-SE" sz="1100" i="1" dirty="0">
                <a:latin typeface="+mn-lt"/>
              </a:rPr>
              <a:t>Till exempel har man rest till vårt land och län för att få en behandling.</a:t>
            </a:r>
            <a:br>
              <a:rPr lang="sv-SE" sz="1100" dirty="0">
                <a:latin typeface="+mn-lt"/>
              </a:rPr>
            </a:br>
            <a:br>
              <a:rPr lang="sv-SE" sz="1100" dirty="0">
                <a:latin typeface="+mn-lt"/>
              </a:rPr>
            </a:br>
            <a:r>
              <a:rPr lang="sv-SE" sz="1100" b="1" dirty="0">
                <a:latin typeface="+mn-lt"/>
              </a:rPr>
              <a:t>Patienter har i regel inte rätt till planerad vård. Vi som region har i regel rätt att neka.</a:t>
            </a:r>
          </a:p>
          <a:p>
            <a:pPr marL="0" indent="0" algn="ctr">
              <a:buNone/>
            </a:pPr>
            <a:endParaRPr lang="sv-SE" sz="1100" b="1" dirty="0">
              <a:latin typeface="+mn-lt"/>
            </a:endParaRPr>
          </a:p>
          <a:p>
            <a:pPr marL="0" indent="0" algn="ctr">
              <a:buNone/>
            </a:pPr>
            <a:r>
              <a:rPr lang="sv-SE" sz="1100" b="1" dirty="0">
                <a:latin typeface="+mn-lt"/>
              </a:rPr>
              <a:t>Patientavgift</a:t>
            </a:r>
            <a:br>
              <a:rPr lang="sv-SE" sz="1100" b="1" dirty="0">
                <a:latin typeface="+mn-lt"/>
              </a:rPr>
            </a:br>
            <a:r>
              <a:rPr lang="sv-SE" sz="1100" dirty="0"/>
              <a:t>Vid uppvisande av vissa intyg gäller samma patientavgifter som för folkbokförda i Sverige.</a:t>
            </a:r>
            <a:endParaRPr lang="sv-SE" sz="1100" strike="sngStrike" dirty="0"/>
          </a:p>
          <a:p>
            <a:pPr marL="0" indent="0" algn="ctr">
              <a:buNone/>
            </a:pPr>
            <a:r>
              <a:rPr lang="sv-SE" sz="1100" dirty="0">
                <a:latin typeface="+mn-lt"/>
              </a:rPr>
              <a:t>Patienter som saknar rätt handlingar blir självbetalande och betalar den fulla avgiften.</a:t>
            </a:r>
          </a:p>
          <a:p>
            <a:pPr marL="0" indent="0" algn="ctr">
              <a:buNone/>
            </a:pPr>
            <a:endParaRPr lang="sv-SE" sz="1100" dirty="0">
              <a:latin typeface="+mn-lt"/>
            </a:endParaRPr>
          </a:p>
          <a:p>
            <a:pPr marL="0" indent="0" algn="ctr">
              <a:buNone/>
            </a:pPr>
            <a:endParaRPr lang="sv-SE" sz="1100" dirty="0">
              <a:latin typeface="+mn-lt"/>
            </a:endParaRPr>
          </a:p>
        </p:txBody>
      </p:sp>
      <p:sp>
        <p:nvSpPr>
          <p:cNvPr id="6" name="Platshållare för innehåll 4">
            <a:extLst>
              <a:ext uri="{FF2B5EF4-FFF2-40B4-BE49-F238E27FC236}">
                <a16:creationId xmlns:a16="http://schemas.microsoft.com/office/drawing/2014/main" id="{7A4A73FB-C1C4-5215-A3AC-C44E7BADF267}"/>
              </a:ext>
            </a:extLst>
          </p:cNvPr>
          <p:cNvSpPr txBox="1">
            <a:spLocks/>
          </p:cNvSpPr>
          <p:nvPr/>
        </p:nvSpPr>
        <p:spPr>
          <a:xfrm>
            <a:off x="861449" y="1281293"/>
            <a:ext cx="2703017" cy="3773308"/>
          </a:xfrm>
          <a:prstGeom prst="rect">
            <a:avLst/>
          </a:prstGeom>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dk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dk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dk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dk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Wingdings" panose="05000000000000000000" pitchFamily="2" charset="2"/>
              <a:buNone/>
            </a:pPr>
            <a:endParaRPr lang="sv-SE" sz="1100" b="1" dirty="0"/>
          </a:p>
          <a:p>
            <a:pPr marL="0" indent="0" algn="ctr">
              <a:buFont typeface="Wingdings" panose="05000000000000000000" pitchFamily="2" charset="2"/>
              <a:buNone/>
            </a:pPr>
            <a:r>
              <a:rPr lang="sv-SE" sz="1400" b="1" dirty="0"/>
              <a:t>Akut, omedelbar vård eller behandling som inte kan vänta</a:t>
            </a:r>
          </a:p>
          <a:p>
            <a:pPr marL="0" indent="0" algn="ctr">
              <a:buNone/>
            </a:pPr>
            <a:r>
              <a:rPr lang="sv-SE" sz="1100" i="1" dirty="0">
                <a:latin typeface="+mn-lt"/>
              </a:rPr>
              <a:t>Till exempel vid livshotande tillstånd eller om du bryter benet och det behöver gipsas.</a:t>
            </a:r>
            <a:br>
              <a:rPr lang="sv-SE" sz="1100" dirty="0">
                <a:latin typeface="+mn-lt"/>
              </a:rPr>
            </a:br>
            <a:br>
              <a:rPr lang="sv-SE" sz="1100" dirty="0">
                <a:latin typeface="+mn-lt"/>
              </a:rPr>
            </a:br>
            <a:r>
              <a:rPr lang="sv-SE" sz="1100" b="1" dirty="0">
                <a:latin typeface="+mn-lt"/>
              </a:rPr>
              <a:t>Alla som vistas här har rätt till akut vård och behandling som inte kan vänta.</a:t>
            </a:r>
          </a:p>
          <a:p>
            <a:pPr marL="0" indent="0" algn="ctr">
              <a:buNone/>
            </a:pPr>
            <a:br>
              <a:rPr lang="sv-SE" sz="1100" b="1" dirty="0">
                <a:latin typeface="+mn-lt"/>
              </a:rPr>
            </a:br>
            <a:br>
              <a:rPr lang="sv-SE" sz="1100" b="1" dirty="0">
                <a:latin typeface="+mn-lt"/>
              </a:rPr>
            </a:br>
            <a:r>
              <a:rPr lang="sv-SE" sz="1100" b="1" dirty="0">
                <a:latin typeface="+mn-lt"/>
              </a:rPr>
              <a:t>Patientavgift</a:t>
            </a:r>
            <a:br>
              <a:rPr lang="sv-SE" sz="1100" b="1" dirty="0">
                <a:latin typeface="+mn-lt"/>
              </a:rPr>
            </a:br>
            <a:r>
              <a:rPr lang="sv-SE" sz="1100" dirty="0">
                <a:latin typeface="+mn-lt"/>
              </a:rPr>
              <a:t>Patientavgiften varierar beroende på var personen kommer ifrån och vilka handlingar eller intyg som hen har. </a:t>
            </a:r>
          </a:p>
          <a:p>
            <a:pPr marL="0" indent="0" algn="ctr">
              <a:buNone/>
            </a:pPr>
            <a:r>
              <a:rPr lang="sv-SE" sz="1100" dirty="0">
                <a:latin typeface="+mn-lt"/>
              </a:rPr>
              <a:t>Om rätt handlingar saknas, betalar patienten den fulla avgiften.</a:t>
            </a:r>
          </a:p>
        </p:txBody>
      </p:sp>
      <p:sp>
        <p:nvSpPr>
          <p:cNvPr id="11" name="Ellips 10">
            <a:extLst>
              <a:ext uri="{FF2B5EF4-FFF2-40B4-BE49-F238E27FC236}">
                <a16:creationId xmlns:a16="http://schemas.microsoft.com/office/drawing/2014/main" id="{1FC24151-3B2F-3739-D444-2FC24E9C8A62}"/>
              </a:ext>
            </a:extLst>
          </p:cNvPr>
          <p:cNvSpPr/>
          <p:nvPr/>
        </p:nvSpPr>
        <p:spPr>
          <a:xfrm>
            <a:off x="7272867" y="956733"/>
            <a:ext cx="4233216" cy="3987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8AC6873-D068-AD00-1CEC-3ADF655FA617}"/>
              </a:ext>
            </a:extLst>
          </p:cNvPr>
          <p:cNvSpPr txBox="1"/>
          <p:nvPr/>
        </p:nvSpPr>
        <p:spPr>
          <a:xfrm>
            <a:off x="7811486" y="1888804"/>
            <a:ext cx="3391018" cy="2123658"/>
          </a:xfrm>
          <a:prstGeom prst="rect">
            <a:avLst/>
          </a:prstGeom>
          <a:noFill/>
        </p:spPr>
        <p:txBody>
          <a:bodyPr wrap="square" rtlCol="0">
            <a:spAutoFit/>
          </a:bodyPr>
          <a:lstStyle/>
          <a:p>
            <a:r>
              <a:rPr lang="sv-SE" sz="1200" i="1" dirty="0"/>
              <a:t>För vissa patientgrupper gäller utökade rättigheter till vård. De vanligaste är följande:</a:t>
            </a:r>
          </a:p>
          <a:p>
            <a:endParaRPr lang="sv-SE" sz="1200" i="1" dirty="0"/>
          </a:p>
          <a:p>
            <a:pPr marL="171450" indent="-171450">
              <a:buFont typeface="Arial" panose="020B0604020202020204" pitchFamily="34" charset="0"/>
              <a:buChar char="•"/>
            </a:pPr>
            <a:r>
              <a:rPr lang="sv-SE" sz="1200" i="1" dirty="0"/>
              <a:t>Asylsökande (flyktingar) eller papperslösa (saknar tillstånd för att vistas i Sverige) har rätt till </a:t>
            </a:r>
            <a:r>
              <a:rPr lang="sv-SE" sz="1200" b="1" i="1" dirty="0"/>
              <a:t>vård som inte kan anstå</a:t>
            </a:r>
            <a:r>
              <a:rPr lang="sv-SE" sz="1200" i="1" dirty="0"/>
              <a:t>. </a:t>
            </a:r>
            <a:br>
              <a:rPr lang="sv-SE" sz="1200" i="1" dirty="0"/>
            </a:br>
            <a:endParaRPr lang="sv-SE" sz="1200" i="1" dirty="0"/>
          </a:p>
          <a:p>
            <a:pPr marL="171450" indent="-171450">
              <a:buFont typeface="Arial" panose="020B0604020202020204" pitchFamily="34" charset="0"/>
              <a:buChar char="•"/>
            </a:pPr>
            <a:r>
              <a:rPr lang="sv-SE" sz="1200" i="1" dirty="0"/>
              <a:t>EU/EES-medlemmar och nordiska medborgare med giltiga handlingar har rätt till </a:t>
            </a:r>
            <a:r>
              <a:rPr lang="sv-SE" sz="1200" b="1" i="1" dirty="0"/>
              <a:t>nödvändig vård </a:t>
            </a:r>
            <a:r>
              <a:rPr lang="sv-SE" sz="1200" i="1" dirty="0"/>
              <a:t>för att inte behöva avbryta sin resa vid uppkommit vårdbehov. </a:t>
            </a:r>
          </a:p>
        </p:txBody>
      </p:sp>
    </p:spTree>
    <p:extLst>
      <p:ext uri="{BB962C8B-B14F-4D97-AF65-F5344CB8AC3E}">
        <p14:creationId xmlns:p14="http://schemas.microsoft.com/office/powerpoint/2010/main" val="105918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94BE-051A-157E-CDC9-067307019C8F}"/>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228A0D2-C20B-D011-0BE8-939084E4BE03}"/>
              </a:ext>
            </a:extLst>
          </p:cNvPr>
          <p:cNvSpPr>
            <a:spLocks noGrp="1"/>
          </p:cNvSpPr>
          <p:nvPr>
            <p:ph type="title"/>
          </p:nvPr>
        </p:nvSpPr>
        <p:spPr/>
        <p:txBody>
          <a:bodyPr/>
          <a:lstStyle/>
          <a:p>
            <a:r>
              <a:rPr lang="sv-SE" dirty="0"/>
              <a:t>Asylsökande eller tillståndslösa (saknar tillstånd att vara i Sverige)</a:t>
            </a:r>
          </a:p>
        </p:txBody>
      </p:sp>
      <p:sp>
        <p:nvSpPr>
          <p:cNvPr id="8" name="Platshållare för innehåll 3">
            <a:extLst>
              <a:ext uri="{FF2B5EF4-FFF2-40B4-BE49-F238E27FC236}">
                <a16:creationId xmlns:a16="http://schemas.microsoft.com/office/drawing/2014/main" id="{EA472E81-1211-6B7C-989E-70FA608ED3B8}"/>
              </a:ext>
            </a:extLst>
          </p:cNvPr>
          <p:cNvSpPr>
            <a:spLocks noGrp="1"/>
          </p:cNvSpPr>
          <p:nvPr>
            <p:ph sz="half" idx="1"/>
          </p:nvPr>
        </p:nvSpPr>
        <p:spPr>
          <a:xfrm>
            <a:off x="5675244" y="1041400"/>
            <a:ext cx="6138796" cy="4445000"/>
          </a:xfrm>
        </p:spPr>
        <p:style>
          <a:lnRef idx="2">
            <a:schemeClr val="accent1"/>
          </a:lnRef>
          <a:fillRef idx="1">
            <a:schemeClr val="lt1"/>
          </a:fillRef>
          <a:effectRef idx="0">
            <a:schemeClr val="accent1"/>
          </a:effectRef>
          <a:fontRef idx="minor">
            <a:schemeClr val="dk1"/>
          </a:fontRef>
        </p:style>
        <p:txBody>
          <a:bodyPr/>
          <a:lstStyle/>
          <a:p>
            <a:pPr marL="0" indent="0">
              <a:buNone/>
            </a:pPr>
            <a:br>
              <a:rPr lang="sv-SE" sz="1100" b="1" dirty="0">
                <a:latin typeface="+mn-lt"/>
              </a:rPr>
            </a:br>
            <a:r>
              <a:rPr lang="sv-SE" sz="1100" b="1" dirty="0">
                <a:latin typeface="+mn-lt"/>
              </a:rPr>
              <a:t>Patientavgifter</a:t>
            </a:r>
          </a:p>
          <a:p>
            <a:pPr>
              <a:buFont typeface="Arial" panose="020B0604020202020204" pitchFamily="34" charset="0"/>
              <a:buChar char="•"/>
            </a:pPr>
            <a:r>
              <a:rPr lang="sv-SE" sz="1100" dirty="0"/>
              <a:t>Läkarbesök 50 kr</a:t>
            </a:r>
          </a:p>
          <a:p>
            <a:pPr>
              <a:buFont typeface="Arial" panose="020B0604020202020204" pitchFamily="34" charset="0"/>
              <a:buChar char="•"/>
            </a:pPr>
            <a:r>
              <a:rPr lang="sv-SE" sz="1100" dirty="0"/>
              <a:t>Annan sjukvårdande behandling 25 kr</a:t>
            </a:r>
          </a:p>
          <a:p>
            <a:pPr>
              <a:buFont typeface="Arial" panose="020B0604020202020204" pitchFamily="34" charset="0"/>
              <a:buChar char="•"/>
            </a:pPr>
            <a:r>
              <a:rPr lang="sv-SE" sz="1100" dirty="0"/>
              <a:t>Receptförnyelse och bokade telefonkontakter 50 kr </a:t>
            </a:r>
          </a:p>
          <a:p>
            <a:pPr>
              <a:buFont typeface="Arial" panose="020B0604020202020204" pitchFamily="34" charset="0"/>
              <a:buChar char="•"/>
            </a:pPr>
            <a:r>
              <a:rPr lang="sv-SE" sz="1100" dirty="0"/>
              <a:t>Barn och ungdomar under 20 år 0 kr</a:t>
            </a:r>
          </a:p>
          <a:p>
            <a:pPr>
              <a:buFont typeface="Arial" panose="020B0604020202020204" pitchFamily="34" charset="0"/>
              <a:buChar char="•"/>
            </a:pPr>
            <a:r>
              <a:rPr lang="sv-SE" sz="1100" dirty="0"/>
              <a:t>Personer 85 år och äldre 0 kr</a:t>
            </a:r>
            <a:endParaRPr lang="sv-SE" sz="1100" dirty="0">
              <a:latin typeface="+mn-lt"/>
            </a:endParaRPr>
          </a:p>
          <a:p>
            <a:pPr marL="0" indent="0">
              <a:buNone/>
            </a:pPr>
            <a:endParaRPr lang="sv-SE" sz="1100" dirty="0">
              <a:latin typeface="+mn-lt"/>
            </a:endParaRPr>
          </a:p>
          <a:p>
            <a:pPr marL="0" indent="0">
              <a:buNone/>
            </a:pPr>
            <a:r>
              <a:rPr lang="sv-SE" sz="1100" b="1" dirty="0">
                <a:latin typeface="+mn-lt"/>
              </a:rPr>
              <a:t>Följande är avgiftsfritt:</a:t>
            </a:r>
          </a:p>
          <a:p>
            <a:pPr>
              <a:buFont typeface="Arial" panose="020B0604020202020204" pitchFamily="34" charset="0"/>
              <a:buChar char="•"/>
            </a:pPr>
            <a:r>
              <a:rPr lang="sv-SE" sz="1100" dirty="0"/>
              <a:t>Förebyggande mödrahälsovård och förlossningsvård</a:t>
            </a:r>
          </a:p>
          <a:p>
            <a:pPr>
              <a:buFont typeface="Arial" panose="020B0604020202020204" pitchFamily="34" charset="0"/>
              <a:buChar char="•"/>
            </a:pPr>
            <a:r>
              <a:rPr lang="sv-SE" sz="1100" dirty="0"/>
              <a:t>Barnhälsovård</a:t>
            </a:r>
          </a:p>
          <a:p>
            <a:pPr>
              <a:buFont typeface="Arial" panose="020B0604020202020204" pitchFamily="34" charset="0"/>
              <a:buChar char="•"/>
            </a:pPr>
            <a:r>
              <a:rPr lang="sv-SE" sz="1100" dirty="0"/>
              <a:t>Insatser enligt smittskyddslagen</a:t>
            </a:r>
          </a:p>
          <a:p>
            <a:pPr>
              <a:buFont typeface="Arial" panose="020B0604020202020204" pitchFamily="34" charset="0"/>
              <a:buChar char="•"/>
            </a:pPr>
            <a:r>
              <a:rPr lang="sv-SE" sz="1100" dirty="0"/>
              <a:t>Även slutenvård är avgiftsbefriad</a:t>
            </a:r>
          </a:p>
          <a:p>
            <a:pPr>
              <a:buFont typeface="Arial" panose="020B0604020202020204" pitchFamily="34" charset="0"/>
              <a:buChar char="•"/>
            </a:pPr>
            <a:r>
              <a:rPr lang="sv-SE" sz="1100" dirty="0"/>
              <a:t>Hälsoundersökning (endast för asylsökande eller de som sökt skydd via massdirektiv)</a:t>
            </a:r>
          </a:p>
          <a:p>
            <a:pPr marL="0" indent="0">
              <a:buNone/>
            </a:pPr>
            <a:r>
              <a:rPr lang="sv-SE" sz="1100" b="1" dirty="0"/>
              <a:t>Handlingar som krävs: </a:t>
            </a:r>
            <a:r>
              <a:rPr lang="sv-SE" sz="1100" dirty="0"/>
              <a:t>För asylsökande och den som sökt skydd enligt massflyktsdirektivet gäller uppvisande: Giltigt LMA-kort eller Uppehållstillståndskort </a:t>
            </a:r>
            <a:r>
              <a:rPr lang="sv-SE" sz="1100" dirty="0" err="1"/>
              <a:t>pga</a:t>
            </a:r>
            <a:r>
              <a:rPr lang="sv-SE" sz="1100" dirty="0"/>
              <a:t> tillfälligt skydd. Tillståndslösa behöver inte uppvisa något.</a:t>
            </a:r>
          </a:p>
        </p:txBody>
      </p:sp>
      <p:sp>
        <p:nvSpPr>
          <p:cNvPr id="11" name="textruta 10">
            <a:extLst>
              <a:ext uri="{FF2B5EF4-FFF2-40B4-BE49-F238E27FC236}">
                <a16:creationId xmlns:a16="http://schemas.microsoft.com/office/drawing/2014/main" id="{34A8264A-2EE9-3CED-70B0-8ACE0241E6C3}"/>
              </a:ext>
            </a:extLst>
          </p:cNvPr>
          <p:cNvSpPr txBox="1"/>
          <p:nvPr/>
        </p:nvSpPr>
        <p:spPr>
          <a:xfrm>
            <a:off x="974804" y="1344981"/>
            <a:ext cx="4487333" cy="3177216"/>
          </a:xfrm>
          <a:prstGeom prst="rect">
            <a:avLst/>
          </a:prstGeom>
          <a:noFill/>
        </p:spPr>
        <p:txBody>
          <a:bodyPr wrap="square">
            <a:spAutoFit/>
          </a:bodyPr>
          <a:lstStyle/>
          <a:p>
            <a:pPr marL="0" indent="0">
              <a:lnSpc>
                <a:spcPct val="150000"/>
              </a:lnSpc>
              <a:buFont typeface="Wingdings" panose="05000000000000000000" pitchFamily="2" charset="2"/>
              <a:buNone/>
            </a:pPr>
            <a:endParaRPr lang="sv-SE" sz="1100" dirty="0"/>
          </a:p>
          <a:p>
            <a:pPr marL="0" indent="0">
              <a:lnSpc>
                <a:spcPct val="150000"/>
              </a:lnSpc>
              <a:buNone/>
            </a:pPr>
            <a:r>
              <a:rPr lang="sv-SE" sz="1400" b="1" dirty="0"/>
              <a:t>Vård som inte kan anstå</a:t>
            </a:r>
            <a:br>
              <a:rPr lang="sv-SE" sz="1400" b="1" dirty="0"/>
            </a:br>
            <a:r>
              <a:rPr lang="sv-SE" sz="1100" dirty="0"/>
              <a:t>Alla vuxna asylsökande eller papperslösa (saknar tillstånd att vara i Sverige) har rätt till vård som inte kan anstå:</a:t>
            </a:r>
          </a:p>
          <a:p>
            <a:pPr marL="0" indent="0">
              <a:lnSpc>
                <a:spcPct val="150000"/>
              </a:lnSpc>
              <a:buNone/>
            </a:pPr>
            <a:endParaRPr lang="sv-SE" sz="1100" dirty="0"/>
          </a:p>
          <a:p>
            <a:pPr marL="171450" indent="-171450">
              <a:lnSpc>
                <a:spcPct val="150000"/>
              </a:lnSpc>
              <a:buFont typeface="Arial" panose="020B0604020202020204" pitchFamily="34" charset="0"/>
              <a:buChar char="•"/>
            </a:pPr>
            <a:r>
              <a:rPr lang="sv-SE" sz="1100" dirty="0">
                <a:latin typeface="+mn-lt"/>
              </a:rPr>
              <a:t>Akut, omedelbar vård eller behandling som inte kan vänta.</a:t>
            </a:r>
          </a:p>
          <a:p>
            <a:pPr marL="171450" indent="-171450">
              <a:lnSpc>
                <a:spcPct val="150000"/>
              </a:lnSpc>
              <a:buFont typeface="Arial" panose="020B0604020202020204" pitchFamily="34" charset="0"/>
              <a:buChar char="•"/>
            </a:pPr>
            <a:r>
              <a:rPr lang="sv-SE" sz="1100" dirty="0"/>
              <a:t>Vård och behandling av sjukdomar och skador där även en måttlig fördröjning kan innebära allvarliga följder för patienten </a:t>
            </a:r>
          </a:p>
          <a:p>
            <a:pPr marL="171450" indent="-171450">
              <a:lnSpc>
                <a:spcPct val="150000"/>
              </a:lnSpc>
              <a:buFont typeface="Arial" panose="020B0604020202020204" pitchFamily="34" charset="0"/>
              <a:buChar char="•"/>
            </a:pPr>
            <a:r>
              <a:rPr lang="sv-SE" sz="1100" dirty="0"/>
              <a:t>Vård som kan motverka ett mer allvarligt sjukdomstillstånd</a:t>
            </a:r>
          </a:p>
          <a:p>
            <a:pPr marL="0" indent="0">
              <a:lnSpc>
                <a:spcPct val="150000"/>
              </a:lnSpc>
              <a:buNone/>
            </a:pPr>
            <a:br>
              <a:rPr lang="sv-SE" sz="1100" b="1" dirty="0">
                <a:latin typeface="+mn-lt"/>
              </a:rPr>
            </a:br>
            <a:r>
              <a:rPr lang="sv-SE" sz="1100" b="1" dirty="0">
                <a:latin typeface="+mn-lt"/>
              </a:rPr>
              <a:t>Avser också: </a:t>
            </a:r>
            <a:r>
              <a:rPr lang="sv-SE" sz="1100" dirty="0">
                <a:latin typeface="+mn-lt"/>
              </a:rPr>
              <a:t>Mödrahälsovård, förlossningsvård, barnhälsovård samt insatser enligt smittskyddslagen.</a:t>
            </a:r>
          </a:p>
        </p:txBody>
      </p:sp>
    </p:spTree>
    <p:extLst>
      <p:ext uri="{BB962C8B-B14F-4D97-AF65-F5344CB8AC3E}">
        <p14:creationId xmlns:p14="http://schemas.microsoft.com/office/powerpoint/2010/main" val="138683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B1681-C90A-89A7-BF24-678BE9C79A75}"/>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86F48AA-86B0-AA02-7AAE-28D68ADA4A7A}"/>
              </a:ext>
            </a:extLst>
          </p:cNvPr>
          <p:cNvSpPr>
            <a:spLocks noGrp="1"/>
          </p:cNvSpPr>
          <p:nvPr>
            <p:ph type="title"/>
          </p:nvPr>
        </p:nvSpPr>
        <p:spPr/>
        <p:txBody>
          <a:bodyPr/>
          <a:lstStyle/>
          <a:p>
            <a:r>
              <a:rPr lang="sv-SE" dirty="0"/>
              <a:t>EU/EES-medlemmar – nödvändig vård</a:t>
            </a:r>
          </a:p>
        </p:txBody>
      </p:sp>
      <p:sp>
        <p:nvSpPr>
          <p:cNvPr id="8" name="Platshållare för innehåll 3">
            <a:extLst>
              <a:ext uri="{FF2B5EF4-FFF2-40B4-BE49-F238E27FC236}">
                <a16:creationId xmlns:a16="http://schemas.microsoft.com/office/drawing/2014/main" id="{BB9C8AD3-DB12-593D-C96F-C920839ACF34}"/>
              </a:ext>
            </a:extLst>
          </p:cNvPr>
          <p:cNvSpPr>
            <a:spLocks noGrp="1"/>
          </p:cNvSpPr>
          <p:nvPr>
            <p:ph sz="half" idx="1"/>
          </p:nvPr>
        </p:nvSpPr>
        <p:spPr>
          <a:xfrm>
            <a:off x="5499539" y="965201"/>
            <a:ext cx="3580579" cy="4453378"/>
          </a:xfrm>
        </p:spPr>
        <p:style>
          <a:lnRef idx="2">
            <a:schemeClr val="accent1"/>
          </a:lnRef>
          <a:fillRef idx="1">
            <a:schemeClr val="lt1"/>
          </a:fillRef>
          <a:effectRef idx="0">
            <a:schemeClr val="accent1"/>
          </a:effectRef>
          <a:fontRef idx="minor">
            <a:schemeClr val="dk1"/>
          </a:fontRef>
        </p:style>
        <p:txBody>
          <a:bodyPr/>
          <a:lstStyle/>
          <a:p>
            <a:pPr marL="0" indent="0" algn="ctr">
              <a:buNone/>
            </a:pPr>
            <a:br>
              <a:rPr lang="sv-SE" sz="1100" b="1" dirty="0">
                <a:latin typeface="+mn-lt"/>
              </a:rPr>
            </a:br>
            <a:r>
              <a:rPr lang="sv-SE" sz="1100" b="1" dirty="0">
                <a:latin typeface="+mn-lt"/>
              </a:rPr>
              <a:t>Patientavgifter</a:t>
            </a:r>
          </a:p>
          <a:p>
            <a:pPr marL="0" indent="0">
              <a:buNone/>
            </a:pPr>
            <a:r>
              <a:rPr lang="sv-SE" sz="1100" b="1" dirty="0">
                <a:latin typeface="+mn-lt"/>
              </a:rPr>
              <a:t>Nödvändig vård</a:t>
            </a:r>
          </a:p>
          <a:p>
            <a:pPr marL="0" indent="0">
              <a:buNone/>
            </a:pPr>
            <a:r>
              <a:rPr lang="sv-SE" sz="1100" dirty="0">
                <a:latin typeface="+mn-lt"/>
              </a:rPr>
              <a:t>Betalar vanlig patientavgift (som folkbokförda här) om </a:t>
            </a:r>
            <a:r>
              <a:rPr lang="sv-SE" sz="1100" dirty="0"/>
              <a:t>EU-kort eller provisoriskt intyg kan uppvisas. Obs! Digitala EU-kort är inte giltiga. </a:t>
            </a:r>
            <a:br>
              <a:rPr lang="sv-SE" sz="1100" dirty="0"/>
            </a:br>
            <a:br>
              <a:rPr lang="sv-SE" sz="1100" dirty="0"/>
            </a:br>
            <a:r>
              <a:rPr lang="sv-SE" sz="1100" dirty="0"/>
              <a:t>Ta kopia på EU-kortet eller intyg vid varje besök. Fram- och baksida behöver vara med på samtliga handlingar. Skicka underlaget till journalarkivet i Västervik med internposten. Regionen debiterar Försäkringskassan.</a:t>
            </a:r>
          </a:p>
          <a:p>
            <a:pPr marL="0" indent="0">
              <a:buNone/>
            </a:pPr>
            <a:r>
              <a:rPr lang="sv-SE" sz="1100" dirty="0"/>
              <a:t>Om vård redan har getts och handlingar i efterhand visades saknas, betalar patienten den fulla avgiften.</a:t>
            </a:r>
          </a:p>
          <a:p>
            <a:pPr marL="0" indent="0">
              <a:buNone/>
            </a:pPr>
            <a:r>
              <a:rPr lang="sv-SE" sz="1100" b="1" dirty="0">
                <a:latin typeface="+mn-lt"/>
              </a:rPr>
              <a:t>Om patienten önskar komplettera med provisoriskt intyg i efterhand</a:t>
            </a:r>
            <a:br>
              <a:rPr lang="sv-SE" sz="1100" dirty="0">
                <a:latin typeface="+mn-lt"/>
              </a:rPr>
            </a:br>
            <a:r>
              <a:rPr lang="sv-SE" sz="1100" dirty="0">
                <a:latin typeface="+mn-lt"/>
              </a:rPr>
              <a:t>Inget EU-kort registreras på kundavtal, välj ”Utland ej konvention/självbetalande” i Cosmic. Be patienten skicka in kopia i efterhand till </a:t>
            </a:r>
            <a:r>
              <a:rPr lang="sv-SE" sz="1100" dirty="0">
                <a:latin typeface="+mn-lt"/>
                <a:hlinkClick r:id="rId3"/>
              </a:rPr>
              <a:t>kundgruppen@regionkalmar.se</a:t>
            </a:r>
            <a:r>
              <a:rPr lang="sv-SE" sz="1100" dirty="0">
                <a:latin typeface="+mn-lt"/>
              </a:rPr>
              <a:t>.</a:t>
            </a:r>
          </a:p>
          <a:p>
            <a:pPr marL="0" indent="0">
              <a:buNone/>
            </a:pPr>
            <a:r>
              <a:rPr lang="sv-SE" sz="1100" dirty="0">
                <a:latin typeface="+mn-lt"/>
              </a:rPr>
              <a:t>Provisoriskt intyg ser alltid likadant ut men är på landets språk. Giltighetstid står på samma ställe på alla oavsett land.  </a:t>
            </a:r>
            <a:r>
              <a:rPr lang="sv-SE" sz="1100" dirty="0">
                <a:latin typeface="+mn-lt"/>
                <a:sym typeface="Wingdings" panose="05000000000000000000" pitchFamily="2" charset="2"/>
              </a:rPr>
              <a:t></a:t>
            </a:r>
            <a:br>
              <a:rPr lang="sv-SE" sz="1100" dirty="0">
                <a:latin typeface="+mn-lt"/>
                <a:sym typeface="Wingdings" panose="05000000000000000000" pitchFamily="2" charset="2"/>
              </a:rPr>
            </a:br>
            <a:br>
              <a:rPr lang="sv-SE" sz="1100" dirty="0">
                <a:latin typeface="+mn-lt"/>
                <a:sym typeface="Wingdings" panose="05000000000000000000" pitchFamily="2" charset="2"/>
              </a:rPr>
            </a:br>
            <a:endParaRPr lang="sv-SE" sz="1100" dirty="0">
              <a:latin typeface="+mn-lt"/>
            </a:endParaRPr>
          </a:p>
        </p:txBody>
      </p:sp>
      <p:sp>
        <p:nvSpPr>
          <p:cNvPr id="4" name="textruta 3">
            <a:extLst>
              <a:ext uri="{FF2B5EF4-FFF2-40B4-BE49-F238E27FC236}">
                <a16:creationId xmlns:a16="http://schemas.microsoft.com/office/drawing/2014/main" id="{15885AA6-E8FD-F219-7209-87565FD3683E}"/>
              </a:ext>
            </a:extLst>
          </p:cNvPr>
          <p:cNvSpPr txBox="1"/>
          <p:nvPr/>
        </p:nvSpPr>
        <p:spPr>
          <a:xfrm>
            <a:off x="775866" y="1381637"/>
            <a:ext cx="4325768" cy="3816429"/>
          </a:xfrm>
          <a:prstGeom prst="rect">
            <a:avLst/>
          </a:prstGeom>
          <a:noFill/>
        </p:spPr>
        <p:txBody>
          <a:bodyPr wrap="square">
            <a:spAutoFit/>
          </a:bodyPr>
          <a:lstStyle/>
          <a:p>
            <a:r>
              <a:rPr lang="sv-SE" sz="1100" b="1" dirty="0"/>
              <a:t>Nödvändig vård </a:t>
            </a:r>
            <a:br>
              <a:rPr lang="sv-SE" sz="1100" b="1" dirty="0"/>
            </a:br>
            <a:r>
              <a:rPr lang="sv-SE" sz="1100" dirty="0"/>
              <a:t>EU/EES-medlemmar som kan uppvisa rätt handlingar har rätt till nödvändig vård = ett v</a:t>
            </a:r>
            <a:r>
              <a:rPr lang="sv-SE" sz="1100" dirty="0">
                <a:latin typeface="+mn-lt"/>
              </a:rPr>
              <a:t>årdbehov som uppstår under en tillfällig vistelse och behöver omhändertas innan den planerade hemresan. </a:t>
            </a:r>
            <a:r>
              <a:rPr lang="sv-SE" sz="1100" dirty="0"/>
              <a:t>Med tillfällig vistelse menas semesterresor, kortare tjänsteresor eller liknande. </a:t>
            </a:r>
          </a:p>
          <a:p>
            <a:endParaRPr lang="sv-SE" sz="1100" dirty="0"/>
          </a:p>
          <a:p>
            <a:r>
              <a:rPr lang="sv-SE" sz="1100" dirty="0"/>
              <a:t>I begreppet nödvändig vård ingår även vård för existerande sjukdomstillstånd och kroniska sjukdomar, så länge syftet med resan inte är att söka vård. </a:t>
            </a:r>
            <a:br>
              <a:rPr lang="sv-SE" sz="1100" dirty="0">
                <a:latin typeface="+mn-lt"/>
              </a:rPr>
            </a:br>
            <a:endParaRPr lang="sv-SE" sz="1100" dirty="0">
              <a:latin typeface="+mn-lt"/>
            </a:endParaRPr>
          </a:p>
          <a:p>
            <a:r>
              <a:rPr lang="sv-SE" sz="1100" i="1" dirty="0">
                <a:latin typeface="+mn-lt"/>
              </a:rPr>
              <a:t>Till exempel att man glömt astmamedicin hemma och behöver få ny utskriven. </a:t>
            </a:r>
            <a:br>
              <a:rPr lang="sv-SE" sz="1100" dirty="0"/>
            </a:br>
            <a:br>
              <a:rPr lang="sv-SE" sz="1100" dirty="0"/>
            </a:br>
            <a:r>
              <a:rPr lang="sv-SE" sz="1100" dirty="0"/>
              <a:t>Vård i samband med graviditet och förlossning ska ses som nödvändig vård och omfattas av EU-kortet eller GHIC. Detta inkluderar även förlossning i normal tid, förutsatt att personen inte reser till ett annat medlemsland i syfte att föda barn.</a:t>
            </a:r>
            <a:br>
              <a:rPr lang="sv-SE" sz="1100" dirty="0"/>
            </a:br>
            <a:br>
              <a:rPr lang="sv-SE" sz="1100" dirty="0"/>
            </a:br>
            <a:r>
              <a:rPr lang="sv-SE" sz="1100" dirty="0"/>
              <a:t>Ytterst är det den behandlande läkaren som bedömer om en vårdinsats är nödvändig eller om vården kan vänta tills personen kommit hem.</a:t>
            </a:r>
            <a:endParaRPr lang="sv-SE" sz="1100" dirty="0">
              <a:latin typeface="+mn-lt"/>
            </a:endParaRPr>
          </a:p>
        </p:txBody>
      </p:sp>
      <p:pic>
        <p:nvPicPr>
          <p:cNvPr id="5" name="Bildobjekt 4">
            <a:extLst>
              <a:ext uri="{FF2B5EF4-FFF2-40B4-BE49-F238E27FC236}">
                <a16:creationId xmlns:a16="http://schemas.microsoft.com/office/drawing/2014/main" id="{6AD99AFB-0253-DD2D-3926-0ABCC01933E6}"/>
              </a:ext>
            </a:extLst>
          </p:cNvPr>
          <p:cNvPicPr>
            <a:picLocks noChangeAspect="1"/>
          </p:cNvPicPr>
          <p:nvPr/>
        </p:nvPicPr>
        <p:blipFill>
          <a:blip r:embed="rId4"/>
          <a:stretch>
            <a:fillRect/>
          </a:stretch>
        </p:blipFill>
        <p:spPr>
          <a:xfrm>
            <a:off x="9207882" y="1381637"/>
            <a:ext cx="2984118" cy="4036941"/>
          </a:xfrm>
          <a:prstGeom prst="rect">
            <a:avLst/>
          </a:prstGeom>
        </p:spPr>
      </p:pic>
    </p:spTree>
    <p:extLst>
      <p:ext uri="{BB962C8B-B14F-4D97-AF65-F5344CB8AC3E}">
        <p14:creationId xmlns:p14="http://schemas.microsoft.com/office/powerpoint/2010/main" val="393908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BF9E5-FED1-8F75-AAEE-D9C7D3631F4B}"/>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44E79C7B-A4BB-E2C0-5119-6E9C385F4540}"/>
              </a:ext>
            </a:extLst>
          </p:cNvPr>
          <p:cNvSpPr>
            <a:spLocks noGrp="1"/>
          </p:cNvSpPr>
          <p:nvPr>
            <p:ph type="title"/>
          </p:nvPr>
        </p:nvSpPr>
        <p:spPr/>
        <p:txBody>
          <a:bodyPr/>
          <a:lstStyle/>
          <a:p>
            <a:r>
              <a:rPr lang="sv-SE" dirty="0"/>
              <a:t>EU/EES-medlemmar – planerad vård</a:t>
            </a:r>
          </a:p>
        </p:txBody>
      </p:sp>
      <p:sp>
        <p:nvSpPr>
          <p:cNvPr id="8" name="Platshållare för innehåll 3">
            <a:extLst>
              <a:ext uri="{FF2B5EF4-FFF2-40B4-BE49-F238E27FC236}">
                <a16:creationId xmlns:a16="http://schemas.microsoft.com/office/drawing/2014/main" id="{0DEFB120-49F1-3270-3A68-8E3C38E7D1DC}"/>
              </a:ext>
            </a:extLst>
          </p:cNvPr>
          <p:cNvSpPr>
            <a:spLocks noGrp="1"/>
          </p:cNvSpPr>
          <p:nvPr>
            <p:ph sz="half" idx="1"/>
          </p:nvPr>
        </p:nvSpPr>
        <p:spPr>
          <a:xfrm>
            <a:off x="5941874" y="1381637"/>
            <a:ext cx="3915056" cy="2275768"/>
          </a:xfrm>
        </p:spPr>
        <p:style>
          <a:lnRef idx="2">
            <a:schemeClr val="accent1"/>
          </a:lnRef>
          <a:fillRef idx="1">
            <a:schemeClr val="lt1"/>
          </a:fillRef>
          <a:effectRef idx="0">
            <a:schemeClr val="accent1"/>
          </a:effectRef>
          <a:fontRef idx="minor">
            <a:schemeClr val="dk1"/>
          </a:fontRef>
        </p:style>
        <p:txBody>
          <a:bodyPr/>
          <a:lstStyle/>
          <a:p>
            <a:pPr marL="0" indent="0" algn="ctr">
              <a:buNone/>
            </a:pPr>
            <a:br>
              <a:rPr lang="sv-SE" sz="1100" b="1" dirty="0">
                <a:latin typeface="+mn-lt"/>
              </a:rPr>
            </a:br>
            <a:r>
              <a:rPr lang="sv-SE" sz="1100" b="1" dirty="0">
                <a:latin typeface="+mn-lt"/>
              </a:rPr>
              <a:t>Patientavgifter</a:t>
            </a:r>
          </a:p>
          <a:p>
            <a:pPr marL="0" indent="0">
              <a:buNone/>
            </a:pPr>
            <a:r>
              <a:rPr lang="sv-SE" sz="1100" b="1" dirty="0">
                <a:latin typeface="+mn-lt"/>
              </a:rPr>
              <a:t>Planerad vård</a:t>
            </a:r>
          </a:p>
          <a:p>
            <a:pPr marL="0" indent="0">
              <a:buNone/>
            </a:pPr>
            <a:r>
              <a:rPr lang="sv-SE" sz="1100" dirty="0">
                <a:latin typeface="+mn-lt"/>
              </a:rPr>
              <a:t>Betalar vanlig patientavgift (som folkbokförda här) om S2-intyg kan uppvisas. </a:t>
            </a:r>
            <a:br>
              <a:rPr lang="sv-SE" sz="1100" dirty="0"/>
            </a:br>
            <a:br>
              <a:rPr lang="sv-SE" sz="1100" dirty="0"/>
            </a:br>
            <a:r>
              <a:rPr lang="sv-SE" sz="1100" dirty="0"/>
              <a:t>Ta kopia på S2-intyg vid varje besök. Fram- och baksida behöver vara med på samtliga handlingar. Skicka underlaget till journalarkivet i Västervik med internposten. Regionen debiterar Försäkringskassan.</a:t>
            </a:r>
          </a:p>
          <a:p>
            <a:pPr marL="0" indent="0">
              <a:buNone/>
            </a:pPr>
            <a:br>
              <a:rPr lang="sv-SE" sz="1100" dirty="0">
                <a:latin typeface="+mn-lt"/>
                <a:sym typeface="Wingdings" panose="05000000000000000000" pitchFamily="2" charset="2"/>
              </a:rPr>
            </a:br>
            <a:br>
              <a:rPr lang="sv-SE" sz="1100" dirty="0">
                <a:latin typeface="+mn-lt"/>
                <a:sym typeface="Wingdings" panose="05000000000000000000" pitchFamily="2" charset="2"/>
              </a:rPr>
            </a:br>
            <a:endParaRPr lang="sv-SE" sz="1100" dirty="0">
              <a:latin typeface="+mn-lt"/>
            </a:endParaRPr>
          </a:p>
        </p:txBody>
      </p:sp>
      <p:sp>
        <p:nvSpPr>
          <p:cNvPr id="4" name="textruta 3">
            <a:extLst>
              <a:ext uri="{FF2B5EF4-FFF2-40B4-BE49-F238E27FC236}">
                <a16:creationId xmlns:a16="http://schemas.microsoft.com/office/drawing/2014/main" id="{7F907543-11B5-1B6B-2422-B2C9F708D662}"/>
              </a:ext>
            </a:extLst>
          </p:cNvPr>
          <p:cNvSpPr txBox="1"/>
          <p:nvPr/>
        </p:nvSpPr>
        <p:spPr>
          <a:xfrm>
            <a:off x="928271" y="1626969"/>
            <a:ext cx="3516734" cy="1785104"/>
          </a:xfrm>
          <a:prstGeom prst="rect">
            <a:avLst/>
          </a:prstGeom>
          <a:noFill/>
        </p:spPr>
        <p:txBody>
          <a:bodyPr wrap="square">
            <a:spAutoFit/>
          </a:bodyPr>
          <a:lstStyle/>
          <a:p>
            <a:r>
              <a:rPr lang="sv-SE" sz="1100" b="1" dirty="0"/>
              <a:t>Planerad vård </a:t>
            </a:r>
            <a:br>
              <a:rPr lang="sv-SE" sz="1100" b="1" dirty="0"/>
            </a:br>
            <a:br>
              <a:rPr lang="sv-SE" sz="1100" b="1" dirty="0"/>
            </a:br>
            <a:r>
              <a:rPr lang="sv-SE" sz="1100" dirty="0"/>
              <a:t>Syftet med vistelsen i Sverige är att få vård.</a:t>
            </a:r>
          </a:p>
          <a:p>
            <a:endParaRPr lang="sv-SE" sz="1100" i="1" dirty="0"/>
          </a:p>
          <a:p>
            <a:r>
              <a:rPr lang="sv-SE" sz="1100" i="1" dirty="0"/>
              <a:t>Till exempel har man rest till vårt land och län för att få en behandling.</a:t>
            </a:r>
            <a:br>
              <a:rPr lang="sv-SE" sz="1100" dirty="0"/>
            </a:br>
            <a:br>
              <a:rPr lang="sv-SE" sz="1100" dirty="0"/>
            </a:br>
            <a:r>
              <a:rPr lang="sv-SE" sz="1100" b="1" dirty="0"/>
              <a:t>För att få planerad vård krävs S2-intyg som är utfärdat i patientens hemland</a:t>
            </a:r>
            <a:r>
              <a:rPr lang="sv-SE" sz="1100" dirty="0"/>
              <a:t>, men patienten har inte rätt att kräva att regionen ska utföra vården. </a:t>
            </a:r>
          </a:p>
        </p:txBody>
      </p:sp>
    </p:spTree>
    <p:extLst>
      <p:ext uri="{BB962C8B-B14F-4D97-AF65-F5344CB8AC3E}">
        <p14:creationId xmlns:p14="http://schemas.microsoft.com/office/powerpoint/2010/main" val="213860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a:t>Nordisk medborgare </a:t>
            </a:r>
            <a:r>
              <a:rPr lang="sv-SE" sz="2200" dirty="0"/>
              <a:t>(gäller även Grönland, Färöarna och Åland)</a:t>
            </a:r>
            <a:br>
              <a:rPr lang="sv-SE" dirty="0"/>
            </a:br>
            <a:br>
              <a:rPr lang="sv-SE" dirty="0"/>
            </a:br>
            <a:endParaRPr lang="sv-SE" dirty="0"/>
          </a:p>
        </p:txBody>
      </p:sp>
      <p:sp>
        <p:nvSpPr>
          <p:cNvPr id="8" name="Underrubrik 7">
            <a:extLst>
              <a:ext uri="{FF2B5EF4-FFF2-40B4-BE49-F238E27FC236}">
                <a16:creationId xmlns:a16="http://schemas.microsoft.com/office/drawing/2014/main" id="{D314C5BA-5453-A30A-88BB-731C0C84B824}"/>
              </a:ext>
            </a:extLst>
          </p:cNvPr>
          <p:cNvSpPr>
            <a:spLocks noGrp="1"/>
          </p:cNvSpPr>
          <p:nvPr>
            <p:ph type="body" sz="quarter" idx="10"/>
          </p:nvPr>
        </p:nvSpPr>
        <p:spPr/>
        <p:txBody>
          <a:bodyPr/>
          <a:lstStyle/>
          <a:p>
            <a:r>
              <a:rPr lang="sv-SE" b="1" dirty="0"/>
              <a:t>Nödvändig vård: </a:t>
            </a:r>
            <a:r>
              <a:rPr lang="sv-SE" dirty="0"/>
              <a:t>Rätt till vård på samma villkor som regionens medborgare.</a:t>
            </a:r>
          </a:p>
          <a:p>
            <a:r>
              <a:rPr lang="sv-SE" b="1" dirty="0"/>
              <a:t>Krav: </a:t>
            </a:r>
            <a:r>
              <a:rPr lang="sv-SE" dirty="0"/>
              <a:t>Adress i hemland samt giltigt ID, även EU-kort är giltigt.</a:t>
            </a:r>
            <a:br>
              <a:rPr lang="sv-SE" dirty="0"/>
            </a:br>
            <a:r>
              <a:rPr lang="sv-SE" dirty="0"/>
              <a:t> </a:t>
            </a:r>
          </a:p>
          <a:p>
            <a:r>
              <a:rPr lang="sv-SE" b="1" dirty="0"/>
              <a:t>Planerad vård:</a:t>
            </a:r>
            <a:r>
              <a:rPr lang="sv-SE" dirty="0"/>
              <a:t> Ordinarie patientavgift.</a:t>
            </a:r>
          </a:p>
          <a:p>
            <a:r>
              <a:rPr lang="sv-SE" b="1" dirty="0"/>
              <a:t>Krav: </a:t>
            </a:r>
            <a:r>
              <a:rPr lang="sv-SE" dirty="0"/>
              <a:t>S2 eller E112.</a:t>
            </a:r>
            <a:br>
              <a:rPr lang="sv-SE" dirty="0"/>
            </a:br>
            <a:endParaRPr lang="sv-SE" dirty="0"/>
          </a:p>
          <a:p>
            <a:r>
              <a:rPr lang="sv-SE" dirty="0"/>
              <a:t>Underlag ska skickas till journalarkivet i Västervik. Saknas korrekta handlingar har patienten endast rätt till omedelbar vård och blir självbetalande.</a:t>
            </a:r>
          </a:p>
        </p:txBody>
      </p:sp>
    </p:spTree>
    <p:extLst>
      <p:ext uri="{BB962C8B-B14F-4D97-AF65-F5344CB8AC3E}">
        <p14:creationId xmlns:p14="http://schemas.microsoft.com/office/powerpoint/2010/main" val="3422341303"/>
      </p:ext>
    </p:extLst>
  </p:cSld>
  <p:clrMapOvr>
    <a:masterClrMapping/>
  </p:clrMapOvr>
</p:sld>
</file>

<file path=ppt/theme/theme1.xml><?xml version="1.0" encoding="utf-8"?>
<a:theme xmlns:a="http://schemas.openxmlformats.org/drawingml/2006/main" name="Office-tema">
  <a:themeElements>
    <a:clrScheme name="Region_Kalmar_län">
      <a:dk1>
        <a:sysClr val="windowText" lastClr="000000"/>
      </a:dk1>
      <a:lt1>
        <a:sysClr val="window" lastClr="FFFFFF"/>
      </a:lt1>
      <a:dk2>
        <a:srgbClr val="44546A"/>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3A144B5-126D-45BC-9A91-9921C202F51D}" vid="{A5BAF987-FB75-44DC-9AF5-6854CC5B48A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15361</TotalTime>
  <Words>2582</Words>
  <Application>Microsoft Office PowerPoint</Application>
  <PresentationFormat>Bredbild</PresentationFormat>
  <Paragraphs>238</Paragraphs>
  <Slides>32</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32</vt:i4>
      </vt:variant>
    </vt:vector>
  </HeadingPairs>
  <TitlesOfParts>
    <vt:vector size="38" baseType="lpstr">
      <vt:lpstr>Aptos</vt:lpstr>
      <vt:lpstr>Arial</vt:lpstr>
      <vt:lpstr>Calibri</vt:lpstr>
      <vt:lpstr>Times New Roman</vt:lpstr>
      <vt:lpstr>Wingdings</vt:lpstr>
      <vt:lpstr>Office-tema</vt:lpstr>
      <vt:lpstr>Patientavgifter Sommarinformation 2026</vt:lpstr>
      <vt:lpstr>Mer information och kontakt</vt:lpstr>
      <vt:lpstr>Patientavgifter för patienter från andra länder</vt:lpstr>
      <vt:lpstr>Vad styr avgiften?</vt:lpstr>
      <vt:lpstr>Olika typer av vård – viktigt att känna till</vt:lpstr>
      <vt:lpstr>Asylsökande eller tillståndslösa (saknar tillstånd att vara i Sverige)</vt:lpstr>
      <vt:lpstr>EU/EES-medlemmar – nödvändig vård</vt:lpstr>
      <vt:lpstr>EU/EES-medlemmar – planerad vård</vt:lpstr>
      <vt:lpstr>Nordisk medborgare (gäller även Grönland, Färöarna och Åland)  </vt:lpstr>
      <vt:lpstr>Sundhedskortet från Danmark</vt:lpstr>
      <vt:lpstr>Storbritannien och Nordirland</vt:lpstr>
      <vt:lpstr>Övriga konventionsländer (länder som har avtal med Sverige)</vt:lpstr>
      <vt:lpstr>Patienter från övriga länder (ej konventionsländer)</vt:lpstr>
      <vt:lpstr>Utlandssvenskar (svenskt medborgarskap men bor i annat land)</vt:lpstr>
      <vt:lpstr>Intyg som ger rätt till nödvändig och planerad vård till samma villkor och samma patientavgift (som folkbokförda har)</vt:lpstr>
      <vt:lpstr>Länkar</vt:lpstr>
      <vt:lpstr>PowerPoint-presentation</vt:lpstr>
      <vt:lpstr>Viktigt gällande adresser</vt:lpstr>
      <vt:lpstr>Viktig information gällande patientadresser i Cosmic</vt:lpstr>
      <vt:lpstr>Viktig information angående slutenvård</vt:lpstr>
      <vt:lpstr>Patientadresser i Cosmic</vt:lpstr>
      <vt:lpstr>PowerPoint-presentation</vt:lpstr>
      <vt:lpstr>PowerPoint-presentation</vt:lpstr>
      <vt:lpstr>Vård av patienter från andra regioner</vt:lpstr>
      <vt:lpstr>Vård av patienter från andra regioner</vt:lpstr>
      <vt:lpstr>Sydöstra sjukvårdsregionen samt mellanlänsavtal Blekinge och Kronoberg </vt:lpstr>
      <vt:lpstr>Riksavtal för utomlänsvård</vt:lpstr>
      <vt:lpstr>Att tänka på gällande frikort</vt:lpstr>
      <vt:lpstr>Länkar</vt:lpstr>
      <vt:lpstr>PowerPoint-presentation</vt:lpstr>
      <vt:lpstr>Sjukresor</vt:lpstr>
      <vt:lpstr>PowerPoint-presentation</vt:lpstr>
    </vt:vector>
  </TitlesOfParts>
  <Company>Landstinget i Kalmar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Kalmar län Avgiftshandboken 2020</dc:title>
  <dc:creator>Anita Bergsell</dc:creator>
  <cp:lastModifiedBy>Caroline Richardsson</cp:lastModifiedBy>
  <cp:revision>201</cp:revision>
  <cp:lastPrinted>2022-05-09T09:04:15Z</cp:lastPrinted>
  <dcterms:created xsi:type="dcterms:W3CDTF">2020-06-16T08:12:44Z</dcterms:created>
  <dcterms:modified xsi:type="dcterms:W3CDTF">2026-06-09T12:42:24Z</dcterms:modified>
</cp:coreProperties>
</file>