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7" r:id="rId2"/>
    <p:sldId id="361" r:id="rId3"/>
    <p:sldId id="572" r:id="rId4"/>
    <p:sldId id="360" r:id="rId5"/>
    <p:sldId id="573" r:id="rId6"/>
    <p:sldId id="571" r:id="rId7"/>
    <p:sldId id="295" r:id="rId8"/>
    <p:sldId id="574" r:id="rId9"/>
    <p:sldId id="577" r:id="rId10"/>
    <p:sldId id="575" r:id="rId11"/>
    <p:sldId id="315" r:id="rId12"/>
    <p:sldId id="365" r:id="rId13"/>
    <p:sldId id="336" r:id="rId14"/>
    <p:sldId id="576" r:id="rId15"/>
    <p:sldId id="364" r:id="rId16"/>
    <p:sldId id="594" r:id="rId17"/>
    <p:sldId id="596" r:id="rId18"/>
    <p:sldId id="597" r:id="rId19"/>
    <p:sldId id="370" r:id="rId20"/>
    <p:sldId id="588" r:id="rId21"/>
    <p:sldId id="608" r:id="rId22"/>
    <p:sldId id="598" r:id="rId23"/>
    <p:sldId id="606" r:id="rId24"/>
    <p:sldId id="611" r:id="rId25"/>
    <p:sldId id="256" r:id="rId26"/>
    <p:sldId id="607" r:id="rId27"/>
    <p:sldId id="302" r:id="rId28"/>
    <p:sldId id="615" r:id="rId29"/>
    <p:sldId id="586" r:id="rId30"/>
    <p:sldId id="583" r:id="rId31"/>
    <p:sldId id="321" r:id="rId32"/>
    <p:sldId id="322" r:id="rId33"/>
    <p:sldId id="323" r:id="rId34"/>
    <p:sldId id="325" r:id="rId35"/>
    <p:sldId id="327" r:id="rId36"/>
    <p:sldId id="329" r:id="rId37"/>
    <p:sldId id="359" r:id="rId38"/>
    <p:sldId id="599" r:id="rId39"/>
    <p:sldId id="600" r:id="rId40"/>
    <p:sldId id="601" r:id="rId41"/>
    <p:sldId id="353" r:id="rId42"/>
    <p:sldId id="257" r:id="rId43"/>
    <p:sldId id="605" r:id="rId44"/>
    <p:sldId id="610" r:id="rId45"/>
    <p:sldId id="306" r:id="rId46"/>
    <p:sldId id="602" r:id="rId47"/>
    <p:sldId id="603" r:id="rId48"/>
    <p:sldId id="604" r:id="rId49"/>
    <p:sldId id="612" r:id="rId50"/>
    <p:sldId id="614" r:id="rId51"/>
    <p:sldId id="613" r:id="rId52"/>
    <p:sldId id="258" r:id="rId5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56E9FC61-2D19-412E-AFAA-112569B3CB14}">
          <p14:sldIdLst>
            <p14:sldId id="267"/>
            <p14:sldId id="361"/>
            <p14:sldId id="572"/>
            <p14:sldId id="360"/>
            <p14:sldId id="573"/>
            <p14:sldId id="571"/>
            <p14:sldId id="295"/>
            <p14:sldId id="574"/>
            <p14:sldId id="577"/>
            <p14:sldId id="575"/>
            <p14:sldId id="315"/>
            <p14:sldId id="365"/>
            <p14:sldId id="336"/>
            <p14:sldId id="576"/>
            <p14:sldId id="364"/>
            <p14:sldId id="594"/>
            <p14:sldId id="596"/>
            <p14:sldId id="597"/>
            <p14:sldId id="370"/>
            <p14:sldId id="588"/>
            <p14:sldId id="608"/>
            <p14:sldId id="598"/>
            <p14:sldId id="606"/>
            <p14:sldId id="611"/>
            <p14:sldId id="256"/>
            <p14:sldId id="607"/>
            <p14:sldId id="302"/>
            <p14:sldId id="615"/>
            <p14:sldId id="586"/>
            <p14:sldId id="583"/>
            <p14:sldId id="321"/>
            <p14:sldId id="322"/>
            <p14:sldId id="323"/>
            <p14:sldId id="325"/>
            <p14:sldId id="327"/>
            <p14:sldId id="329"/>
            <p14:sldId id="359"/>
            <p14:sldId id="599"/>
            <p14:sldId id="600"/>
            <p14:sldId id="601"/>
            <p14:sldId id="353"/>
            <p14:sldId id="257"/>
            <p14:sldId id="605"/>
            <p14:sldId id="610"/>
            <p14:sldId id="306"/>
            <p14:sldId id="602"/>
            <p14:sldId id="603"/>
            <p14:sldId id="604"/>
            <p14:sldId id="612"/>
            <p14:sldId id="614"/>
            <p14:sldId id="613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Bergsell" initials="AB" lastIdx="1" clrIdx="0">
    <p:extLst>
      <p:ext uri="{19B8F6BF-5375-455C-9EA6-DF929625EA0E}">
        <p15:presenceInfo xmlns:p15="http://schemas.microsoft.com/office/powerpoint/2012/main" userId="S-1-5-21-1709056346-2099077714-316617838-19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kl.ltkalmar.se\fs\group\RSE_Administration_Ekonomiservice\Gemensam_mapp_ekonomiservice\Kundgruppen\KUNDRESKONTRAN\Skulder\1522-1527%20per%2025033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EA-46AA-8CFF-772CE7F9A6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EA-46AA-8CFF-772CE7F9A6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EA-46AA-8CFF-772CE7F9A6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EA-46AA-8CFF-772CE7F9A6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EA-46AA-8CFF-772CE7F9A6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EA-46AA-8CFF-772CE7F9A6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EA-46AA-8CFF-772CE7F9A6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EA-46AA-8CFF-772CE7F9A6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3EA-46AA-8CFF-772CE7F9A6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3EA-46AA-8CFF-772CE7F9A6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3EA-46AA-8CFF-772CE7F9A63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3EA-46AA-8CFF-772CE7F9A639}"/>
              </c:ext>
            </c:extLst>
          </c:dPt>
          <c:cat>
            <c:strRef>
              <c:f>Blad2!$D$4:$D$15</c:f>
              <c:strCache>
                <c:ptCount val="12"/>
                <c:pt idx="0">
                  <c:v>Ambulans</c:v>
                </c:pt>
                <c:pt idx="1">
                  <c:v>Avbokade konferenser</c:v>
                </c:pt>
                <c:pt idx="2">
                  <c:v>HSF Kalmar</c:v>
                </c:pt>
                <c:pt idx="3">
                  <c:v>HSF Oskarshamn</c:v>
                </c:pt>
                <c:pt idx="4">
                  <c:v>HSF Västervik</c:v>
                </c:pt>
                <c:pt idx="5">
                  <c:v>KLT</c:v>
                </c:pt>
                <c:pt idx="6">
                  <c:v>Psykiatri</c:v>
                </c:pt>
                <c:pt idx="7">
                  <c:v>PVF</c:v>
                </c:pt>
                <c:pt idx="8">
                  <c:v>Regional utveckling</c:v>
                </c:pt>
                <c:pt idx="9">
                  <c:v>Regionservice</c:v>
                </c:pt>
                <c:pt idx="10">
                  <c:v>Tandvård</c:v>
                </c:pt>
                <c:pt idx="11">
                  <c:v>under 5000</c:v>
                </c:pt>
              </c:strCache>
            </c:strRef>
          </c:cat>
          <c:val>
            <c:numRef>
              <c:f>Blad2!$E$4:$E$15</c:f>
              <c:numCache>
                <c:formatCode>General</c:formatCode>
                <c:ptCount val="12"/>
                <c:pt idx="0">
                  <c:v>1084768.51</c:v>
                </c:pt>
                <c:pt idx="1">
                  <c:v>135712</c:v>
                </c:pt>
                <c:pt idx="2">
                  <c:v>1667435.6</c:v>
                </c:pt>
                <c:pt idx="3">
                  <c:v>103151</c:v>
                </c:pt>
                <c:pt idx="4">
                  <c:v>1174724.78</c:v>
                </c:pt>
                <c:pt idx="5">
                  <c:v>2248117</c:v>
                </c:pt>
                <c:pt idx="6">
                  <c:v>1544333</c:v>
                </c:pt>
                <c:pt idx="7">
                  <c:v>5420</c:v>
                </c:pt>
                <c:pt idx="8">
                  <c:v>106148</c:v>
                </c:pt>
                <c:pt idx="9">
                  <c:v>226452.8</c:v>
                </c:pt>
                <c:pt idx="10">
                  <c:v>1791475.03</c:v>
                </c:pt>
                <c:pt idx="11">
                  <c:v>21086254.609999999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3EA-46AA-8CFF-772CE7F9A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7597-5C34-435E-9458-077C6CA1EFF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7792-DC99-4F3C-BB27-308E915E9D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94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</a:t>
            </a:r>
            <a:r>
              <a:rPr lang="sv-SE" dirty="0" err="1"/>
              <a:t>återsöker</a:t>
            </a:r>
            <a:r>
              <a:rPr lang="sv-SE" dirty="0"/>
              <a:t> kostnader åt hela landstinget.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7D5F5-04E0-4E02-80F5-0658861767BB}" type="slidenum">
              <a:rPr lang="sv-SE" smtClean="0"/>
              <a:pPr>
                <a:defRPr/>
              </a:pPr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55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Asylsökande</a:t>
            </a:r>
            <a:r>
              <a:rPr lang="sv-SE" baseline="0" dirty="0"/>
              <a:t> har ett reservnummer i Cosmic. En Flykting har fått uppehållstillstånd och har ett svenskt personnummer.</a:t>
            </a:r>
          </a:p>
          <a:p>
            <a:r>
              <a:rPr lang="sv-SE" baseline="0" dirty="0"/>
              <a:t>Vårdbehov för en flykting skall vara minst tre år.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7D5F5-04E0-4E02-80F5-0658861767BB}" type="slidenum">
              <a:rPr lang="sv-SE" smtClean="0"/>
              <a:pPr>
                <a:defRPr/>
              </a:pPr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13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28550" y="1982261"/>
            <a:ext cx="7934899" cy="3155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skriva in text</a:t>
            </a:r>
          </a:p>
        </p:txBody>
      </p:sp>
      <p:sp>
        <p:nvSpPr>
          <p:cNvPr id="5" name="textruta 4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306096-C315-137E-555F-E56D1E14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7E0EF6-1CCB-0D20-79E6-A11A9501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42FA32-54AA-E6B4-D254-F7C218D7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F4BD-2F41-4131-BAB6-330991C1F808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FB945E-49E0-63E5-4B2A-9692F48F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91D445-133A-2904-D31F-6FCB712C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584F-0C9B-417D-934E-0170D3FBD1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04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4" name="textruta 3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4" name="textruta 3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686287" y="839921"/>
            <a:ext cx="4848513" cy="4094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skriva in text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74029" y="1825624"/>
            <a:ext cx="4454431" cy="306732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406984" cy="30673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</p:spTree>
    <p:extLst>
      <p:ext uri="{BB962C8B-B14F-4D97-AF65-F5344CB8AC3E}">
        <p14:creationId xmlns:p14="http://schemas.microsoft.com/office/powerpoint/2010/main" val="75644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40540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  <p:sldLayoutId id="2147483659" r:id="rId8"/>
    <p:sldLayoutId id="2147483660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kr.se/skr/tjanster/rapporterochskrifter/publikationer/vardavpersonerfranandralander.65776.html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kalmar.se/administration/avgifter/frikort/#accordion-92" TargetMode="External"/><Relationship Id="rId2" Type="http://schemas.openxmlformats.org/officeDocument/2006/relationships/hyperlink" Target="https://vardgivare.regionkalmar.se/globalassets/administration/avgifter/avgiftshandboken-25/5.-personer-fran-andra-lander_2025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kr.se/skr/tjanster/rapporterochskrifter/publikationer/vardavpersonerfranandralander.65776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navet.regionkalmar.se/globalassets/stod-och-service/programvaror/cosmic/vardadministration-i-cosmic/patientadresser-i-cosmic.pdf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ardgivare.regionkalmar.se/administration/avgifter/patientavgifter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avet.regionkalmar.se/globalassets/ledning-och-organisation/styrdokument/dokumenthantering-handlingar-arkiv/rutiner/underrattelse-av-felaktiga-uppgifter-i-folkbokforingen---rutin.pdf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navet.regionkalmar.se/hemvister/primarvardsforvaltningen/asyl--och-flyktinghalsovarden/patientadministration/atersokning-fran-staten-for-asylsokande-och-flyktingar/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kalmar.se/vard--behandling/asyl--och-flyktinghalsovard/" TargetMode="External"/><Relationship Id="rId2" Type="http://schemas.openxmlformats.org/officeDocument/2006/relationships/hyperlink" Target="https://www.migrationsverket.se/Andra-aktorer/Regioner/Statlig-ersattning.html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skr.se/skr/halsasjukvard/ekonomiavgifter/utomlansvardriksavtal/remissioppenvard.30838.html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fakturaservice@regionkalmar.se" TargetMode="Externa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kr.se/skr/halsasjukvard/ekonomiavgifter/utomlansvardriksavtal/remissioppenvard.30838.html" TargetMode="External"/><Relationship Id="rId2" Type="http://schemas.openxmlformats.org/officeDocument/2006/relationships/hyperlink" Target="https://vardgivare.regionkalmar.se/samverkan--avtal/riks--och-samverkansavtal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ohan.loell@regionkalmar.s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sjukresor@regionkalmar.se" TargetMode="External"/><Relationship Id="rId2" Type="http://schemas.openxmlformats.org/officeDocument/2006/relationships/hyperlink" Target="https://vardgivare.regionkalmar.se/administration/sjukresor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smaker.net/nx2/s.aspx?id=698ec4625f9d" TargetMode="Externa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kundgruppen@regionkalmar.s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90942" y="152108"/>
            <a:ext cx="11822785" cy="5418298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7326" y="2281727"/>
            <a:ext cx="11822785" cy="15382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4200"/>
              </a:spcAft>
            </a:pPr>
            <a:r>
              <a:rPr lang="sv-SE" sz="3200" dirty="0">
                <a:solidFill>
                  <a:schemeClr val="bg1"/>
                </a:solidFill>
              </a:rPr>
              <a:t>Region Kalmar län</a:t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3200" dirty="0">
                <a:solidFill>
                  <a:schemeClr val="bg1"/>
                </a:solidFill>
              </a:rPr>
              <a:t>Sommarinformation 2025</a:t>
            </a:r>
          </a:p>
        </p:txBody>
      </p:sp>
    </p:spTree>
    <p:extLst>
      <p:ext uri="{BB962C8B-B14F-4D97-AF65-F5344CB8AC3E}">
        <p14:creationId xmlns:p14="http://schemas.microsoft.com/office/powerpoint/2010/main" val="229373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D2A1D-9605-5FF6-3308-7AAD4E499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Intyg som ger rätt till både nödvändig och planerad vård på samma villkor som regionmedborgare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F34AFA-3DC8-1F0D-745A-166F6BFBD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2153" y="1232033"/>
            <a:ext cx="9198642" cy="430186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v-SE" sz="2000" dirty="0"/>
              <a:t>Intyg om bosättning i Sverige enligt förordning 883/2004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Intyg om rätt till vårdförmåner i Sverige för personer bosatta i Sverige men försäkrade i annat EU-land, Schweiz eller Storbritannien 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Intyg om rätt till vård i Sverige för vård personer som studerar i ett annat EU/EES-land eller Schweiz.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Intyg om rätt till vårdförmåner i Sverige för personer bosatta i ett annat EU/EES-land eller Schweiz.</a:t>
            </a:r>
          </a:p>
          <a:p>
            <a:endParaRPr lang="sv-SE" sz="2000" dirty="0"/>
          </a:p>
          <a:p>
            <a:r>
              <a:rPr lang="sv-SE" sz="2000" dirty="0"/>
              <a:t>Bilder på samtliga intyg finns i SKR:s handbok:</a:t>
            </a:r>
          </a:p>
          <a:p>
            <a:r>
              <a:rPr lang="sv-SE" sz="2000" dirty="0">
                <a:hlinkClick r:id="rId2"/>
              </a:rPr>
              <a:t>https://skr.se/skr/tjanster/rapporterochskrifter/publikationer/vardavpersonerfranandralander.65776.html</a:t>
            </a:r>
            <a:endParaRPr lang="sv-SE" sz="20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FFA64A-AD60-53B1-090E-EF93406682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16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7960" y="371182"/>
            <a:ext cx="10975839" cy="1095154"/>
          </a:xfrm>
        </p:spPr>
        <p:txBody>
          <a:bodyPr>
            <a:normAutofit/>
          </a:bodyPr>
          <a:lstStyle/>
          <a:p>
            <a:r>
              <a:rPr lang="sv-SE" dirty="0"/>
              <a:t>Exempelbild, gäller bland annat för pensionär med svensk allmän pension bosatt i annat EU-land.</a:t>
            </a:r>
            <a:br>
              <a:rPr lang="sv-SE" dirty="0"/>
            </a:b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943"/>
          <a:stretch/>
        </p:blipFill>
        <p:spPr>
          <a:xfrm>
            <a:off x="526990" y="1982621"/>
            <a:ext cx="5741516" cy="3180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latshållare för innehåll 6"/>
          <p:cNvPicPr>
            <a:picLocks noGrp="1" noChangeAspect="1"/>
          </p:cNvPicPr>
          <p:nvPr>
            <p:ph sz="half" idx="10"/>
          </p:nvPr>
        </p:nvPicPr>
        <p:blipFill rotWithShape="1">
          <a:blip r:embed="rId3"/>
          <a:srcRect l="1573" t="1744" r="2562" b="1209"/>
          <a:stretch/>
        </p:blipFill>
        <p:spPr>
          <a:xfrm>
            <a:off x="6631535" y="1982621"/>
            <a:ext cx="4802737" cy="3180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48A886-AA30-29A0-AC5F-CD285623B606}"/>
              </a:ext>
            </a:extLst>
          </p:cNvPr>
          <p:cNvSpPr txBox="1">
            <a:spLocks/>
          </p:cNvSpPr>
          <p:nvPr/>
        </p:nvSpPr>
        <p:spPr>
          <a:xfrm>
            <a:off x="452936" y="1481540"/>
            <a:ext cx="11126606" cy="379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78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0E45A04-E708-B5E9-F82C-E9D0053101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Medborgare EU/EES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181B57-4930-06E4-12E6-9B9A368E8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1923" y="1116281"/>
            <a:ext cx="8448872" cy="3856975"/>
          </a:xfrm>
        </p:spPr>
        <p:txBody>
          <a:bodyPr/>
          <a:lstStyle/>
          <a:p>
            <a:r>
              <a:rPr lang="sv-SE" sz="2000" dirty="0"/>
              <a:t>Om korrekt intyg/handling saknas blir patienten självbetalande. </a:t>
            </a:r>
          </a:p>
          <a:p>
            <a:endParaRPr lang="sv-SE" sz="2000" dirty="0"/>
          </a:p>
          <a:p>
            <a:r>
              <a:rPr lang="sv-SE" sz="2000" dirty="0"/>
              <a:t>Om patienten har rätt till subventionerad vård ska underlag skickas till journalarkivet i Västervik med internposten. Regionen debiterar Försäkringskassan.</a:t>
            </a:r>
          </a:p>
          <a:p>
            <a:endParaRPr lang="sv-SE" sz="2000" dirty="0"/>
          </a:p>
          <a:p>
            <a:r>
              <a:rPr lang="sv-SE" sz="2000" dirty="0"/>
              <a:t>Kopior på intyg/handling tas vid varje besök. Fram- och baksida behöver vara med på samtliga handlingar.</a:t>
            </a:r>
          </a:p>
        </p:txBody>
      </p:sp>
    </p:spTree>
    <p:extLst>
      <p:ext uri="{BB962C8B-B14F-4D97-AF65-F5344CB8AC3E}">
        <p14:creationId xmlns:p14="http://schemas.microsoft.com/office/powerpoint/2010/main" val="275250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Nordisk medborgare </a:t>
            </a:r>
            <a:r>
              <a:rPr lang="sv-SE" sz="2200" dirty="0"/>
              <a:t>(gäller även Grönland, Färöarna och Åland)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D314C5BA-5453-A30A-88BB-731C0C84B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dirty="0"/>
              <a:t>Nödvändig vård: </a:t>
            </a:r>
            <a:r>
              <a:rPr lang="sv-SE" dirty="0"/>
              <a:t>Rätt till vård på samma villkor som regionens medborgare.</a:t>
            </a:r>
          </a:p>
          <a:p>
            <a:r>
              <a:rPr lang="sv-SE" b="1" dirty="0"/>
              <a:t>Krav: </a:t>
            </a:r>
            <a:r>
              <a:rPr lang="sv-SE" dirty="0"/>
              <a:t>Adress i hemland samt giltigt ID, även EU-kort är giltigt.</a:t>
            </a:r>
            <a:br>
              <a:rPr lang="sv-SE" dirty="0"/>
            </a:br>
            <a:r>
              <a:rPr lang="sv-SE" dirty="0"/>
              <a:t> </a:t>
            </a:r>
          </a:p>
          <a:p>
            <a:r>
              <a:rPr lang="sv-SE" b="1" dirty="0"/>
              <a:t>Planerad vård:</a:t>
            </a:r>
            <a:r>
              <a:rPr lang="sv-SE" dirty="0"/>
              <a:t> Ordinarie patientavgift.</a:t>
            </a:r>
          </a:p>
          <a:p>
            <a:r>
              <a:rPr lang="sv-SE" b="1" dirty="0"/>
              <a:t>Krav: </a:t>
            </a:r>
            <a:r>
              <a:rPr lang="sv-SE" dirty="0"/>
              <a:t>S2 eller E112.</a:t>
            </a:r>
            <a:br>
              <a:rPr lang="sv-SE" dirty="0"/>
            </a:br>
            <a:endParaRPr lang="sv-SE" dirty="0"/>
          </a:p>
          <a:p>
            <a:r>
              <a:rPr lang="sv-SE" dirty="0"/>
              <a:t>Underlag ska skickas till journalarkivet i Västervik. Saknas korrekta handlingar har patienten endast rätt till omedelbar vård och blir självbetalande.</a:t>
            </a:r>
          </a:p>
        </p:txBody>
      </p:sp>
    </p:spTree>
    <p:extLst>
      <p:ext uri="{BB962C8B-B14F-4D97-AF65-F5344CB8AC3E}">
        <p14:creationId xmlns:p14="http://schemas.microsoft.com/office/powerpoint/2010/main" val="342234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B0E3F8-EDC6-A069-D349-EC6B3575A3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Sundhedskortet från Danmark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2D2177-49C2-5A44-3533-FF36EAE97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Det danska, gula Sundhedskortet är inte giltigt som handling. 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064DEF-8A2B-0E81-9690-C243BEDC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60181"/>
            <a:ext cx="3614871" cy="22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8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0B26016-4079-85D7-8B03-2043E3DDC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Storbritannien och Nordirland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D98ED1-7913-CE0B-B5C1-74449D476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dirty="0"/>
              <a:t>Nödvändig vård</a:t>
            </a:r>
            <a:r>
              <a:rPr lang="sv-SE" dirty="0"/>
              <a:t>: Ordinarie avgift.</a:t>
            </a:r>
          </a:p>
          <a:p>
            <a:r>
              <a:rPr lang="sv-SE" b="1" dirty="0"/>
              <a:t>Krav: </a:t>
            </a:r>
            <a:r>
              <a:rPr lang="sv-SE" dirty="0"/>
              <a:t>EU-kort eller provisoriskt intyg, UK EHIC, UK GHIC, UK GHIC NI. Liknar EU-kort. </a:t>
            </a:r>
          </a:p>
          <a:p>
            <a:r>
              <a:rPr lang="sv-SE" b="1" dirty="0"/>
              <a:t>Planerad vård: </a:t>
            </a:r>
            <a:r>
              <a:rPr lang="sv-SE" dirty="0"/>
              <a:t>S2.</a:t>
            </a:r>
          </a:p>
          <a:p>
            <a:r>
              <a:rPr lang="sv-SE" dirty="0"/>
              <a:t>För vård som är omedelbart nödvändig räcker pass så länge det inte framgår att personen bor utanför Storbritannien eller Nordirland.</a:t>
            </a:r>
          </a:p>
          <a:p>
            <a:r>
              <a:rPr lang="sv-SE" dirty="0"/>
              <a:t>Underlag ska skickas till journalarkivet i Västervik. Saknas korrekta handlingar har patienten endast rätt till omedelbar vård och blir självbetalande.</a:t>
            </a:r>
          </a:p>
        </p:txBody>
      </p:sp>
    </p:spTree>
    <p:extLst>
      <p:ext uri="{BB962C8B-B14F-4D97-AF65-F5344CB8AC3E}">
        <p14:creationId xmlns:p14="http://schemas.microsoft.com/office/powerpoint/2010/main" val="428202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62F46-A834-4CC6-7917-AB1BBFC28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Övriga konventionsländer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F79D9C-8EA5-43FA-C87B-292A4A351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82" y="1237129"/>
            <a:ext cx="9373167" cy="390068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v-SE" sz="2400" dirty="0"/>
              <a:t>Algeriet</a:t>
            </a:r>
          </a:p>
          <a:p>
            <a:pPr marL="285750" indent="-285750">
              <a:buFontTx/>
              <a:buChar char="-"/>
            </a:pPr>
            <a:r>
              <a:rPr lang="sv-SE" sz="2400" dirty="0"/>
              <a:t>Australien</a:t>
            </a:r>
          </a:p>
          <a:p>
            <a:pPr marL="285750" indent="-285750">
              <a:buFontTx/>
              <a:buChar char="-"/>
            </a:pPr>
            <a:r>
              <a:rPr lang="sv-SE" sz="2400" dirty="0"/>
              <a:t>Israel</a:t>
            </a:r>
          </a:p>
          <a:p>
            <a:pPr marL="285750" indent="-285750">
              <a:buFontTx/>
              <a:buChar char="-"/>
            </a:pPr>
            <a:r>
              <a:rPr lang="sv-SE" sz="2400" dirty="0"/>
              <a:t>Quebec</a:t>
            </a:r>
          </a:p>
          <a:p>
            <a:pPr marL="285750" indent="-285750">
              <a:buFontTx/>
              <a:buChar char="-"/>
            </a:pPr>
            <a:r>
              <a:rPr lang="sv-SE" sz="2400" dirty="0"/>
              <a:t>Turkiet</a:t>
            </a:r>
          </a:p>
          <a:p>
            <a:pPr marL="285750" indent="-285750">
              <a:buFontTx/>
              <a:buChar char="-"/>
            </a:pPr>
            <a:endParaRPr lang="sv-SE" sz="2400" dirty="0"/>
          </a:p>
          <a:p>
            <a:r>
              <a:rPr lang="sv-SE" sz="2400" dirty="0"/>
              <a:t>Se avgiftshandboken vad som gäller angående krav på intyg och vad det ger rätt till.</a:t>
            </a:r>
          </a:p>
        </p:txBody>
      </p:sp>
    </p:spTree>
    <p:extLst>
      <p:ext uri="{BB962C8B-B14F-4D97-AF65-F5344CB8AC3E}">
        <p14:creationId xmlns:p14="http://schemas.microsoft.com/office/powerpoint/2010/main" val="270574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62F46-A834-4CC6-7917-AB1BBFC28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Utlandssvenskar – Svenska medborgare som inte är folkbokförda i Sverige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F79D9C-8EA5-43FA-C87B-292A4A351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269" y="1020278"/>
            <a:ext cx="9351180" cy="411753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sv-SE" sz="2400" dirty="0"/>
              <a:t>Boende i konventionsland</a:t>
            </a:r>
          </a:p>
          <a:p>
            <a:r>
              <a:rPr lang="sv-SE" sz="2400" dirty="0"/>
              <a:t>Omfattas av samma regler som konventionsland</a:t>
            </a:r>
          </a:p>
          <a:p>
            <a:endParaRPr lang="sv-SE" sz="2400" dirty="0"/>
          </a:p>
          <a:p>
            <a:r>
              <a:rPr lang="sv-SE" sz="2400" dirty="0"/>
              <a:t>Exempel: utlandssvensk boende i annat EU-land måste kunna uppvisa tex EU-kort eller annat intyg som ger rätt till vård i Sverige.</a:t>
            </a:r>
          </a:p>
          <a:p>
            <a:endParaRPr lang="sv-SE" sz="2400" dirty="0"/>
          </a:p>
          <a:p>
            <a:r>
              <a:rPr lang="sv-SE" sz="2400" dirty="0"/>
              <a:t>Obs: svenskt EU-kort gäller inte i Sverige. </a:t>
            </a:r>
          </a:p>
          <a:p>
            <a:endParaRPr lang="sv-SE" sz="2400" dirty="0"/>
          </a:p>
          <a:p>
            <a:r>
              <a:rPr lang="sv-SE" sz="2400" dirty="0"/>
              <a:t>Underlag ska skickas till journalarkivet i Västervik. Saknas korrekta handlingar har patienten endast rätt till omedelbar vård och blir självbetalande.</a:t>
            </a:r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1695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62F46-A834-4CC6-7917-AB1BBFC28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Utlandssvenskar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F79D9C-8EA5-43FA-C87B-292A4A351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768" y="885524"/>
            <a:ext cx="9389681" cy="4427621"/>
          </a:xfrm>
        </p:spPr>
        <p:txBody>
          <a:bodyPr>
            <a:normAutofit fontScale="62500" lnSpcReduction="20000"/>
          </a:bodyPr>
          <a:lstStyle/>
          <a:p>
            <a:r>
              <a:rPr lang="sv-SE" sz="2900" dirty="0"/>
              <a:t>- Bor inte i konventionsland </a:t>
            </a:r>
          </a:p>
          <a:p>
            <a:r>
              <a:rPr lang="sv-SE" sz="2300" b="1" dirty="0"/>
              <a:t>Akut vård</a:t>
            </a:r>
          </a:p>
          <a:p>
            <a:r>
              <a:rPr lang="sv-SE" sz="2300" i="1" dirty="0"/>
              <a:t>Utlandssvensk, som inte kommer från konventionsland, som blir akut sjuk under vistelse i Sverige har rätt till öppen vård mot ordinarie öppenvårdsavgift och sluten vård mot ordinarie slutenvårdsavgift.</a:t>
            </a:r>
          </a:p>
          <a:p>
            <a:endParaRPr lang="sv-SE" sz="2300" dirty="0"/>
          </a:p>
          <a:p>
            <a:r>
              <a:rPr lang="sv-SE" sz="2300" b="1" dirty="0"/>
              <a:t>Planerad vård</a:t>
            </a:r>
          </a:p>
          <a:p>
            <a:pPr marL="342900" indent="-342900">
              <a:buFontTx/>
              <a:buChar char="-"/>
            </a:pPr>
            <a:r>
              <a:rPr lang="sv-SE" sz="2300" dirty="0"/>
              <a:t>Australien, Nya Zeeland, Kanada, USA</a:t>
            </a:r>
          </a:p>
          <a:p>
            <a:r>
              <a:rPr lang="sv-SE" sz="2300" dirty="0"/>
              <a:t>	Självbetalande</a:t>
            </a:r>
          </a:p>
          <a:p>
            <a:endParaRPr lang="sv-SE" sz="2300" dirty="0"/>
          </a:p>
          <a:p>
            <a:pPr marL="342900" indent="-342900">
              <a:buFontTx/>
              <a:buChar char="-"/>
            </a:pPr>
            <a:r>
              <a:rPr lang="sv-SE" sz="2300" dirty="0"/>
              <a:t>Övriga länder</a:t>
            </a:r>
          </a:p>
          <a:p>
            <a:r>
              <a:rPr lang="sv-SE" sz="2300" dirty="0"/>
              <a:t>	Öppenvård: 6 gånger slutenvårdsavgift</a:t>
            </a:r>
          </a:p>
          <a:p>
            <a:r>
              <a:rPr lang="sv-SE" sz="2300" dirty="0"/>
              <a:t>	Slutenvård: 10 gånger slutenvårdsavgift</a:t>
            </a:r>
          </a:p>
          <a:p>
            <a:r>
              <a:rPr lang="sv-SE" sz="2300" dirty="0"/>
              <a:t>	Gäller patienter som var folkbokförda i Region Kalmar län vid utflyttning, annars självbetalande</a:t>
            </a:r>
          </a:p>
          <a:p>
            <a:r>
              <a:rPr lang="sv-SE" sz="2300" dirty="0"/>
              <a:t>	Konsultera gärna avgiftsgruppen: </a:t>
            </a:r>
            <a:r>
              <a:rPr lang="sv-SE" sz="2400" dirty="0"/>
              <a:t>avgiftsgruppen@regionkalmar.se</a:t>
            </a:r>
          </a:p>
          <a:p>
            <a:endParaRPr lang="sv-SE" sz="2300" b="1" dirty="0"/>
          </a:p>
          <a:p>
            <a:r>
              <a:rPr lang="sv-SE" sz="2300" b="1" dirty="0"/>
              <a:t>OBS: Måste uppvisa svenskt pass</a:t>
            </a:r>
          </a:p>
        </p:txBody>
      </p:sp>
    </p:spTree>
    <p:extLst>
      <p:ext uri="{BB962C8B-B14F-4D97-AF65-F5344CB8AC3E}">
        <p14:creationId xmlns:p14="http://schemas.microsoft.com/office/powerpoint/2010/main" val="42278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0C25011-0626-8C30-C7EE-3B49B921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Asylsökande/Masskyddsdirektivet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7B7D3EF-C0B1-C83E-D653-787F1E14F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9998" y="1654707"/>
            <a:ext cx="4270637" cy="306732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Har rätt till vård som inte kan anstå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Läkarbesök 50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Annan sjukvårdande behandling 25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Receptförnyelse och bokade telefonkontakter 50 kr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Barn och ungdomar under 20 år 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Personer 85 år och äldre 0 kr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D8029E9-32F6-3CF2-BDB8-3D2077CA0F3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0002" y="1654706"/>
            <a:ext cx="4454431" cy="306732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Avgiftsfritt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Förebyggande mödrahälsovård och förlossningsvård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Barnhälsovård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Hälsoundersökning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Insatser enligt smittskyddslagen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Även slutenvård är avgiftsbefriad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13A6713-E824-6CE0-6ADF-BCD30C4CC033}"/>
              </a:ext>
            </a:extLst>
          </p:cNvPr>
          <p:cNvSpPr txBox="1"/>
          <p:nvPr/>
        </p:nvSpPr>
        <p:spPr>
          <a:xfrm>
            <a:off x="1773838" y="4909601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Krav</a:t>
            </a:r>
            <a:r>
              <a:rPr lang="sv-SE" dirty="0"/>
              <a:t>: Giltigt LMA-kort eller Uppehållstillståndskort </a:t>
            </a:r>
            <a:r>
              <a:rPr lang="sv-SE" dirty="0" err="1"/>
              <a:t>pga</a:t>
            </a:r>
            <a:r>
              <a:rPr lang="sv-SE" dirty="0"/>
              <a:t> tillfälligt skydd.</a:t>
            </a:r>
          </a:p>
        </p:txBody>
      </p:sp>
    </p:spTree>
    <p:extLst>
      <p:ext uri="{BB962C8B-B14F-4D97-AF65-F5344CB8AC3E}">
        <p14:creationId xmlns:p14="http://schemas.microsoft.com/office/powerpoint/2010/main" val="221592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1889" y="161161"/>
            <a:ext cx="11822785" cy="5418298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7326" y="2281727"/>
            <a:ext cx="11822785" cy="15382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4200"/>
              </a:spcAft>
            </a:pPr>
            <a:r>
              <a:rPr lang="sv-SE" sz="3200" dirty="0">
                <a:solidFill>
                  <a:schemeClr val="bg1"/>
                </a:solidFill>
              </a:rPr>
              <a:t>Region Kalmar län</a:t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3200" dirty="0">
                <a:solidFill>
                  <a:schemeClr val="bg1"/>
                </a:solidFill>
              </a:rPr>
              <a:t>Patientavgifter</a:t>
            </a:r>
          </a:p>
        </p:txBody>
      </p:sp>
    </p:spTree>
    <p:extLst>
      <p:ext uri="{BB962C8B-B14F-4D97-AF65-F5344CB8AC3E}">
        <p14:creationId xmlns:p14="http://schemas.microsoft.com/office/powerpoint/2010/main" val="3987989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0C25011-0626-8C30-C7EE-3B49B921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Tillståndslösa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7B7D3EF-C0B1-C83E-D653-787F1E14F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9998" y="1654708"/>
            <a:ext cx="4270637" cy="272135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Har rätt till vård som inte kan anstå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Läkarbesök 50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Annan sjukvårdande behandling 25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Receptförnyelse och bokade telefonkontakter 50 kr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Barn och ungdomar under 20 år 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Personer 85 år och äldre 0 kr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r>
              <a:rPr lang="sv-SE" dirty="0"/>
              <a:t>Tillståndslösa: personer som befinner sig i Sverige utan nödvändiga tillstånd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D8029E9-32F6-3CF2-BDB8-3D2077CA0F3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0002" y="1654706"/>
            <a:ext cx="4454431" cy="2572061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Avgiftsfritt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Förebyggande mödrahälsovård och förlossningsvård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Barnhälsovård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Insatser enligt smittskyddslagen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Även slutenvård är avgiftsbefriad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67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5849D0-9583-3F1D-28AC-03CEC249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60" y="371182"/>
            <a:ext cx="10975839" cy="870478"/>
          </a:xfrm>
        </p:spPr>
        <p:txBody>
          <a:bodyPr/>
          <a:lstStyle/>
          <a:p>
            <a:r>
              <a:rPr lang="sv-SE" sz="2400" dirty="0"/>
              <a:t>Vård som inte kan anstå</a:t>
            </a:r>
            <a:br>
              <a:rPr lang="sv-SE" sz="2400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BA3F13-D360-FE46-7D49-D43D0338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533" y="1241661"/>
            <a:ext cx="9038122" cy="36512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latin typeface="+mn-lt"/>
              </a:rPr>
              <a:t>Akut vård och behandling (omedelbar vård)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latin typeface="+mn-lt"/>
              </a:rPr>
              <a:t>Vård och behandling av sjukdomar och skador där även en måttlig fördröjning kan innebära allvarliga följder för patienten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latin typeface="+mn-lt"/>
              </a:rPr>
              <a:t>Vård som kan motverka ett mer allvarligt sjukdomstillstånd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782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5CB21F-FEF4-A873-0547-D21FB8B10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Patienter från övriga länder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BB9CD7-89C2-616F-B52B-CAAC9F3AD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545" y="837398"/>
            <a:ext cx="8515249" cy="4135858"/>
          </a:xfrm>
        </p:spPr>
        <p:txBody>
          <a:bodyPr/>
          <a:lstStyle/>
          <a:p>
            <a:r>
              <a:rPr lang="sv-SE" sz="2000" b="1" dirty="0"/>
              <a:t>Rätt till omedelbar vård (akut vård)</a:t>
            </a:r>
          </a:p>
          <a:p>
            <a:r>
              <a:rPr lang="sv-SE" sz="2000" i="1" dirty="0"/>
              <a:t>Detta gäller även personer från konventionsländer som saknar korrekta intyg/handlingar.</a:t>
            </a:r>
          </a:p>
          <a:p>
            <a:endParaRPr lang="sv-SE" dirty="0"/>
          </a:p>
          <a:p>
            <a:r>
              <a:rPr lang="sv-SE" sz="2000" dirty="0"/>
              <a:t>Patienter som är utländska medborgare och bosatta i länder utanför EU/EES- området eller Schweiz, med vilka Sverige saknar sjukvårdskonvention eller avtal, har inte rätt till subventionerad vård.</a:t>
            </a:r>
          </a:p>
          <a:p>
            <a:endParaRPr lang="sv-SE" sz="2000" dirty="0"/>
          </a:p>
          <a:p>
            <a:r>
              <a:rPr lang="sv-SE" sz="2000" dirty="0"/>
              <a:t>Det betyder att dessa patienter själva får betala hela kostnaden för såväl akut som planerad vård (obs: ingen skyldighet att ta emot för planerad vård)</a:t>
            </a:r>
          </a:p>
          <a:p>
            <a:r>
              <a:rPr lang="sv-SE" sz="2000" b="1" dirty="0"/>
              <a:t>Viktigt att ta adressen i hemlandet. Registrera i </a:t>
            </a:r>
            <a:r>
              <a:rPr lang="sv-SE" sz="2000" b="1" dirty="0" err="1"/>
              <a:t>cosmic</a:t>
            </a:r>
            <a:r>
              <a:rPr lang="sv-SE" sz="2000" b="1" dirty="0"/>
              <a:t> som utland/ej konventionsland</a:t>
            </a:r>
          </a:p>
          <a:p>
            <a:endParaRPr lang="sv-SE" dirty="0"/>
          </a:p>
          <a:p>
            <a:endParaRPr lang="sv-SE" dirty="0"/>
          </a:p>
          <a:p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2444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DAA877-19FF-1E46-BB35-64B51A3EC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Länkar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22A95F-06ED-0438-DACC-461E2AF2B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525" y="1010653"/>
            <a:ext cx="9285270" cy="4513069"/>
          </a:xfrm>
        </p:spPr>
        <p:txBody>
          <a:bodyPr/>
          <a:lstStyle/>
          <a:p>
            <a:r>
              <a:rPr lang="sv-SE" dirty="0"/>
              <a:t>Avgiftshandboken – avsnitt 5:</a:t>
            </a:r>
            <a:endParaRPr lang="sv-SE" dirty="0">
              <a:hlinkClick r:id="rId2"/>
            </a:endParaRPr>
          </a:p>
          <a:p>
            <a:r>
              <a:rPr lang="sv-SE" dirty="0">
                <a:hlinkClick r:id="rId2"/>
              </a:rPr>
              <a:t>https://vardgivare.regionkalmar.se/globalassets/administration/avgifter/avgiftshandboken-25/5.-personer-fran-andra-lander_2025.pdf</a:t>
            </a:r>
            <a:endParaRPr lang="sv-SE" dirty="0"/>
          </a:p>
          <a:p>
            <a:r>
              <a:rPr lang="sv-SE" i="1" dirty="0"/>
              <a:t>Sökväg: </a:t>
            </a:r>
            <a:r>
              <a:rPr lang="sv-SE" dirty="0"/>
              <a:t>För vårdgivare / Administration / Avgifter / Patientavgifter</a:t>
            </a:r>
          </a:p>
          <a:p>
            <a:endParaRPr lang="sv-SE" dirty="0"/>
          </a:p>
          <a:p>
            <a:r>
              <a:rPr lang="sv-SE" dirty="0"/>
              <a:t>Lathund:</a:t>
            </a:r>
          </a:p>
          <a:p>
            <a:r>
              <a:rPr lang="sv-SE" dirty="0">
                <a:hlinkClick r:id="rId3"/>
              </a:rPr>
              <a:t>Frikort - För vårdgivare Region Kalmar län</a:t>
            </a:r>
            <a:endParaRPr lang="sv-SE" dirty="0"/>
          </a:p>
          <a:p>
            <a:r>
              <a:rPr lang="sv-SE" i="1" dirty="0"/>
              <a:t>Sökväg: </a:t>
            </a:r>
            <a:r>
              <a:rPr lang="sv-SE" dirty="0"/>
              <a:t>För vårdgivare / </a:t>
            </a:r>
            <a:r>
              <a:rPr lang="sv-SE" dirty="0" err="1"/>
              <a:t>Adminstration</a:t>
            </a:r>
            <a:r>
              <a:rPr lang="sv-SE" dirty="0"/>
              <a:t> / Avgifter / Frikort</a:t>
            </a:r>
          </a:p>
          <a:p>
            <a:endParaRPr lang="sv-SE" dirty="0"/>
          </a:p>
          <a:p>
            <a:r>
              <a:rPr lang="sv-SE" dirty="0"/>
              <a:t>SKR – Vård av personer från andra länder: </a:t>
            </a:r>
          </a:p>
          <a:p>
            <a:r>
              <a:rPr lang="sv-SE" dirty="0">
                <a:hlinkClick r:id="rId4"/>
              </a:rPr>
              <a:t>https://skr.se/skr/tjanster/rapporterochskrifter/publikationer/vardavpersonerfranandralander.65776.html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62DBEF-4A24-7298-C1AB-4292E9CB5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59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674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92" cy="685800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81068" y="2782669"/>
            <a:ext cx="118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Adresser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9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125D3A4-5B5A-7635-BB87-AC7975389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0" y="503238"/>
            <a:ext cx="9144000" cy="1000442"/>
          </a:xfrm>
        </p:spPr>
        <p:txBody>
          <a:bodyPr/>
          <a:lstStyle/>
          <a:p>
            <a:pPr algn="l"/>
            <a:r>
              <a:rPr lang="sv-SE" dirty="0"/>
              <a:t>Obetalda fakturor som ligger hos vårt Inkassobolag</a:t>
            </a:r>
          </a:p>
          <a:p>
            <a:pPr algn="l"/>
            <a:r>
              <a:rPr lang="sv-SE" sz="2800" dirty="0"/>
              <a:t>71 048 046,21 </a:t>
            </a:r>
            <a:r>
              <a:rPr lang="sv-SE" sz="2800" baseline="0" dirty="0"/>
              <a:t>kronor</a:t>
            </a:r>
            <a:endParaRPr lang="sv-SE" sz="2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881171-DB59-8F7C-D4B7-891B8DF66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386159"/>
              </p:ext>
            </p:extLst>
          </p:nvPr>
        </p:nvGraphicFramePr>
        <p:xfrm>
          <a:off x="1422400" y="1390262"/>
          <a:ext cx="7721600" cy="4124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0E1E19D-7D6C-1E38-BF06-D0D2167DE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861635"/>
              </p:ext>
            </p:extLst>
          </p:nvPr>
        </p:nvGraphicFramePr>
        <p:xfrm>
          <a:off x="1798320" y="1635760"/>
          <a:ext cx="8300720" cy="387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1996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CC9047-CE17-2C59-D2A4-F073DA423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Viktigt gällande adresser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DA1A5F-FDF4-406E-04FD-609F692CE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6230" y="827880"/>
            <a:ext cx="8402637" cy="4723834"/>
          </a:xfrm>
        </p:spPr>
        <p:txBody>
          <a:bodyPr/>
          <a:lstStyle/>
          <a:p>
            <a:r>
              <a:rPr lang="sv-SE" dirty="0"/>
              <a:t>- Tänk på att alltid be om en adress till patienten i dennes hemland</a:t>
            </a:r>
          </a:p>
          <a:p>
            <a:r>
              <a:rPr lang="sv-SE" dirty="0"/>
              <a:t>- Adressen ska registreras i Cosmic under ”Alternativ adress”. </a:t>
            </a:r>
          </a:p>
          <a:p>
            <a:r>
              <a:rPr lang="sv-SE" dirty="0"/>
              <a:t>- En korrekt utländsk adress är viktig för att vi ska kunna fakturera patienten samt få ersättning från Försäkringskassan.</a:t>
            </a:r>
          </a:p>
          <a:p>
            <a:r>
              <a:rPr lang="sv-SE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Viktigt att alla adressuppgifter registreras i rätt fält, såsom postnummer och ort</a:t>
            </a:r>
          </a:p>
          <a:p>
            <a:r>
              <a:rPr lang="sv-SE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Viktigt att ta aktuell adress till utvandrade</a:t>
            </a:r>
          </a:p>
          <a:p>
            <a:endParaRPr lang="sv-SE" dirty="0"/>
          </a:p>
          <a:p>
            <a:r>
              <a:rPr lang="sv-SE" dirty="0"/>
              <a:t>Utländska barn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ffectLst/>
                <a:ea typeface="Calibri" panose="020F0502020204030204" pitchFamily="34" charset="0"/>
              </a:rPr>
              <a:t>Viktigt att ta uppgifter på målsman och att skriva in i Cosmic.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ffectLst/>
                <a:ea typeface="Calibri" panose="020F0502020204030204" pitchFamily="34" charset="0"/>
              </a:rPr>
              <a:t>För barn inom Norden som inte har egen ID-handling (eller EU-kort) ska man ta kopia på förälders ID-handling samt skriva barnets personnummer från hemlandet på kopian.</a:t>
            </a:r>
          </a:p>
          <a:p>
            <a:endParaRPr lang="sv-SE" sz="1800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C2A362-3117-74E5-2573-E2CDE112B2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298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Viktig information gällande patientadresser i Cosmic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1800" dirty="0"/>
              <a:t>Registrerar man en tillfällig adress i Cosmic som alternativadress ligger den kvar efter att patienten har åkt hem till sin permanenta bostad, och fakturor som genereras efter det kommer fortsättningsvis att gå till den alternativa adressen/sommaradressen.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Viktigt att registrera utlandsadressen</a:t>
            </a:r>
          </a:p>
          <a:p>
            <a:r>
              <a:rPr lang="sv-SE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- Vid tillfällig adress kan personal höra av sig till Ekonomiservice som kan skicka ut fakturakopia</a:t>
            </a:r>
          </a:p>
          <a:p>
            <a:endParaRPr lang="sv-SE" sz="1800" dirty="0"/>
          </a:p>
          <a:p>
            <a:r>
              <a:rPr lang="sv-SE" sz="1800" dirty="0"/>
              <a:t>Uppmana patienten att själv vidarebefordra sin post till t.ex. sommarbostaden.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602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Viktig information </a:t>
            </a:r>
            <a:r>
              <a:rPr lang="sv-SE"/>
              <a:t>angående slutenvård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För patienter som är självbetalande i slutenvård måste faktureringsunderlag skrivas och skickas till ekonomiservice.</a:t>
            </a:r>
          </a:p>
          <a:p>
            <a:endParaRPr lang="sv-SE" dirty="0"/>
          </a:p>
          <a:p>
            <a:r>
              <a:rPr lang="sv-SE" dirty="0"/>
              <a:t>Gäller ej patienter inom psykiatrin som har dygnskostnad.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520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CD42A5-B622-8CB3-8C10-25F4754E3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Patientadresser i Cosmic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21D212-A0F4-B8FB-A2E2-48B88F0908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patientadresser-i-cosmic.pdf (regionkalmar.se)</a:t>
            </a:r>
            <a:endParaRPr lang="sv-SE" u="sng" dirty="0">
              <a:solidFill>
                <a:srgbClr val="0563C1"/>
              </a:solidFill>
              <a:effectLst/>
              <a:ea typeface="Calibri" panose="020F0502020204030204" pitchFamily="34" charset="0"/>
            </a:endParaRPr>
          </a:p>
          <a:p>
            <a:r>
              <a:rPr lang="sv-SE" i="1" dirty="0"/>
              <a:t>Sökväg på Navet: </a:t>
            </a:r>
          </a:p>
          <a:p>
            <a:r>
              <a:rPr lang="sv-SE" dirty="0"/>
              <a:t>Stöd och service / Datorer och programvaror / Programvaror / Cosmic / Cosmic riktlinjer och instruktioner / Vårdadministration i Cosmic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135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0189D90-66CE-283B-342E-71D1E3813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Patientavgifter Region Kalmar län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908C2E-6F92-E97B-7937-6E52A8854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8550" y="1311215"/>
            <a:ext cx="7934899" cy="3826602"/>
          </a:xfrm>
        </p:spPr>
        <p:txBody>
          <a:bodyPr>
            <a:normAutofit/>
          </a:bodyPr>
          <a:lstStyle/>
          <a:p>
            <a:r>
              <a:rPr lang="sv-SE" dirty="0">
                <a:hlinkClick r:id="rId2"/>
              </a:rPr>
              <a:t>Patientavgifter - För vårdgivare Region Kalmar län</a:t>
            </a:r>
            <a:br>
              <a:rPr lang="sv-SE" dirty="0"/>
            </a:br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Beslut av regionfullmäktige</a:t>
            </a:r>
          </a:p>
          <a:p>
            <a:pPr marL="285750" indent="-285750">
              <a:buFontTx/>
              <a:buChar char="-"/>
            </a:pPr>
            <a:r>
              <a:rPr lang="sv-SE" dirty="0"/>
              <a:t>Lag</a:t>
            </a:r>
          </a:p>
          <a:p>
            <a:pPr marL="285750" indent="-285750">
              <a:buFontTx/>
              <a:buChar char="-"/>
            </a:pPr>
            <a:r>
              <a:rPr lang="sv-SE" dirty="0"/>
              <a:t>Avtal med andra länder</a:t>
            </a:r>
          </a:p>
          <a:p>
            <a:endParaRPr lang="sv-SE" dirty="0"/>
          </a:p>
          <a:p>
            <a:r>
              <a:rPr lang="sv-SE" i="1" dirty="0"/>
              <a:t>Sökväg: </a:t>
            </a:r>
            <a:r>
              <a:rPr lang="sv-SE" dirty="0"/>
              <a:t>För vårdgivare / Administration / Avgifter / Patientavgifter</a:t>
            </a:r>
          </a:p>
          <a:p>
            <a:endParaRPr lang="sv-SE" dirty="0"/>
          </a:p>
          <a:p>
            <a:r>
              <a:rPr lang="sv-SE" dirty="0"/>
              <a:t>Kontakt patientavgifter: avgiftsgruppen@regionkalmar.se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7929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21C9CE-FFAD-BE10-7476-DCBA87DE38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1260" y="5028452"/>
            <a:ext cx="8469479" cy="276893"/>
          </a:xfrm>
        </p:spPr>
        <p:txBody>
          <a:bodyPr/>
          <a:lstStyle/>
          <a:p>
            <a:r>
              <a:rPr lang="sv-SE" sz="1800" dirty="0">
                <a:hlinkClick r:id="rId2"/>
              </a:rPr>
              <a:t>underrattelse-av-felaktiga-uppgifter-i-folkbokforingen---rutin.pdf (regionkalmar.se)</a:t>
            </a:r>
            <a:endParaRPr lang="sv-SE" sz="18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3DA5A4D-BD5D-148F-AF41-69AB04E70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929" y="583225"/>
            <a:ext cx="6224400" cy="4291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2862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674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92" cy="685800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57565" y="2316424"/>
            <a:ext cx="118734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sv-SE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ÅTERSÖKNING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sv-SE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 Kalmar län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sv-SE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Asyl- och Flyktinghälsovården </a:t>
            </a:r>
          </a:p>
        </p:txBody>
      </p:sp>
    </p:spTree>
    <p:extLst>
      <p:ext uri="{BB962C8B-B14F-4D97-AF65-F5344CB8AC3E}">
        <p14:creationId xmlns:p14="http://schemas.microsoft.com/office/powerpoint/2010/main" val="867320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5952" y="361850"/>
            <a:ext cx="10975839" cy="1325563"/>
          </a:xfrm>
        </p:spPr>
        <p:txBody>
          <a:bodyPr>
            <a:normAutofit/>
          </a:bodyPr>
          <a:lstStyle/>
          <a:p>
            <a:r>
              <a:rPr lang="sv-SE" altLang="sv-SE" dirty="0">
                <a:latin typeface="+mj-lt"/>
              </a:rPr>
              <a:t>Region Kalmar län har möjlighet att söka statlig ersättning för: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00050" lvl="1" indent="0" algn="ctr">
              <a:buNone/>
              <a:defRPr/>
            </a:pPr>
            <a:r>
              <a:rPr lang="sv-SE" sz="2400" dirty="0">
                <a:solidFill>
                  <a:srgbClr val="0070C0"/>
                </a:solidFill>
              </a:rPr>
              <a:t>Kostnadskrävande vård</a:t>
            </a:r>
          </a:p>
          <a:p>
            <a:pPr marL="400050" lvl="1" indent="0" algn="ctr">
              <a:buNone/>
              <a:defRPr/>
            </a:pPr>
            <a:r>
              <a:rPr lang="sv-SE" sz="2400" dirty="0"/>
              <a:t>för asylsökande </a:t>
            </a:r>
            <a:endParaRPr lang="sv-SE" sz="2400" b="1" dirty="0">
              <a:solidFill>
                <a:srgbClr val="0070C0"/>
              </a:solidFill>
            </a:endParaRPr>
          </a:p>
          <a:p>
            <a:pPr marL="400050" lvl="1" indent="0" algn="ctr">
              <a:buNone/>
              <a:defRPr/>
            </a:pPr>
            <a:endParaRPr lang="sv-SE" sz="2400" dirty="0">
              <a:solidFill>
                <a:srgbClr val="0070C0"/>
              </a:solidFill>
            </a:endParaRPr>
          </a:p>
          <a:p>
            <a:pPr marL="400050" lvl="1" indent="0" algn="ctr">
              <a:buNone/>
              <a:defRPr/>
            </a:pPr>
            <a:r>
              <a:rPr lang="sv-SE" sz="2400" dirty="0">
                <a:solidFill>
                  <a:srgbClr val="0070C0"/>
                </a:solidFill>
              </a:rPr>
              <a:t>Varaktig vård</a:t>
            </a:r>
          </a:p>
          <a:p>
            <a:pPr marL="400050" lvl="1" indent="0" algn="ctr">
              <a:buNone/>
              <a:defRPr/>
            </a:pPr>
            <a:r>
              <a:rPr lang="sv-SE" sz="2400" dirty="0"/>
              <a:t>för flyktingar </a:t>
            </a:r>
            <a:endParaRPr lang="sv-SE" sz="2400" b="1" dirty="0">
              <a:solidFill>
                <a:srgbClr val="0070C0"/>
              </a:solidFill>
            </a:endParaRPr>
          </a:p>
          <a:p>
            <a:pPr marL="3200400" lvl="7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318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DB0D15"/>
                </a:solidFill>
              </a:rPr>
              <a:t>Exempel på typiska </a:t>
            </a:r>
            <a:r>
              <a:rPr lang="sv-SE" dirty="0" err="1">
                <a:solidFill>
                  <a:srgbClr val="DB0D15"/>
                </a:solidFill>
              </a:rPr>
              <a:t>återsökningfall</a:t>
            </a:r>
            <a:endParaRPr lang="sv-SE" dirty="0">
              <a:solidFill>
                <a:srgbClr val="DB0D15"/>
              </a:solidFill>
              <a:highlight>
                <a:srgbClr val="FFFF00"/>
              </a:highligh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dirty="0"/>
              <a:t>Hemland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T.ex. Syrien, Irak, Afghanistan, Somalia, Ukraina</a:t>
            </a:r>
          </a:p>
          <a:p>
            <a:r>
              <a:rPr lang="sv-SE" dirty="0"/>
              <a:t>Vårdad inneliggande, har dyra läkemedel, har en långvarig behandling, använt tolk vid besöket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sz="2000" dirty="0"/>
          </a:p>
          <a:p>
            <a:r>
              <a:rPr lang="sv-SE" b="1" dirty="0"/>
              <a:t>Diagnoser</a:t>
            </a:r>
            <a:br>
              <a:rPr lang="sv-SE" dirty="0"/>
            </a:br>
            <a:r>
              <a:rPr lang="sv-SE" dirty="0"/>
              <a:t>T.ex. cancer, psykisk sjukdom, krigsskada, polio, funktionshinder, utvecklingsstörning, tbc, blodsjukdom, njursvikt, hjärtsjukdom, diabetes, HIV</a:t>
            </a:r>
          </a:p>
          <a:p>
            <a:pPr marL="400050" lvl="1" indent="0" algn="ctr">
              <a:buNone/>
            </a:pPr>
            <a:endParaRPr lang="sv-SE" sz="2600" dirty="0"/>
          </a:p>
          <a:p>
            <a:pPr marL="400050" lvl="1" indent="0">
              <a:buNone/>
            </a:pPr>
            <a:endParaRPr lang="sv-SE" sz="2600" dirty="0"/>
          </a:p>
          <a:p>
            <a:pPr marL="400050" lvl="1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998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Vi kan exempelvis få ersättning för:</a:t>
            </a:r>
            <a:endParaRPr lang="sv-SE" dirty="0">
              <a:solidFill>
                <a:srgbClr val="DB0D15"/>
              </a:solidFill>
              <a:highlight>
                <a:srgbClr val="FFFF00"/>
              </a:highligh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type="subTitle" idx="1"/>
          </p:nvPr>
        </p:nvSpPr>
        <p:spPr>
          <a:xfrm>
            <a:off x="1769627" y="1654468"/>
            <a:ext cx="3033109" cy="31555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Öppenvård, slutenvård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Röntgenundersökning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Tolk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Ambulanskostnader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Sjukresor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Utomlänsvård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Läkemedel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Hjälpmedel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6958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altLang="sv-SE" dirty="0">
                <a:solidFill>
                  <a:srgbClr val="DB0D15"/>
                </a:solidFill>
              </a:rPr>
              <a:t>Hur meddelar ni asyl- och flyktinghälsovården om dessa patienter? </a:t>
            </a:r>
            <a:endParaRPr lang="sv-SE" dirty="0">
              <a:solidFill>
                <a:srgbClr val="DB0D1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768157" y="1631850"/>
            <a:ext cx="8632075" cy="334140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defRPr/>
            </a:pPr>
            <a:r>
              <a:rPr lang="sv-SE" dirty="0">
                <a:solidFill>
                  <a:srgbClr val="DB0D15"/>
                </a:solidFill>
              </a:rPr>
              <a:t>Messenger</a:t>
            </a:r>
            <a:r>
              <a:rPr lang="sv-SE" dirty="0"/>
              <a:t> i Cosmic till Lena Brodin.</a:t>
            </a:r>
          </a:p>
          <a:p>
            <a:pPr>
              <a:spcBef>
                <a:spcPts val="1800"/>
              </a:spcBef>
              <a:defRPr/>
            </a:pPr>
            <a:r>
              <a:rPr lang="sv-SE" i="1" dirty="0"/>
              <a:t>eller</a:t>
            </a:r>
          </a:p>
          <a:p>
            <a:pPr>
              <a:spcBef>
                <a:spcPts val="1800"/>
              </a:spcBef>
              <a:defRPr/>
            </a:pPr>
            <a:r>
              <a:rPr lang="sv-SE" dirty="0"/>
              <a:t>Via rapportblankett på Asyl- och flyktinghälsovårdens hemvist:</a:t>
            </a:r>
            <a:br>
              <a:rPr lang="sv-SE" dirty="0"/>
            </a:br>
            <a:r>
              <a:rPr lang="sv-SE" dirty="0">
                <a:hlinkClick r:id="rId2"/>
              </a:rPr>
              <a:t>Återsökning från staten för asylsökande och flyktingar - Intranät Region Kalmar län</a:t>
            </a:r>
            <a:endParaRPr lang="sv-SE" dirty="0"/>
          </a:p>
          <a:p>
            <a:pPr>
              <a:spcBef>
                <a:spcPts val="1800"/>
              </a:spcBef>
              <a:defRPr/>
            </a:pPr>
            <a:endParaRPr lang="sv-SE" dirty="0"/>
          </a:p>
          <a:p>
            <a:pPr>
              <a:spcBef>
                <a:spcPts val="1800"/>
              </a:spcBef>
              <a:defRPr/>
            </a:pPr>
            <a:br>
              <a:rPr lang="sv-SE" dirty="0"/>
            </a:br>
            <a:br>
              <a:rPr lang="sv-SE" dirty="0"/>
            </a:br>
            <a:endParaRPr lang="sv-SE" dirty="0"/>
          </a:p>
          <a:p>
            <a:pPr marL="0" indent="0">
              <a:buNone/>
              <a:defRPr/>
            </a:pPr>
            <a:r>
              <a:rPr lang="sv-SE" dirty="0"/>
              <a:t>	</a:t>
            </a:r>
          </a:p>
          <a:p>
            <a:pPr marL="0" indent="0">
              <a:buNone/>
              <a:defRPr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2576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DB0D15"/>
                </a:solidFill>
              </a:rPr>
              <a:t>Mer 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469393" y="1504608"/>
            <a:ext cx="8402637" cy="33414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hlinkClick r:id="rId2"/>
              </a:rPr>
              <a:t>Statlig ersättning till regioner – Migrationsverket</a:t>
            </a:r>
            <a:endParaRPr lang="sv-SE" dirty="0"/>
          </a:p>
          <a:p>
            <a:pPr marL="358775" indent="-358775">
              <a:tabLst>
                <a:tab pos="358775" algn="l"/>
              </a:tabLst>
            </a:pPr>
            <a:r>
              <a:rPr lang="sv-SE" i="1" dirty="0"/>
              <a:t>	Sökväg</a:t>
            </a:r>
            <a:r>
              <a:rPr lang="sv-SE" dirty="0"/>
              <a:t>: www.migrationsverket.se / Andra aktörer / Regioner / Statlig ersättning till regioner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v-SE" dirty="0">
                <a:hlinkClick r:id="rId3"/>
              </a:rPr>
              <a:t>https://vardgivare.regionkalmar.se/vard--behandling/asyl--och-flyktinghalsovard/</a:t>
            </a:r>
            <a:r>
              <a:rPr lang="sv-SE" dirty="0"/>
              <a:t> </a:t>
            </a:r>
          </a:p>
          <a:p>
            <a:pPr marL="358775" indent="-358775"/>
            <a:r>
              <a:rPr lang="sv-SE" i="1" dirty="0"/>
              <a:t>	Sökväg</a:t>
            </a:r>
            <a:r>
              <a:rPr lang="sv-SE" dirty="0"/>
              <a:t>: För vårdgivare / Vård och Behandling / Asyl- och flyktinghälsovård</a:t>
            </a:r>
          </a:p>
          <a:p>
            <a:pPr marL="342900" indent="-3429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sv-SE" dirty="0"/>
              <a:t>Återsökningshandläggare</a:t>
            </a:r>
            <a:br>
              <a:rPr lang="sv-SE" dirty="0"/>
            </a:br>
            <a:r>
              <a:rPr lang="sv-SE" dirty="0"/>
              <a:t>Lena Brodin</a:t>
            </a:r>
            <a:br>
              <a:rPr lang="sv-SE" dirty="0"/>
            </a:br>
            <a:r>
              <a:rPr lang="sv-SE" dirty="0"/>
              <a:t>Tfn: </a:t>
            </a:r>
            <a:r>
              <a:rPr lang="sv-SE" dirty="0">
                <a:effectLst/>
                <a:ea typeface="Calibri" panose="020F0502020204030204" pitchFamily="34" charset="0"/>
              </a:rPr>
              <a:t>010-358 55 49 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892709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674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92" cy="685800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57565" y="2466210"/>
            <a:ext cx="1187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Vård av utomlänspatienter enligt riksavtal</a:t>
            </a:r>
          </a:p>
        </p:txBody>
      </p:sp>
    </p:spTree>
    <p:extLst>
      <p:ext uri="{BB962C8B-B14F-4D97-AF65-F5344CB8AC3E}">
        <p14:creationId xmlns:p14="http://schemas.microsoft.com/office/powerpoint/2010/main" val="1054505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1D3C88-A8FA-8398-FA07-2BDD997C8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Vård av patienter från andra regioner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7466C31-697C-F45D-466E-4578FF015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0895" y="1120588"/>
            <a:ext cx="8619900" cy="3852668"/>
          </a:xfrm>
        </p:spPr>
        <p:txBody>
          <a:bodyPr/>
          <a:lstStyle/>
          <a:p>
            <a:r>
              <a:rPr lang="sv-SE" sz="2000" b="1" dirty="0"/>
              <a:t>Lagar</a:t>
            </a:r>
          </a:p>
          <a:p>
            <a:pPr marL="285750" indent="-285750">
              <a:buFontTx/>
              <a:buChar char="-"/>
            </a:pPr>
            <a:r>
              <a:rPr lang="sv-SE" sz="2000" dirty="0" err="1"/>
              <a:t>Patientlagen</a:t>
            </a:r>
            <a:r>
              <a:rPr lang="sv-SE" sz="2000" dirty="0"/>
              <a:t> 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Hälso- och sjukvårdslagen</a:t>
            </a:r>
          </a:p>
          <a:p>
            <a:endParaRPr lang="sv-SE" sz="2000" dirty="0"/>
          </a:p>
          <a:p>
            <a:r>
              <a:rPr lang="sv-SE" sz="2000" b="1" dirty="0"/>
              <a:t>Avtal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Överenskommelse Sydöstra sjukvårdsregionen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Mellanlänsavtal, Blekinge och Kronoberg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Riksavtal för utomlänsvård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264900-56DC-32A2-6387-E51365F4A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2746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1D3C88-A8FA-8398-FA07-2BDD997C8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374278"/>
            <a:ext cx="11223100" cy="549087"/>
          </a:xfrm>
        </p:spPr>
        <p:txBody>
          <a:bodyPr/>
          <a:lstStyle/>
          <a:p>
            <a:r>
              <a:rPr lang="sv-SE" dirty="0"/>
              <a:t>Vård av patienter från andra regioner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264900-56DC-32A2-6387-E51365F4A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ED5949-0DBD-4A5B-98FF-F5FBFD3C3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365" y="923365"/>
            <a:ext cx="9247429" cy="4408656"/>
          </a:xfrm>
        </p:spPr>
        <p:txBody>
          <a:bodyPr/>
          <a:lstStyle/>
          <a:p>
            <a:r>
              <a:rPr lang="sv-SE" dirty="0" err="1"/>
              <a:t>Patientlagen</a:t>
            </a:r>
            <a:r>
              <a:rPr lang="sv-SE" dirty="0"/>
              <a:t> och Hälso- och sjukvårdslagen</a:t>
            </a:r>
          </a:p>
          <a:p>
            <a:pPr marL="285750" indent="-285750">
              <a:buFontTx/>
              <a:buChar char="-"/>
            </a:pPr>
            <a:r>
              <a:rPr lang="sv-SE" dirty="0"/>
              <a:t>Rätt att söka öppenvård i andra regioner på samma villkor som regionmedborgare </a:t>
            </a:r>
          </a:p>
          <a:p>
            <a:pPr marL="285750" indent="-285750">
              <a:buFontTx/>
              <a:buChar char="-"/>
            </a:pPr>
            <a:r>
              <a:rPr lang="sv-SE" dirty="0"/>
              <a:t>Medicinsk prioritet avgör</a:t>
            </a:r>
          </a:p>
          <a:p>
            <a:pPr marL="285750" indent="-285750">
              <a:buFontTx/>
              <a:buChar char="-"/>
            </a:pPr>
            <a:r>
              <a:rPr lang="sv-SE" dirty="0"/>
              <a:t>Samma patientavgift som för regionmedborgare i både öppenvård och slutenvård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r>
              <a:rPr lang="sv-SE" dirty="0"/>
              <a:t>Viktigt om remisskrav (Krav på betalningsförbindelse)</a:t>
            </a:r>
          </a:p>
          <a:p>
            <a:pPr marL="285750" indent="-285750">
              <a:buFontTx/>
              <a:buChar char="-"/>
            </a:pPr>
            <a:r>
              <a:rPr lang="sv-SE" dirty="0"/>
              <a:t>Regioner kan ställa upp remisskrav</a:t>
            </a:r>
          </a:p>
          <a:p>
            <a:pPr marL="285750" indent="-285750">
              <a:buFontTx/>
              <a:buChar char="-"/>
            </a:pPr>
            <a:r>
              <a:rPr lang="sv-SE" dirty="0"/>
              <a:t>Hemregionens remisskrav måste beaktas. </a:t>
            </a:r>
          </a:p>
          <a:p>
            <a:pPr marL="285750" indent="-285750">
              <a:buFontTx/>
              <a:buChar char="-"/>
            </a:pPr>
            <a:r>
              <a:rPr lang="sv-SE" dirty="0"/>
              <a:t>Måste kollas för varje typ av vårdtillfälle</a:t>
            </a:r>
          </a:p>
          <a:p>
            <a:r>
              <a:rPr lang="sv-SE" dirty="0"/>
              <a:t>Sveriges Kommuner och Regioner (SKR) uppdaterar listan över remisskrav kontinuerligt:</a:t>
            </a:r>
          </a:p>
          <a:p>
            <a:r>
              <a:rPr lang="sv-SE" dirty="0">
                <a:hlinkClick r:id="rId2"/>
              </a:rPr>
              <a:t>Remiss i öppen vård | SKR</a:t>
            </a:r>
            <a:endParaRPr lang="sv-SE" dirty="0"/>
          </a:p>
          <a:p>
            <a:endParaRPr lang="sv-SE" dirty="0"/>
          </a:p>
          <a:p>
            <a:endParaRPr lang="sv-SE" sz="1600" dirty="0"/>
          </a:p>
          <a:p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411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1889" y="161161"/>
            <a:ext cx="11822785" cy="5418298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7326" y="2281727"/>
            <a:ext cx="11822785" cy="15382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4200"/>
              </a:spcAft>
            </a:pPr>
            <a:r>
              <a:rPr lang="sv-SE" sz="3200" dirty="0">
                <a:solidFill>
                  <a:schemeClr val="bg1"/>
                </a:solidFill>
              </a:rPr>
              <a:t>Region Kalmar län</a:t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3200" dirty="0">
                <a:solidFill>
                  <a:schemeClr val="bg1"/>
                </a:solidFill>
              </a:rPr>
              <a:t>Patienter från andra länder</a:t>
            </a:r>
          </a:p>
        </p:txBody>
      </p:sp>
    </p:spTree>
    <p:extLst>
      <p:ext uri="{BB962C8B-B14F-4D97-AF65-F5344CB8AC3E}">
        <p14:creationId xmlns:p14="http://schemas.microsoft.com/office/powerpoint/2010/main" val="272577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1D3C88-A8FA-8398-FA07-2BDD997C8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374278"/>
            <a:ext cx="11223100" cy="549087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Sydöstra sjukvårdsregionen samt mellanlänsavtal Blekinge och Kronoberg</a:t>
            </a:r>
            <a:br>
              <a:rPr lang="sv-SE" sz="2400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264900-56DC-32A2-6387-E51365F4A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ED5949-0DBD-4A5B-98FF-F5FBFD3C3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5435" y="1111624"/>
            <a:ext cx="9265359" cy="3861632"/>
          </a:xfrm>
        </p:spPr>
        <p:txBody>
          <a:bodyPr/>
          <a:lstStyle/>
          <a:p>
            <a:r>
              <a:rPr lang="sv-SE" sz="2000" dirty="0"/>
              <a:t>Sydöstra sjukvårdsregionen:</a:t>
            </a:r>
          </a:p>
          <a:p>
            <a:r>
              <a:rPr lang="sv-SE" i="1" dirty="0"/>
              <a:t>Invånarna i Sydöstra sjukvårdsregionen har rätt att välja vårdgivare för all öppen och sluten specialiserad vård vid samtliga enheter inom sjukvårdsregionen med undantag för den slutenvård som definieras som regionsjukvård. </a:t>
            </a:r>
          </a:p>
          <a:p>
            <a:endParaRPr lang="sv-SE" dirty="0"/>
          </a:p>
          <a:p>
            <a:r>
              <a:rPr lang="sv-SE" sz="2000" dirty="0"/>
              <a:t>Avtal Blekinge/Kronoberg</a:t>
            </a:r>
          </a:p>
          <a:p>
            <a:r>
              <a:rPr lang="sv-SE" b="0" i="1" dirty="0">
                <a:solidFill>
                  <a:srgbClr val="000000"/>
                </a:solidFill>
                <a:effectLst/>
              </a:rPr>
              <a:t>Avtalet innebär att patienter från de båda länen fritt och utan remiss kan söka både öppen och sluten vård inom primärvård, somatisk länssjukvård, vuxenpsykiatri och barn- och ungdomspsykiatri inom såväl Kalmar som Kronobergs/Blekinge län.</a:t>
            </a:r>
            <a:endParaRPr lang="sv-SE" i="1" dirty="0"/>
          </a:p>
          <a:p>
            <a:pPr marL="285750" indent="-285750">
              <a:buFontTx/>
              <a:buChar char="-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4909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21889D0-BD4F-99FA-7E73-E6779B3A5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Riksavtal för utomlänsvård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9C5107B-8119-9C47-FF46-4E2BDB950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7448" y="1022250"/>
            <a:ext cx="8402637" cy="3827656"/>
          </a:xfrm>
        </p:spPr>
        <p:txBody>
          <a:bodyPr>
            <a:noAutofit/>
          </a:bodyPr>
          <a:lstStyle/>
          <a:p>
            <a:r>
              <a:rPr lang="sv-SE" dirty="0"/>
              <a:t>Riksavtalet har bestämmelser om vad som gäller när en person får vård utanför sin hemregion. I första hand vilken region som har betalningsansvar.</a:t>
            </a:r>
          </a:p>
          <a:p>
            <a:r>
              <a:rPr lang="sv-SE" dirty="0"/>
              <a:t>Riksavtalet gäller då verksamheten inte regleras med avtal inom sjukvårdsregionen eller avtal mellan regioner.</a:t>
            </a:r>
          </a:p>
          <a:p>
            <a:r>
              <a:rPr lang="sv-SE" dirty="0"/>
              <a:t>Behandlar till exempel:</a:t>
            </a:r>
          </a:p>
          <a:p>
            <a:pPr marL="285750" indent="-285750">
              <a:buFontTx/>
              <a:buChar char="-"/>
            </a:pPr>
            <a:r>
              <a:rPr lang="sv-SE" dirty="0"/>
              <a:t>Både planerade besök och akutbesök</a:t>
            </a:r>
          </a:p>
          <a:p>
            <a:pPr marL="285750" indent="-285750">
              <a:buFontTx/>
              <a:buChar char="-"/>
            </a:pPr>
            <a:r>
              <a:rPr lang="sv-SE" dirty="0"/>
              <a:t>Medicinsk service</a:t>
            </a:r>
          </a:p>
          <a:p>
            <a:pPr marL="285750" indent="-285750">
              <a:buFontTx/>
              <a:buChar char="-"/>
            </a:pPr>
            <a:r>
              <a:rPr lang="sv-SE" dirty="0"/>
              <a:t>Hjälpmedel</a:t>
            </a:r>
          </a:p>
          <a:p>
            <a:pPr marL="285750" indent="-285750">
              <a:buFontTx/>
              <a:buChar char="-"/>
            </a:pPr>
            <a:r>
              <a:rPr lang="sv-SE" dirty="0"/>
              <a:t>Vissa transporter</a:t>
            </a:r>
          </a:p>
          <a:p>
            <a:pPr marL="285750" indent="-285750">
              <a:buFontTx/>
              <a:buChar char="-"/>
            </a:pPr>
            <a:r>
              <a:rPr lang="sv-SE" dirty="0"/>
              <a:t>Fakturering</a:t>
            </a:r>
            <a:br>
              <a:rPr lang="sv-SE" dirty="0"/>
            </a:br>
            <a:endParaRPr lang="sv-SE" dirty="0"/>
          </a:p>
          <a:p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8415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5EAC6-ED8B-1AD1-6C63-04D97A91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47" y="535717"/>
            <a:ext cx="7858664" cy="637815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rgbClr val="DB0D15"/>
                </a:solidFill>
              </a:rPr>
              <a:t>Att tänka på gällande frikort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EA5574-5264-D7EF-DC32-A808E3513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810" y="1660672"/>
            <a:ext cx="10171981" cy="3545810"/>
          </a:xfrm>
        </p:spPr>
        <p:txBody>
          <a:bodyPr>
            <a:normAutofit/>
          </a:bodyPr>
          <a:lstStyle/>
          <a:p>
            <a:r>
              <a:rPr lang="sv-SE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Frikort syns inte mellan regioner. </a:t>
            </a:r>
          </a:p>
          <a:p>
            <a:r>
              <a:rPr lang="sv-SE" sz="1800" dirty="0"/>
              <a:t>Därför viktigt att fråga om utomlänspatienter har frikort från sin hemregion.</a:t>
            </a:r>
          </a:p>
          <a:p>
            <a:r>
              <a:rPr lang="sv-SE" sz="1800" dirty="0"/>
              <a:t>Om patienten har med sig frikortet registrera det i Frisk.</a:t>
            </a:r>
          </a:p>
          <a:p>
            <a:r>
              <a:rPr lang="sv-SE" sz="1800" dirty="0"/>
              <a:t>Om patienten inte har med sig det vid besöket be dem mejla in uppgifter till </a:t>
            </a:r>
            <a:r>
              <a:rPr lang="sv-SE" sz="1800" u="sng" dirty="0">
                <a:solidFill>
                  <a:srgbClr val="4E95D9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fakturaservice@regionkalmar.se</a:t>
            </a:r>
            <a:r>
              <a:rPr lang="sv-SE" sz="1800" u="sng" dirty="0">
                <a:solidFill>
                  <a:srgbClr val="4E95D9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r>
              <a:rPr lang="sv-SE" sz="1800" dirty="0">
                <a:ea typeface="Times New Roman" panose="02020603050405020304" pitchFamily="18" charset="0"/>
                <a:cs typeface="Aptos" panose="020B0004020202020204" pitchFamily="34" charset="0"/>
              </a:rPr>
              <a:t>Patientens besök i vår region genererar ingen post i frikortet hos hemregionen. </a:t>
            </a:r>
            <a:endParaRPr lang="sv-SE" sz="18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968680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E90CAA-2C9D-1C14-BBC7-DD2E0B5DD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374278"/>
            <a:ext cx="11223100" cy="670752"/>
          </a:xfrm>
        </p:spPr>
        <p:txBody>
          <a:bodyPr/>
          <a:lstStyle/>
          <a:p>
            <a:r>
              <a:rPr lang="sv-SE" dirty="0"/>
              <a:t>Länkar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0818E0-E842-43EB-A3C5-0B569D093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3797" y="950027"/>
            <a:ext cx="8436997" cy="4667002"/>
          </a:xfrm>
        </p:spPr>
        <p:txBody>
          <a:bodyPr/>
          <a:lstStyle/>
          <a:p>
            <a:r>
              <a:rPr lang="sv-SE" sz="2000" dirty="0"/>
              <a:t>Aktuella avtal:</a:t>
            </a:r>
            <a:endParaRPr lang="sv-SE" sz="2000" dirty="0">
              <a:hlinkClick r:id="rId2"/>
            </a:endParaRPr>
          </a:p>
          <a:p>
            <a:r>
              <a:rPr lang="sv-SE" sz="2000" dirty="0">
                <a:hlinkClick r:id="rId2"/>
              </a:rPr>
              <a:t>Riks- och samverkansavtal - För vårdgivare Region Kalmar län</a:t>
            </a:r>
            <a:endParaRPr lang="sv-SE" sz="2000" dirty="0"/>
          </a:p>
          <a:p>
            <a:r>
              <a:rPr lang="sv-SE" sz="2000" i="1" dirty="0"/>
              <a:t>Sökväg: </a:t>
            </a:r>
            <a:r>
              <a:rPr lang="sv-SE" sz="2000" dirty="0"/>
              <a:t>För vårdgivare / Samverkan &amp; avtal / Riks- och samverkansavtal</a:t>
            </a:r>
          </a:p>
          <a:p>
            <a:r>
              <a:rPr lang="sv-SE" sz="2000" dirty="0"/>
              <a:t>Sidan innehåller länkar till Riksavtal, avtal inom sydöstra sjukvårdsregionen samt </a:t>
            </a:r>
            <a:r>
              <a:rPr lang="sv-SE" sz="2000" dirty="0" err="1"/>
              <a:t>RKL:s</a:t>
            </a:r>
            <a:r>
              <a:rPr lang="sv-SE" sz="2000" dirty="0"/>
              <a:t> avtal med Blekinge och Kronoberg</a:t>
            </a:r>
          </a:p>
          <a:p>
            <a:endParaRPr lang="sv-SE" sz="2000" dirty="0"/>
          </a:p>
          <a:p>
            <a:r>
              <a:rPr lang="sv-SE" sz="2000" dirty="0"/>
              <a:t>Remisskrav:</a:t>
            </a:r>
          </a:p>
          <a:p>
            <a:r>
              <a:rPr lang="sv-SE" sz="2000" dirty="0">
                <a:hlinkClick r:id="rId3"/>
              </a:rPr>
              <a:t>Remiss i öppen vård | SKR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För frågor kontakta: Johan Loell </a:t>
            </a:r>
            <a:r>
              <a:rPr lang="sv-SE" sz="2000" dirty="0">
                <a:hlinkClick r:id="rId4"/>
              </a:rPr>
              <a:t>johan.loell@regionkalmar.se</a:t>
            </a:r>
            <a:endParaRPr lang="sv-SE" sz="20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017B09-5397-2181-597C-4E6D6B318C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1782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674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92" cy="685800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57565" y="2422584"/>
            <a:ext cx="11873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bg1"/>
                </a:solidFill>
              </a:rPr>
              <a:t>Beställning av resor för </a:t>
            </a:r>
            <a:br>
              <a:rPr lang="sv-SE" sz="3600" dirty="0">
                <a:solidFill>
                  <a:schemeClr val="bg1"/>
                </a:solidFill>
              </a:rPr>
            </a:br>
            <a:r>
              <a:rPr lang="sv-SE" sz="3600" dirty="0">
                <a:solidFill>
                  <a:schemeClr val="bg1"/>
                </a:solidFill>
              </a:rPr>
              <a:t>utomlänspatienter</a:t>
            </a:r>
            <a:endParaRPr lang="sv-S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11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Sjukresa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br>
              <a:rPr lang="sv-SE" b="1" dirty="0"/>
            </a:br>
            <a:endParaRPr lang="sv-SE" b="1" dirty="0"/>
          </a:p>
          <a:p>
            <a:pPr marL="0" lvl="1">
              <a:buNone/>
            </a:pPr>
            <a:r>
              <a:rPr lang="sv-SE" sz="1800" dirty="0"/>
              <a:t>En sjukresa kan ske med buss, tåg, egen bil eller ett servicefordon.</a:t>
            </a:r>
          </a:p>
          <a:p>
            <a:pPr marL="0" lvl="1">
              <a:buNone/>
            </a:pPr>
            <a:r>
              <a:rPr lang="sv-SE" sz="1800" dirty="0"/>
              <a:t>För att få resa med servicefordon krävs ett medicinskt skäl. </a:t>
            </a:r>
          </a:p>
          <a:p>
            <a:pPr marL="0" lvl="1">
              <a:buNone/>
            </a:pPr>
            <a:r>
              <a:rPr lang="sv-SE" sz="1800" dirty="0"/>
              <a:t>Avsaknad av allmänna kommunikationer berättigar inte till resa med servicefordon.</a:t>
            </a:r>
          </a:p>
          <a:p>
            <a:pPr marL="0" lvl="2">
              <a:buNone/>
            </a:pPr>
            <a:r>
              <a:rPr lang="sv-SE" sz="1800" dirty="0"/>
              <a:t>Resor som inte omfattas av Regional plan anses vara fritt val och personen får själv att ansvara för resorna.</a:t>
            </a:r>
          </a:p>
        </p:txBody>
      </p:sp>
    </p:spTree>
    <p:extLst>
      <p:ext uri="{BB962C8B-B14F-4D97-AF65-F5344CB8AC3E}">
        <p14:creationId xmlns:p14="http://schemas.microsoft.com/office/powerpoint/2010/main" val="2303422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Sjukresa för patient från andra regioner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br>
              <a:rPr lang="sv-SE" b="1" dirty="0"/>
            </a:br>
            <a:endParaRPr lang="sv-SE" b="1" dirty="0"/>
          </a:p>
          <a:p>
            <a:pPr marL="0" lvl="1">
              <a:buNone/>
            </a:pPr>
            <a:r>
              <a:rPr lang="sv-SE" sz="1800" dirty="0"/>
              <a:t>Vid ett akut insjuknande ges rätt till ersättning för resa till närmaste vårdinrättning och tillbaka till samma plats.</a:t>
            </a:r>
          </a:p>
          <a:p>
            <a:pPr marL="0" lvl="1">
              <a:buNone/>
            </a:pPr>
            <a:r>
              <a:rPr lang="sv-SE" sz="1800" dirty="0"/>
              <a:t>Resa hem till ordinarie boende ansvarar personen själv för.</a:t>
            </a:r>
          </a:p>
          <a:p>
            <a:pPr marL="0" lvl="2">
              <a:buNone/>
            </a:pPr>
            <a:endParaRPr lang="sv-SE" sz="1800" b="1" dirty="0"/>
          </a:p>
          <a:p>
            <a:pPr marL="0" lvl="2">
              <a:buNone/>
            </a:pPr>
            <a:r>
              <a:rPr lang="sv-SE" sz="1800" dirty="0"/>
              <a:t>Ovan tillämpas även för patienter hemmahörande i vår region.</a:t>
            </a:r>
          </a:p>
        </p:txBody>
      </p:sp>
    </p:spTree>
    <p:extLst>
      <p:ext uri="{BB962C8B-B14F-4D97-AF65-F5344CB8AC3E}">
        <p14:creationId xmlns:p14="http://schemas.microsoft.com/office/powerpoint/2010/main" val="3629478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Sjukresa för patient från annat land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1800" dirty="0"/>
              <a:t>Vid ett akut insjuknande ges rätt till ersättning för resa till närmaste vårdinrättning och tillbaka till samma plats.</a:t>
            </a:r>
          </a:p>
          <a:p>
            <a:pPr marL="0" lvl="1">
              <a:buNone/>
            </a:pPr>
            <a:r>
              <a:rPr lang="sv-SE" sz="1800" dirty="0"/>
              <a:t>Resa hem till ordinarie boende ansvarar personen själv för.</a:t>
            </a:r>
          </a:p>
          <a:p>
            <a:pPr marL="0" lvl="2">
              <a:buNone/>
            </a:pPr>
            <a:endParaRPr lang="sv-SE" sz="1800" b="1" dirty="0"/>
          </a:p>
          <a:p>
            <a:pPr marL="0" lvl="2">
              <a:buNone/>
            </a:pPr>
            <a:r>
              <a:rPr lang="sv-SE" sz="1800" dirty="0"/>
              <a:t>Ovan tillämpas för patienter från </a:t>
            </a:r>
            <a:r>
              <a:rPr lang="sv-SE" sz="1800" b="0" i="0" u="none" strike="noStrike" baseline="0" dirty="0">
                <a:solidFill>
                  <a:srgbClr val="000000"/>
                </a:solidFill>
              </a:rPr>
              <a:t>EU/EES-länderna och Schweiz, Förenade kungariket Storbritannien och Nordirland samt konventionsländerna, utlandssvenskar, övriga utländska medborgare, asylsökande och personer som vistas i Sverige utan nödvändiga tillstånd. </a:t>
            </a:r>
          </a:p>
          <a:p>
            <a:pPr marL="0" lvl="2">
              <a:buNone/>
            </a:pPr>
            <a:r>
              <a:rPr lang="sv-SE" sz="1800" dirty="0">
                <a:solidFill>
                  <a:srgbClr val="000000"/>
                </a:solidFill>
              </a:rPr>
              <a:t>Motsvarande krav om kort/intyg gäller för sjukresan likt som för vården. </a:t>
            </a:r>
            <a:endParaRPr lang="sv-SE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C9C99-12EB-7643-D1A5-E8C2B52AC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Beställning av överflyttningsresor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Kontakta patientens hemregion för att höra om de själva </a:t>
            </a:r>
            <a:r>
              <a:rPr lang="sv-SE" dirty="0"/>
              <a:t>hämtar</a:t>
            </a:r>
            <a:r>
              <a:rPr lang="sv-SE" sz="1800" dirty="0"/>
              <a:t> hem sin patient. </a:t>
            </a:r>
            <a:r>
              <a:rPr lang="sv-SE" dirty="0"/>
              <a:t>  </a:t>
            </a:r>
            <a:r>
              <a:rPr lang="sv-SE" sz="1800" dirty="0"/>
              <a:t>Om detta inte är möjligt, kontakta vår beställningscentral för hjälp. </a:t>
            </a:r>
          </a:p>
          <a:p>
            <a:pPr marL="0" indent="0">
              <a:buNone/>
            </a:pPr>
            <a:r>
              <a:rPr lang="sv-SE" dirty="0"/>
              <a:t>Ta uppgifter</a:t>
            </a:r>
            <a:r>
              <a:rPr lang="sv-SE" sz="1800" dirty="0"/>
              <a:t> hos </a:t>
            </a:r>
            <a:r>
              <a:rPr lang="sv-SE" dirty="0"/>
              <a:t>mottagande klinik</a:t>
            </a:r>
            <a:r>
              <a:rPr lang="sv-SE" sz="1800" dirty="0"/>
              <a:t> vilken adress och kostnadsställe fakturan ska skickas till.</a:t>
            </a:r>
            <a:br>
              <a:rPr lang="sv-SE" sz="1800" dirty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904570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C9C99-12EB-7643-D1A5-E8C2B52AC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Kontakt och länkar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Sjukresor - För vårdgivare Region Kalmar län</a:t>
            </a:r>
            <a:endParaRPr lang="sv-S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sv-SE" sz="1800" dirty="0"/>
              <a:t>Sökväg: </a:t>
            </a:r>
            <a:r>
              <a:rPr lang="sv-SE" sz="1800" i="1" dirty="0"/>
              <a:t>För vårdgivare / administration / sjukresor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dirty="0"/>
              <a:t>Mejl: </a:t>
            </a:r>
            <a:r>
              <a:rPr lang="sv-SE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sjukresor@regionkalmar.se</a:t>
            </a: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73647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5C3A9-C967-DEBC-5B55-CA52CDBA6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Vem är patient från annat land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3974AF-3C56-FA2A-132A-CD91E06A7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8550" y="1276709"/>
            <a:ext cx="7934899" cy="382660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Folkbokförd, betalar ordinarie patientavgift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Inte folkbokförd, varifrån kommer patienten? </a:t>
            </a:r>
          </a:p>
          <a:p>
            <a:endParaRPr lang="sv-SE" sz="24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dirty="0"/>
              <a:t>EU/EES eller Schweiz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dirty="0"/>
              <a:t>Nordiska medborgare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dirty="0"/>
              <a:t>Annat konventionsland (länder som Sverige har avtal med)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dirty="0"/>
              <a:t>Asylsökande/Masskyddsdirektivet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dirty="0"/>
              <a:t>Tillståndslösa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dirty="0"/>
              <a:t>Övriga världen	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dirty="0"/>
              <a:t>Utlandssvensk: svensk medborgare som inte är folkbokförd i Sverige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4394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674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92" cy="685800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57565" y="2458796"/>
            <a:ext cx="1187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bg1"/>
                </a:solidFill>
              </a:rPr>
              <a:t>Utvärdering</a:t>
            </a:r>
            <a:endParaRPr lang="sv-S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02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407B89-8E34-922E-08D3-D31A65D0A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Utvärdering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1918CE-FBE2-2292-9C85-F8EBFD1480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8157" y="1795234"/>
            <a:ext cx="8402637" cy="3178022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https://esmaker.net/nx2/s.aspx?id=698ec4625f9d</a:t>
            </a:r>
            <a:endParaRPr lang="sv-S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BAFD7E-AB6C-36EB-E81D-93F4D77F0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9B6A25-75C0-A9C1-9141-4FB56FA20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51" y="1011610"/>
            <a:ext cx="3267531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43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4B4B495-0EC9-696E-F158-D308A16B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EU/EES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64CD38-4960-99B6-11AE-8D872C9A5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8763" y="1654014"/>
            <a:ext cx="3931281" cy="3067323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Nödvändig vård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Vårdbehovet uppstår under en tillfällig vistelse och behöver omhändertas innan den planerade hemresan.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7D4E0F2-47E7-D762-FEFE-9C7283D116A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23194" y="1658691"/>
            <a:ext cx="4200043" cy="306732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Planerad vård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Syftet med vistelsen i Sverige är att få vård.</a:t>
            </a:r>
          </a:p>
        </p:txBody>
      </p:sp>
    </p:spTree>
    <p:extLst>
      <p:ext uri="{BB962C8B-B14F-4D97-AF65-F5344CB8AC3E}">
        <p14:creationId xmlns:p14="http://schemas.microsoft.com/office/powerpoint/2010/main" val="192711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Med nödvändig vård menas att: (gäller inom EU/EES)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282535" y="1080655"/>
            <a:ext cx="8888259" cy="38926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De försäkrade ska under trygga medicinska omständigheter kunna vistas i Sverige den tid de har planerat.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De ska inte behöva avbryta en planerad vistelse och återvända till sitt hemland på grund av medicinska skäl.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Det är den behandlande ansvariga vårdgivaren som i det enskilda fallet avgör vad som anses vara nödvändig vård.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Med nödvändig vård avses också vård som orsakas av kronisk sjukdom, tex behandling av dialys. Det inkluderar även provtagningar, medicinska kontroller, förebyggande mödra- och barnavård och förlossningar.</a:t>
            </a:r>
          </a:p>
        </p:txBody>
      </p:sp>
    </p:spTree>
    <p:extLst>
      <p:ext uri="{BB962C8B-B14F-4D97-AF65-F5344CB8AC3E}">
        <p14:creationId xmlns:p14="http://schemas.microsoft.com/office/powerpoint/2010/main" val="159499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D2A1D-9605-5FF6-3308-7AAD4E499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Handlingar som ger subventionerad vård 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F34AFA-3DC8-1F0D-745A-166F6BFBD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8157" y="1270660"/>
            <a:ext cx="8402637" cy="3702596"/>
          </a:xfrm>
        </p:spPr>
        <p:txBody>
          <a:bodyPr/>
          <a:lstStyle/>
          <a:p>
            <a:r>
              <a:rPr lang="sv-SE" sz="2000" dirty="0"/>
              <a:t>Nödvändig vård</a:t>
            </a:r>
          </a:p>
          <a:p>
            <a:r>
              <a:rPr lang="sv-SE" sz="2000" dirty="0"/>
              <a:t>	EU-kort eller provisoriskt intyg, digitala EU-kort är inte giltiga. </a:t>
            </a:r>
          </a:p>
          <a:p>
            <a:pPr marL="285750" indent="-285750">
              <a:buFontTx/>
              <a:buChar char="-"/>
            </a:pPr>
            <a:endParaRPr lang="sv-SE" sz="2000" dirty="0"/>
          </a:p>
          <a:p>
            <a:r>
              <a:rPr lang="sv-SE" sz="2000" dirty="0"/>
              <a:t>Planerad vård</a:t>
            </a:r>
          </a:p>
          <a:p>
            <a:r>
              <a:rPr lang="sv-SE" sz="2000" dirty="0"/>
              <a:t>	S2-intyg, ingen skyldighet för regioner att utföra vård</a:t>
            </a:r>
          </a:p>
          <a:p>
            <a:r>
              <a:rPr lang="sv-SE" sz="2000" dirty="0"/>
              <a:t>	Intyget ska vara utfärdat i patientens hemland</a:t>
            </a:r>
          </a:p>
          <a:p>
            <a:endParaRPr lang="sv-SE" sz="2000" dirty="0"/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FFA64A-AD60-53B1-090E-EF93406682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59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D113D1-FEAB-5821-D7CF-AE67DD54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Bild på provisoriskt intyg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ECB213F-0128-F553-CC1E-230971E5A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5673" y="1033154"/>
            <a:ext cx="4099650" cy="368818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sv-SE" sz="2000" dirty="0">
                <a:effectLst/>
                <a:latin typeface="+mn-lt"/>
                <a:ea typeface="Calibri" panose="020F0502020204030204" pitchFamily="34" charset="0"/>
              </a:rPr>
              <a:t>Provisoriskt intyg, som är det man kan be patienten skicka in i efterhand, ser likadant ut men är alltid på landets språk.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2000" dirty="0">
                <a:latin typeface="+mn-lt"/>
              </a:rPr>
              <a:t>Giltighetstid står på samma ställe på alla oavsett land.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2000" dirty="0">
                <a:latin typeface="+mn-lt"/>
              </a:rPr>
              <a:t>Inget EU-kort registreras på kundavtal ”Utland ej konvention/självbetalande” </a:t>
            </a:r>
            <a:br>
              <a:rPr lang="sv-SE" sz="2000" dirty="0">
                <a:latin typeface="+mn-lt"/>
              </a:rPr>
            </a:br>
            <a:r>
              <a:rPr lang="sv-SE" sz="2000" dirty="0">
                <a:latin typeface="+mn-lt"/>
              </a:rPr>
              <a:t>i Cosmic. Be patienten skicka in kopia i efterhand till </a:t>
            </a:r>
            <a:r>
              <a:rPr lang="sv-SE" sz="2000" dirty="0">
                <a:latin typeface="+mn-lt"/>
                <a:hlinkClick r:id="rId2"/>
              </a:rPr>
              <a:t>kundgruppen@regionkalmar.se</a:t>
            </a:r>
            <a:endParaRPr lang="sv-SE" sz="2000" dirty="0">
              <a:latin typeface="+mn-lt"/>
            </a:endParaRPr>
          </a:p>
          <a:p>
            <a:endParaRPr lang="sv-SE" dirty="0">
              <a:latin typeface="+mn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8D7141-CE45-47B2-0FD2-CD88760C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008" y="462727"/>
            <a:ext cx="3695959" cy="49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8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_Kalmar_lä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3A144B5-126D-45BC-9A91-9921C202F51D}" vid="{A5BAF987-FB75-44DC-9AF5-6854CC5B48A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11039</TotalTime>
  <Words>2462</Words>
  <Application>Microsoft Office PowerPoint</Application>
  <PresentationFormat>Bredbild</PresentationFormat>
  <Paragraphs>339</Paragraphs>
  <Slides>52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52</vt:i4>
      </vt:variant>
    </vt:vector>
  </HeadingPairs>
  <TitlesOfParts>
    <vt:vector size="58" baseType="lpstr">
      <vt:lpstr>Aptos</vt:lpstr>
      <vt:lpstr>Arial</vt:lpstr>
      <vt:lpstr>Calibri</vt:lpstr>
      <vt:lpstr>Times New Roman</vt:lpstr>
      <vt:lpstr>Wingdings</vt:lpstr>
      <vt:lpstr>Office-tema</vt:lpstr>
      <vt:lpstr>Region Kalmar län Sommarinformation 2025</vt:lpstr>
      <vt:lpstr>Region Kalmar län Patientavgifter</vt:lpstr>
      <vt:lpstr>Patientavgifter Region Kalmar län</vt:lpstr>
      <vt:lpstr>Region Kalmar län Patienter från andra länder</vt:lpstr>
      <vt:lpstr>Vem är patient från annat land</vt:lpstr>
      <vt:lpstr>EU/EES</vt:lpstr>
      <vt:lpstr>Med nödvändig vård menas att: (gäller inom EU/EES) </vt:lpstr>
      <vt:lpstr>Handlingar som ger subventionerad vård  </vt:lpstr>
      <vt:lpstr>Bild på provisoriskt intyg </vt:lpstr>
      <vt:lpstr>Intyg som ger rätt till både nödvändig och planerad vård på samma villkor som regionmedborgare</vt:lpstr>
      <vt:lpstr>Exempelbild, gäller bland annat för pensionär med svensk allmän pension bosatt i annat EU-land. </vt:lpstr>
      <vt:lpstr>Medborgare EU/EES</vt:lpstr>
      <vt:lpstr>Nordisk medborgare (gäller även Grönland, Färöarna och Åland)  </vt:lpstr>
      <vt:lpstr>Sundhedskortet från Danmark</vt:lpstr>
      <vt:lpstr>Storbritannien och Nordirland</vt:lpstr>
      <vt:lpstr>Övriga konventionsländer</vt:lpstr>
      <vt:lpstr>Utlandssvenskar – Svenska medborgare som inte är folkbokförda i Sverige</vt:lpstr>
      <vt:lpstr>Utlandssvenskar</vt:lpstr>
      <vt:lpstr>Asylsökande/Masskyddsdirektivet</vt:lpstr>
      <vt:lpstr>Tillståndslösa</vt:lpstr>
      <vt:lpstr>Vård som inte kan anstå </vt:lpstr>
      <vt:lpstr>Patienter från övriga länder</vt:lpstr>
      <vt:lpstr>Länkar</vt:lpstr>
      <vt:lpstr>PowerPoint-presentation</vt:lpstr>
      <vt:lpstr>PowerPoint-presentation</vt:lpstr>
      <vt:lpstr>Viktigt gällande adresser</vt:lpstr>
      <vt:lpstr>Viktig information gällande patientadresser i Cosmic</vt:lpstr>
      <vt:lpstr>Viktig information angående slutenvård</vt:lpstr>
      <vt:lpstr>Patientadresser i Cosmic</vt:lpstr>
      <vt:lpstr>PowerPoint-presentation</vt:lpstr>
      <vt:lpstr>PowerPoint-presentation</vt:lpstr>
      <vt:lpstr>Region Kalmar län har möjlighet att söka statlig ersättning för:</vt:lpstr>
      <vt:lpstr>Exempel på typiska återsökningfall</vt:lpstr>
      <vt:lpstr>Vi kan exempelvis få ersättning för:</vt:lpstr>
      <vt:lpstr>Hur meddelar ni asyl- och flyktinghälsovården om dessa patienter? </vt:lpstr>
      <vt:lpstr>Mer information</vt:lpstr>
      <vt:lpstr>PowerPoint-presentation</vt:lpstr>
      <vt:lpstr>Vård av patienter från andra regioner</vt:lpstr>
      <vt:lpstr>Vård av patienter från andra regioner</vt:lpstr>
      <vt:lpstr>Sydöstra sjukvårdsregionen samt mellanlänsavtal Blekinge och Kronoberg </vt:lpstr>
      <vt:lpstr>Riksavtal för utomlänsvård</vt:lpstr>
      <vt:lpstr>Att tänka på gällande frikort</vt:lpstr>
      <vt:lpstr>Länkar</vt:lpstr>
      <vt:lpstr>PowerPoint-presentation</vt:lpstr>
      <vt:lpstr>Sjukresa</vt:lpstr>
      <vt:lpstr>Sjukresa för patient från andra regioner </vt:lpstr>
      <vt:lpstr>Sjukresa för patient från annat land </vt:lpstr>
      <vt:lpstr>Beställning av överflyttningsresor</vt:lpstr>
      <vt:lpstr>Kontakt och länkar</vt:lpstr>
      <vt:lpstr>PowerPoint-presentation</vt:lpstr>
      <vt:lpstr>Utvärdering</vt:lpstr>
      <vt:lpstr>PowerPoint-presentation</vt:lpstr>
    </vt:vector>
  </TitlesOfParts>
  <Company>Landstinget i Kalmar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Kalmar län Avgiftshandboken 2020</dc:title>
  <dc:creator>Anita Bergsell</dc:creator>
  <cp:lastModifiedBy>Emma Rydh</cp:lastModifiedBy>
  <cp:revision>179</cp:revision>
  <cp:lastPrinted>2022-05-09T09:04:15Z</cp:lastPrinted>
  <dcterms:created xsi:type="dcterms:W3CDTF">2020-06-16T08:12:44Z</dcterms:created>
  <dcterms:modified xsi:type="dcterms:W3CDTF">2025-06-24T06:26:11Z</dcterms:modified>
</cp:coreProperties>
</file>