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6" r:id="rId4"/>
    <p:sldId id="281" r:id="rId5"/>
    <p:sldId id="288" r:id="rId6"/>
    <p:sldId id="277" r:id="rId7"/>
    <p:sldId id="269" r:id="rId8"/>
    <p:sldId id="285" r:id="rId9"/>
    <p:sldId id="284" r:id="rId10"/>
    <p:sldId id="283" r:id="rId11"/>
    <p:sldId id="282" r:id="rId12"/>
    <p:sldId id="286" r:id="rId13"/>
    <p:sldId id="279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DB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86410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326" y="2729140"/>
            <a:ext cx="11822785" cy="5938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Ny Tillväxtkurva i Cosmic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Kurvor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3630" y="986828"/>
            <a:ext cx="4784088" cy="2188469"/>
          </a:xfrm>
        </p:spPr>
        <p:txBody>
          <a:bodyPr/>
          <a:lstStyle/>
          <a:p>
            <a:r>
              <a:rPr lang="sv-SE" sz="1800" b="0" dirty="0"/>
              <a:t>I öppnad kurva finns möjlighet till </a:t>
            </a:r>
            <a:r>
              <a:rPr lang="sv-SE" sz="1800" dirty="0" err="1"/>
              <a:t>tooltip</a:t>
            </a:r>
            <a:r>
              <a:rPr lang="sv-SE" sz="1800" dirty="0"/>
              <a:t> </a:t>
            </a:r>
            <a:r>
              <a:rPr lang="sv-SE" sz="1800" b="0" dirty="0"/>
              <a:t>som visar detaljerad information inkl. kommentarer.</a:t>
            </a:r>
          </a:p>
          <a:p>
            <a:r>
              <a:rPr lang="sv-SE" dirty="0"/>
              <a:t>Möjlighet att dölja/visa registrerade värden.</a:t>
            </a:r>
            <a:endParaRPr lang="sv-SE" sz="1800" b="0" dirty="0"/>
          </a:p>
          <a:p>
            <a:r>
              <a:rPr lang="sv-SE" b="0" dirty="0"/>
              <a:t>Möjlighet att markera och zooma in del av kurva.</a:t>
            </a:r>
            <a:endParaRPr lang="sv-SE" sz="1800" b="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7445D9-CEF2-F971-BD5C-A237B7A81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03" t="70653" r="22178" b="4372"/>
          <a:stretch/>
        </p:blipFill>
        <p:spPr>
          <a:xfrm>
            <a:off x="881107" y="3429000"/>
            <a:ext cx="5214893" cy="198969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3A53BEA-62F2-298D-AA42-FD023A251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7" t="21705" r="23652" b="6440"/>
          <a:stretch/>
        </p:blipFill>
        <p:spPr>
          <a:xfrm>
            <a:off x="6612939" y="1508544"/>
            <a:ext cx="4210493" cy="39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0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Listor 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E2B43C19-2E54-F214-E5F9-F239475591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3098" y="707526"/>
            <a:ext cx="8010942" cy="4657524"/>
          </a:xfrm>
        </p:spPr>
      </p:pic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0A93583-EB62-6992-5F8E-F478A533B3B8}"/>
              </a:ext>
            </a:extLst>
          </p:cNvPr>
          <p:cNvSpPr txBox="1">
            <a:spLocks/>
          </p:cNvSpPr>
          <p:nvPr/>
        </p:nvSpPr>
        <p:spPr>
          <a:xfrm>
            <a:off x="788115" y="1998784"/>
            <a:ext cx="2913028" cy="2573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Exempel på lista: Delta</a:t>
            </a:r>
          </a:p>
        </p:txBody>
      </p:sp>
    </p:spTree>
    <p:extLst>
      <p:ext uri="{BB962C8B-B14F-4D97-AF65-F5344CB8AC3E}">
        <p14:creationId xmlns:p14="http://schemas.microsoft.com/office/powerpoint/2010/main" val="347023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55227"/>
            <a:ext cx="11223100" cy="1130331"/>
          </a:xfrm>
        </p:spPr>
        <p:txBody>
          <a:bodyPr/>
          <a:lstStyle/>
          <a:p>
            <a:r>
              <a:rPr lang="sv-SE" dirty="0"/>
              <a:t>Verktygslist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439" y="1170294"/>
            <a:ext cx="5847349" cy="3950803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Ikonen	öppnar en hjälpmeny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Ikonen	öppnar utskriftsdialog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Ikonen	öppnar referensbibliotek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Ikonen	öppnar inställningar för vad som kan visas i kurvor och listor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Ikonerna 		 zoomar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733819-6F4B-14F7-4A0E-093CC22C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137"/>
          <a:stretch/>
        </p:blipFill>
        <p:spPr>
          <a:xfrm>
            <a:off x="9058429" y="621918"/>
            <a:ext cx="1112365" cy="4351338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005178E3-5B69-0C8D-049F-B9395A701BF6}"/>
              </a:ext>
            </a:extLst>
          </p:cNvPr>
          <p:cNvSpPr/>
          <p:nvPr/>
        </p:nvSpPr>
        <p:spPr>
          <a:xfrm>
            <a:off x="9505405" y="409964"/>
            <a:ext cx="357052" cy="4563292"/>
          </a:xfrm>
          <a:prstGeom prst="ellipse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58089B-7855-9473-D7E7-7CC9E125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47" y="1979847"/>
            <a:ext cx="468024" cy="441023"/>
          </a:xfrm>
          <a:prstGeom prst="rect">
            <a:avLst/>
          </a:prstGeom>
          <a:ln>
            <a:solidFill>
              <a:srgbClr val="00457B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5D22453-20CE-DDC3-C7A3-691F5357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463" y="2605384"/>
            <a:ext cx="466790" cy="514422"/>
          </a:xfrm>
          <a:prstGeom prst="rect">
            <a:avLst/>
          </a:prstGeom>
          <a:ln>
            <a:solidFill>
              <a:srgbClr val="00457B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6D12F45-B1F3-EF19-6EEB-C220140AA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847" y="3253171"/>
            <a:ext cx="466790" cy="533474"/>
          </a:xfrm>
          <a:prstGeom prst="rect">
            <a:avLst/>
          </a:prstGeom>
          <a:ln>
            <a:solidFill>
              <a:srgbClr val="00457B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4453A0F-22B3-9C80-A9CC-F6E18332CF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00" r="4118" b="56558"/>
          <a:stretch/>
        </p:blipFill>
        <p:spPr>
          <a:xfrm>
            <a:off x="2278155" y="4497803"/>
            <a:ext cx="466790" cy="504895"/>
          </a:xfrm>
          <a:prstGeom prst="rect">
            <a:avLst/>
          </a:prstGeom>
          <a:ln>
            <a:solidFill>
              <a:srgbClr val="00457B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63B208-8352-96AB-074E-E58931963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482" y="4497803"/>
            <a:ext cx="495369" cy="514422"/>
          </a:xfrm>
          <a:prstGeom prst="rect">
            <a:avLst/>
          </a:prstGeom>
          <a:ln>
            <a:solidFill>
              <a:srgbClr val="00457B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46D6DBB-E09F-A37A-A956-68160D5235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9847" y="1313656"/>
            <a:ext cx="476316" cy="504895"/>
          </a:xfrm>
          <a:prstGeom prst="rect">
            <a:avLst/>
          </a:prstGeom>
          <a:ln>
            <a:solidFill>
              <a:srgbClr val="00457B"/>
            </a:solidFill>
          </a:ln>
        </p:spPr>
      </p:pic>
    </p:spTree>
    <p:extLst>
      <p:ext uri="{BB962C8B-B14F-4D97-AF65-F5344CB8AC3E}">
        <p14:creationId xmlns:p14="http://schemas.microsoft.com/office/powerpoint/2010/main" val="233239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55227"/>
            <a:ext cx="11223100" cy="1130331"/>
          </a:xfrm>
        </p:spPr>
        <p:txBody>
          <a:bodyPr/>
          <a:lstStyle/>
          <a:p>
            <a:r>
              <a:rPr lang="sv-SE" dirty="0"/>
              <a:t>Begränsningar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101" y="1485558"/>
            <a:ext cx="4244695" cy="4275908"/>
          </a:xfrm>
        </p:spPr>
        <p:txBody>
          <a:bodyPr/>
          <a:lstStyle/>
          <a:p>
            <a:r>
              <a:rPr lang="sv-SE" dirty="0"/>
              <a:t>Det </a:t>
            </a:r>
            <a:r>
              <a:rPr lang="sv-SE"/>
              <a:t>finns kända </a:t>
            </a:r>
            <a:r>
              <a:rPr lang="sv-SE" dirty="0"/>
              <a:t>buggar som kommer rättas vid kommande uppgraderingar av Cosmic:</a:t>
            </a:r>
          </a:p>
          <a:p>
            <a:endParaRPr lang="sv-SE" dirty="0"/>
          </a:p>
          <a:p>
            <a:r>
              <a:rPr lang="sv-SE" dirty="0"/>
              <a:t>- Engelska termer i kronologisk journal, t ex </a:t>
            </a:r>
            <a:r>
              <a:rPr lang="sv-SE" i="1" dirty="0"/>
              <a:t>år</a:t>
            </a:r>
            <a:r>
              <a:rPr lang="sv-SE" dirty="0"/>
              <a:t> = </a:t>
            </a:r>
            <a:r>
              <a:rPr lang="sv-SE" i="1" dirty="0"/>
              <a:t>yr</a:t>
            </a:r>
            <a:r>
              <a:rPr lang="sv-SE" dirty="0"/>
              <a:t> och </a:t>
            </a:r>
            <a:r>
              <a:rPr lang="sv-SE" i="1" dirty="0"/>
              <a:t>vecka</a:t>
            </a:r>
            <a:r>
              <a:rPr lang="sv-SE" dirty="0"/>
              <a:t> = </a:t>
            </a:r>
            <a:r>
              <a:rPr lang="sv-SE" i="1" dirty="0" err="1"/>
              <a:t>wk</a:t>
            </a:r>
            <a:endParaRPr lang="sv-SE" i="1" dirty="0"/>
          </a:p>
          <a:p>
            <a:r>
              <a:rPr lang="sv-SE" dirty="0"/>
              <a:t>- Presenterar ej följande sökord: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1600" dirty="0"/>
              <a:t>Bröstutveckling</a:t>
            </a:r>
          </a:p>
          <a:p>
            <a:pPr marL="0" indent="0">
              <a:buNone/>
            </a:pPr>
            <a:r>
              <a:rPr lang="sv-SE" sz="1600" dirty="0"/>
              <a:t>	</a:t>
            </a:r>
            <a:r>
              <a:rPr lang="sv-SE" sz="1600" dirty="0" err="1"/>
              <a:t>Genitaliautveckling</a:t>
            </a:r>
            <a:endParaRPr lang="sv-SE" sz="1600" dirty="0"/>
          </a:p>
          <a:p>
            <a:pPr marL="0" indent="0">
              <a:buNone/>
            </a:pPr>
            <a:r>
              <a:rPr lang="sv-SE" sz="1600" dirty="0"/>
              <a:t>	</a:t>
            </a:r>
            <a:r>
              <a:rPr lang="sv-SE" sz="1600" dirty="0" err="1"/>
              <a:t>Pubesbehåring</a:t>
            </a:r>
            <a:endParaRPr lang="sv-SE" sz="16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3519923-CA60-2D66-A170-FE983D2F80E1}"/>
              </a:ext>
            </a:extLst>
          </p:cNvPr>
          <p:cNvSpPr txBox="1"/>
          <p:nvPr/>
        </p:nvSpPr>
        <p:spPr>
          <a:xfrm>
            <a:off x="5825056" y="1498851"/>
            <a:ext cx="5396843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Diskussion pågår:</a:t>
            </a:r>
          </a:p>
          <a:p>
            <a:pPr>
              <a:spcBef>
                <a:spcPts val="1000"/>
              </a:spcBef>
            </a:pPr>
            <a:endParaRPr lang="sv-SE" dirty="0"/>
          </a:p>
          <a:p>
            <a:r>
              <a:rPr lang="sv-SE" dirty="0"/>
              <a:t>- Skelettåldersbestämning (G&amp;P) presenteras som t ex 0700 </a:t>
            </a:r>
            <a:r>
              <a:rPr lang="sv-SE" sz="1800" dirty="0"/>
              <a:t>(Cambio informerade)</a:t>
            </a:r>
          </a:p>
          <a:p>
            <a:endParaRPr lang="sv-SE" sz="1800" dirty="0"/>
          </a:p>
          <a:p>
            <a:endParaRPr lang="sv-SE" dirty="0"/>
          </a:p>
          <a:p>
            <a:endParaRPr lang="sv-SE" sz="1800" dirty="0"/>
          </a:p>
          <a:p>
            <a:endParaRPr lang="sv-SE" dirty="0"/>
          </a:p>
          <a:p>
            <a:endParaRPr lang="sv-SE" sz="1800" dirty="0"/>
          </a:p>
          <a:p>
            <a:endParaRPr lang="sv-SE" sz="1800" dirty="0"/>
          </a:p>
          <a:p>
            <a:r>
              <a:rPr lang="sv-SE" sz="1800" dirty="0"/>
              <a:t>Vid fel eller frågor skicka gärna in ett ärende till Supportcenter Vårdsystem.</a:t>
            </a:r>
          </a:p>
        </p:txBody>
      </p:sp>
    </p:spTree>
    <p:extLst>
      <p:ext uri="{BB962C8B-B14F-4D97-AF65-F5344CB8AC3E}">
        <p14:creationId xmlns:p14="http://schemas.microsoft.com/office/powerpoint/2010/main" val="54366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A3220-BC60-F49B-A763-62856913C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Tillsammans för ett friskare tryggare och rikare liv</a:t>
            </a:r>
          </a:p>
        </p:txBody>
      </p:sp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Den befintliga tillväxtkurvan är lite omodern och nytt gränssnitt har utvecklats av Cambio.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55227"/>
            <a:ext cx="11223100" cy="1130331"/>
          </a:xfrm>
        </p:spPr>
        <p:txBody>
          <a:bodyPr/>
          <a:lstStyle/>
          <a:p>
            <a:r>
              <a:rPr lang="sv-SE" dirty="0"/>
              <a:t>Planering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Arial" panose="020B0604020202020204" pitchFamily="34" charset="0"/>
              </a:rPr>
              <a:t>I höst kommer den befintliga tillväxtkurvan i Cosmic att ersättas med en ny som man når via menyval </a:t>
            </a:r>
            <a:r>
              <a:rPr lang="sv-SE" sz="1800" i="1" dirty="0">
                <a:effectLst/>
                <a:latin typeface="Arial" panose="020B0604020202020204" pitchFamily="34" charset="0"/>
              </a:rPr>
              <a:t>"Tillväxtkurva".</a:t>
            </a:r>
          </a:p>
          <a:p>
            <a:r>
              <a:rPr lang="sv-SE" dirty="0"/>
              <a:t>- Start 13 maj 2024</a:t>
            </a:r>
          </a:p>
          <a:p>
            <a:r>
              <a:rPr lang="sv-SE" dirty="0"/>
              <a:t>- Både den befintliga och den nya tillväxtkurvan finns till september</a:t>
            </a:r>
          </a:p>
          <a:p>
            <a:endParaRPr lang="sv-SE" sz="1800" dirty="0">
              <a:effectLst/>
              <a:latin typeface="Arial" panose="020B0604020202020204" pitchFamily="34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018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55227"/>
            <a:ext cx="11223100" cy="1130331"/>
          </a:xfrm>
        </p:spPr>
        <p:txBody>
          <a:bodyPr/>
          <a:lstStyle/>
          <a:p>
            <a:r>
              <a:rPr lang="sv-SE" dirty="0"/>
              <a:t>Support och förberedelser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- Sedvanlig kontaktväg – ärende till Supportcenter vårdsystem</a:t>
            </a:r>
          </a:p>
          <a:p>
            <a:r>
              <a:rPr lang="sv-SE" dirty="0"/>
              <a:t>- E-</a:t>
            </a:r>
            <a:r>
              <a:rPr lang="sv-SE" dirty="0" err="1"/>
              <a:t>learning</a:t>
            </a:r>
            <a:r>
              <a:rPr lang="sv-SE" dirty="0"/>
              <a:t> i Cosmic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effectLst/>
                <a:latin typeface="Arial" panose="020B0604020202020204" pitchFamily="34" charset="0"/>
              </a:rPr>
              <a:t>Vi rekommenderar att se den e-</a:t>
            </a:r>
            <a:r>
              <a:rPr lang="sv-SE" sz="1800" dirty="0" err="1">
                <a:effectLst/>
                <a:latin typeface="Arial" panose="020B0604020202020204" pitchFamily="34" charset="0"/>
              </a:rPr>
              <a:t>learningfilm</a:t>
            </a:r>
            <a:r>
              <a:rPr lang="sv-SE" sz="1800" dirty="0">
                <a:effectLst/>
                <a:latin typeface="Arial" panose="020B0604020202020204" pitchFamily="34" charset="0"/>
              </a:rPr>
              <a:t> som ni når via Cosmic (Meny &gt; Hjälp &gt; E-</a:t>
            </a:r>
            <a:r>
              <a:rPr lang="sv-SE" sz="1800" dirty="0" err="1">
                <a:effectLst/>
                <a:latin typeface="Arial" panose="020B0604020202020204" pitchFamily="34" charset="0"/>
              </a:rPr>
              <a:t>learning</a:t>
            </a:r>
            <a:r>
              <a:rPr lang="sv-SE" sz="1800" dirty="0">
                <a:effectLst/>
                <a:latin typeface="Arial" panose="020B0604020202020204" pitchFamily="34" charset="0"/>
              </a:rPr>
              <a:t> Cosmic).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effectLst/>
                <a:latin typeface="Arial" panose="020B0604020202020204" pitchFamily="34" charset="0"/>
              </a:rPr>
              <a:t>Filmen är placerad i mappen "Barnhälsovård" och heter </a:t>
            </a:r>
            <a:r>
              <a:rPr lang="sv-SE" sz="1800" i="1" dirty="0">
                <a:effectLst/>
                <a:latin typeface="Arial" panose="020B0604020202020204" pitchFamily="34" charset="0"/>
              </a:rPr>
              <a:t>"Tillväxtkurva"</a:t>
            </a:r>
            <a:r>
              <a:rPr lang="sv-SE" sz="1800" dirty="0">
                <a:effectLst/>
                <a:latin typeface="Arial" panose="020B0604020202020204" pitchFamily="34" charset="0"/>
              </a:rPr>
              <a:t>. Under maj och juni kommer vi att delta på </a:t>
            </a:r>
            <a:r>
              <a:rPr lang="sv-SE" sz="1800" dirty="0" err="1">
                <a:effectLst/>
                <a:latin typeface="Arial" panose="020B0604020202020204" pitchFamily="34" charset="0"/>
              </a:rPr>
              <a:t>webbinarium</a:t>
            </a:r>
            <a:r>
              <a:rPr lang="sv-SE" sz="1800" dirty="0">
                <a:effectLst/>
                <a:latin typeface="Arial" panose="020B0604020202020204" pitchFamily="34" charset="0"/>
              </a:rPr>
              <a:t> för att visa den nya tillväxtkurvan.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effectLst/>
                <a:latin typeface="Arial" panose="020B0604020202020204" pitchFamily="34" charset="0"/>
              </a:rPr>
              <a:t> 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0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957" y="2298669"/>
            <a:ext cx="11223100" cy="1130331"/>
          </a:xfrm>
        </p:spPr>
        <p:txBody>
          <a:bodyPr/>
          <a:lstStyle/>
          <a:p>
            <a:r>
              <a:rPr lang="sv-SE" dirty="0"/>
              <a:t>Presentation av nya tillväxtkurvan (</a:t>
            </a:r>
            <a:r>
              <a:rPr lang="sv-SE" dirty="0" err="1"/>
              <a:t>Growth</a:t>
            </a:r>
            <a:r>
              <a:rPr lang="sv-SE" dirty="0"/>
              <a:t> XP)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54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17" y="355227"/>
            <a:ext cx="11223100" cy="1130331"/>
          </a:xfrm>
        </p:spPr>
        <p:txBody>
          <a:bodyPr/>
          <a:lstStyle/>
          <a:p>
            <a:r>
              <a:rPr lang="sv-SE" dirty="0"/>
              <a:t>Tillväxtkurvan idag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115" y="1998784"/>
            <a:ext cx="3716052" cy="3341406"/>
          </a:xfrm>
        </p:spPr>
        <p:txBody>
          <a:bodyPr/>
          <a:lstStyle/>
          <a:p>
            <a:r>
              <a:rPr lang="sv-SE" dirty="0"/>
              <a:t>E</a:t>
            </a:r>
            <a:r>
              <a:rPr lang="sv-SE" sz="1800" dirty="0"/>
              <a:t>gen journalmapp i fönstret Journal.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C6183E6-5BE5-4A06-AABF-89BE33D13F2D}"/>
              </a:ext>
            </a:extLst>
          </p:cNvPr>
          <p:cNvGrpSpPr/>
          <p:nvPr/>
        </p:nvGrpSpPr>
        <p:grpSpPr>
          <a:xfrm>
            <a:off x="4293243" y="868453"/>
            <a:ext cx="7357731" cy="4362525"/>
            <a:chOff x="1728440" y="1507128"/>
            <a:chExt cx="8735120" cy="473976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7F924C2-1FF6-0B4A-9254-5E8DE5D4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8440" y="1507128"/>
              <a:ext cx="8735120" cy="4652176"/>
            </a:xfrm>
            <a:prstGeom prst="rect">
              <a:avLst/>
            </a:prstGeom>
          </p:spPr>
        </p:pic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FDC3E2B7-6F42-3CE5-0A6F-35DA8D972CD8}"/>
                </a:ext>
              </a:extLst>
            </p:cNvPr>
            <p:cNvSpPr/>
            <p:nvPr/>
          </p:nvSpPr>
          <p:spPr>
            <a:xfrm>
              <a:off x="9548379" y="5878645"/>
              <a:ext cx="700144" cy="3682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9AD7597F-899F-1478-8054-122E3225CBFB}"/>
                </a:ext>
              </a:extLst>
            </p:cNvPr>
            <p:cNvSpPr/>
            <p:nvPr/>
          </p:nvSpPr>
          <p:spPr>
            <a:xfrm>
              <a:off x="6907794" y="1766731"/>
              <a:ext cx="1186004" cy="73202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984B61C-A582-2062-7157-556F33226932}"/>
                </a:ext>
              </a:extLst>
            </p:cNvPr>
            <p:cNvSpPr/>
            <p:nvPr/>
          </p:nvSpPr>
          <p:spPr>
            <a:xfrm>
              <a:off x="1728440" y="1507128"/>
              <a:ext cx="652621" cy="2596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5230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tillväxtkurvan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730" y="1407869"/>
            <a:ext cx="4454431" cy="34850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Nytt menyval: </a:t>
            </a:r>
            <a:r>
              <a:rPr lang="sv-SE" b="1" dirty="0"/>
              <a:t>Öppna tillväxtkurva</a:t>
            </a:r>
          </a:p>
          <a:p>
            <a:pPr>
              <a:lnSpc>
                <a:spcPct val="150000"/>
              </a:lnSpc>
            </a:pPr>
            <a:r>
              <a:rPr lang="sv-SE" dirty="0"/>
              <a:t>Kortkommando </a:t>
            </a:r>
            <a:r>
              <a:rPr lang="sv-SE" dirty="0" err="1"/>
              <a:t>Ctrl</a:t>
            </a:r>
            <a:r>
              <a:rPr lang="sv-SE" dirty="0"/>
              <a:t> + </a:t>
            </a:r>
            <a:r>
              <a:rPr lang="sv-SE" dirty="0" err="1"/>
              <a:t>Shift</a:t>
            </a:r>
            <a:r>
              <a:rPr lang="sv-SE" dirty="0"/>
              <a:t> + X</a:t>
            </a:r>
          </a:p>
          <a:p>
            <a:pPr>
              <a:lnSpc>
                <a:spcPct val="150000"/>
              </a:lnSpc>
            </a:pPr>
            <a:r>
              <a:rPr lang="sv-SE" dirty="0"/>
              <a:t>Öppnas i eget fönster</a:t>
            </a:r>
          </a:p>
          <a:p>
            <a:pPr>
              <a:lnSpc>
                <a:spcPct val="150000"/>
              </a:lnSpc>
            </a:pPr>
            <a:r>
              <a:rPr lang="sv-SE" dirty="0"/>
              <a:t>Anpassad kurva öppnas automatiskt</a:t>
            </a:r>
          </a:p>
          <a:p>
            <a:pPr>
              <a:lnSpc>
                <a:spcPct val="150000"/>
              </a:lnSpc>
            </a:pPr>
            <a:r>
              <a:rPr lang="sv-SE" dirty="0"/>
              <a:t>Kan användas med </a:t>
            </a:r>
            <a:r>
              <a:rPr lang="sv-SE" i="1" dirty="0"/>
              <a:t>Använd 2 skärmar</a:t>
            </a:r>
          </a:p>
          <a:p>
            <a:r>
              <a:rPr lang="sv-SE" dirty="0"/>
              <a:t>Registrering av värden sker på samma sätt som innan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8E1273-0C2C-4A77-B396-4D32BB4EBD4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0CC721A-9F3D-892B-B993-8208A5B81667}"/>
              </a:ext>
            </a:extLst>
          </p:cNvPr>
          <p:cNvGrpSpPr/>
          <p:nvPr/>
        </p:nvGrpSpPr>
        <p:grpSpPr>
          <a:xfrm>
            <a:off x="5155161" y="209609"/>
            <a:ext cx="5936819" cy="5101089"/>
            <a:chOff x="1750019" y="1167021"/>
            <a:chExt cx="5936819" cy="5101089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A16D229-9129-8052-A72A-3EB2F8F9E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6105"/>
            <a:stretch/>
          </p:blipFill>
          <p:spPr>
            <a:xfrm>
              <a:off x="1933303" y="1246663"/>
              <a:ext cx="5753535" cy="5021447"/>
            </a:xfrm>
            <a:prstGeom prst="rect">
              <a:avLst/>
            </a:prstGeom>
          </p:spPr>
        </p:pic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B863D9B2-19EB-8222-3A49-34A99F10B0C8}"/>
                </a:ext>
              </a:extLst>
            </p:cNvPr>
            <p:cNvSpPr/>
            <p:nvPr/>
          </p:nvSpPr>
          <p:spPr>
            <a:xfrm>
              <a:off x="1750019" y="1167021"/>
              <a:ext cx="1314994" cy="81908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26369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Kurvor och referensbibliotek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961" y="1696744"/>
            <a:ext cx="3304103" cy="3067323"/>
          </a:xfrm>
        </p:spPr>
        <p:txBody>
          <a:bodyPr/>
          <a:lstStyle/>
          <a:p>
            <a:r>
              <a:rPr lang="sv-SE" dirty="0"/>
              <a:t>Via listen </a:t>
            </a:r>
            <a:r>
              <a:rPr lang="sv-SE" b="1" dirty="0"/>
              <a:t>Kurvor och referensbibliotek </a:t>
            </a:r>
            <a:r>
              <a:rPr lang="sv-SE" dirty="0"/>
              <a:t>kommer man åt ytterligare kurvor och listor.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8B79A34-33D2-7AC9-2167-5CA27EF17491}"/>
              </a:ext>
            </a:extLst>
          </p:cNvPr>
          <p:cNvGrpSpPr/>
          <p:nvPr/>
        </p:nvGrpSpPr>
        <p:grpSpPr>
          <a:xfrm>
            <a:off x="6243450" y="709424"/>
            <a:ext cx="4610080" cy="4563292"/>
            <a:chOff x="6243450" y="709424"/>
            <a:chExt cx="4610080" cy="4563292"/>
          </a:xfrm>
        </p:grpSpPr>
        <p:pic>
          <p:nvPicPr>
            <p:cNvPr id="6" name="Platshållare för innehåll 6">
              <a:extLst>
                <a:ext uri="{FF2B5EF4-FFF2-40B4-BE49-F238E27FC236}">
                  <a16:creationId xmlns:a16="http://schemas.microsoft.com/office/drawing/2014/main" id="{9F158F55-1C81-47D1-F689-4F463C1AB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466"/>
            <a:stretch/>
          </p:blipFill>
          <p:spPr>
            <a:xfrm>
              <a:off x="6243450" y="1033962"/>
              <a:ext cx="4610080" cy="3914216"/>
            </a:xfrm>
            <a:prstGeom prst="rect">
              <a:avLst/>
            </a:prstGeom>
          </p:spPr>
        </p:pic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B6DF1192-A163-AE3F-8122-FC08B1DB3D29}"/>
                </a:ext>
              </a:extLst>
            </p:cNvPr>
            <p:cNvSpPr/>
            <p:nvPr/>
          </p:nvSpPr>
          <p:spPr>
            <a:xfrm>
              <a:off x="6358214" y="709424"/>
              <a:ext cx="401174" cy="4563292"/>
            </a:xfrm>
            <a:prstGeom prst="ellipse">
              <a:avLst/>
            </a:prstGeom>
            <a:noFill/>
            <a:ln w="28575">
              <a:solidFill>
                <a:srgbClr val="EE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18A07D-1F0E-5CBE-4A85-56AF97C75ACD}"/>
              </a:ext>
            </a:extLst>
          </p:cNvPr>
          <p:cNvGrpSpPr/>
          <p:nvPr/>
        </p:nvGrpSpPr>
        <p:grpSpPr>
          <a:xfrm>
            <a:off x="4219374" y="1092088"/>
            <a:ext cx="447757" cy="3856090"/>
            <a:chOff x="4390806" y="1192019"/>
            <a:chExt cx="447757" cy="385609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6CCA6F3-11ED-4D2A-10AB-E15DFDEA3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65" t="1600" r="6433" b="1461"/>
            <a:stretch/>
          </p:blipFill>
          <p:spPr>
            <a:xfrm>
              <a:off x="4390806" y="1192019"/>
              <a:ext cx="373379" cy="3856090"/>
            </a:xfrm>
            <a:prstGeom prst="rect">
              <a:avLst/>
            </a:prstGeom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8B006EFE-67ED-7E90-6A8A-2D636D9CE91D}"/>
                </a:ext>
              </a:extLst>
            </p:cNvPr>
            <p:cNvSpPr/>
            <p:nvPr/>
          </p:nvSpPr>
          <p:spPr>
            <a:xfrm>
              <a:off x="4465184" y="1286506"/>
              <a:ext cx="373379" cy="373419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CE601E0B-5E89-FCFA-A997-58CEDC6B0DA6}"/>
              </a:ext>
            </a:extLst>
          </p:cNvPr>
          <p:cNvSpPr txBox="1">
            <a:spLocks/>
          </p:cNvSpPr>
          <p:nvPr/>
        </p:nvSpPr>
        <p:spPr>
          <a:xfrm>
            <a:off x="2492494" y="4584110"/>
            <a:ext cx="1981348" cy="4763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i="1" dirty="0"/>
              <a:t>På liten skärm: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EA43321-F286-5621-B4AB-EF27E221BB8D}"/>
              </a:ext>
            </a:extLst>
          </p:cNvPr>
          <p:cNvSpPr txBox="1">
            <a:spLocks/>
          </p:cNvSpPr>
          <p:nvPr/>
        </p:nvSpPr>
        <p:spPr>
          <a:xfrm>
            <a:off x="4604927" y="4563824"/>
            <a:ext cx="1782377" cy="4004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i="1" dirty="0"/>
              <a:t>På stor skärm:</a:t>
            </a:r>
          </a:p>
        </p:txBody>
      </p:sp>
    </p:spTree>
    <p:extLst>
      <p:ext uri="{BB962C8B-B14F-4D97-AF65-F5344CB8AC3E}">
        <p14:creationId xmlns:p14="http://schemas.microsoft.com/office/powerpoint/2010/main" val="294316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Katalogpanel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150" y="1825621"/>
            <a:ext cx="4454431" cy="3067323"/>
          </a:xfrm>
        </p:spPr>
        <p:txBody>
          <a:bodyPr/>
          <a:lstStyle/>
          <a:p>
            <a:r>
              <a:rPr lang="sv-SE" dirty="0"/>
              <a:t>Kataloger visar förhandsvisning av olika kurvor och listor. Vald katalog placeras i mitten av panelen.</a:t>
            </a:r>
          </a:p>
          <a:p>
            <a:r>
              <a:rPr lang="sv-SE" dirty="0"/>
              <a:t>Vid klick på kurva eller lista öppnas denna och informationen visas.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28E1273-0C2C-4A77-B396-4D32BB4EBD4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44727D87-50D3-7308-9AE7-DF5343405C99}"/>
              </a:ext>
            </a:extLst>
          </p:cNvPr>
          <p:cNvGrpSpPr/>
          <p:nvPr/>
        </p:nvGrpSpPr>
        <p:grpSpPr>
          <a:xfrm>
            <a:off x="5422618" y="1033962"/>
            <a:ext cx="6002265" cy="4036005"/>
            <a:chOff x="6602818" y="1561752"/>
            <a:chExt cx="4917558" cy="2977005"/>
          </a:xfrm>
        </p:grpSpPr>
        <p:pic>
          <p:nvPicPr>
            <p:cNvPr id="7" name="Platshållare för innehåll 6">
              <a:extLst>
                <a:ext uri="{FF2B5EF4-FFF2-40B4-BE49-F238E27FC236}">
                  <a16:creationId xmlns:a16="http://schemas.microsoft.com/office/drawing/2014/main" id="{3AEBA449-FD59-D6A1-9878-BB1E307FE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791" b="15672"/>
            <a:stretch/>
          </p:blipFill>
          <p:spPr>
            <a:xfrm>
              <a:off x="6602818" y="1690688"/>
              <a:ext cx="4917558" cy="2848069"/>
            </a:xfrm>
            <a:prstGeom prst="rect">
              <a:avLst/>
            </a:prstGeom>
          </p:spPr>
        </p:pic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4AFA5B2C-2E7E-0E1C-74C8-B627F1F83E29}"/>
                </a:ext>
              </a:extLst>
            </p:cNvPr>
            <p:cNvSpPr/>
            <p:nvPr/>
          </p:nvSpPr>
          <p:spPr>
            <a:xfrm>
              <a:off x="6971590" y="1561752"/>
              <a:ext cx="4382210" cy="85669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8278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l_RegionKalmarlän.potx" id="{B2413FD8-0C91-4D79-AF32-EE0D51F0F021}" vid="{89004152-0AB0-47BF-AA7F-0C24E93699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1793</TotalTime>
  <Words>384</Words>
  <Application>Microsoft Office PowerPoint</Application>
  <PresentationFormat>Bredbild</PresentationFormat>
  <Paragraphs>62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6" baseType="lpstr">
      <vt:lpstr>Arial</vt:lpstr>
      <vt:lpstr>Office-tema</vt:lpstr>
      <vt:lpstr>Ny Tillväxtkurva i Cosmic</vt:lpstr>
      <vt:lpstr>Bakgrund</vt:lpstr>
      <vt:lpstr>Planering </vt:lpstr>
      <vt:lpstr>Support och förberedelser </vt:lpstr>
      <vt:lpstr>Presentation av nya tillväxtkurvan (Growth XP)</vt:lpstr>
      <vt:lpstr>Tillväxtkurvan idag</vt:lpstr>
      <vt:lpstr>Nya tillväxtkurvan</vt:lpstr>
      <vt:lpstr>Kurvor och referensbibliotek</vt:lpstr>
      <vt:lpstr>Katalogpanel</vt:lpstr>
      <vt:lpstr>Kurvor </vt:lpstr>
      <vt:lpstr>Listor  </vt:lpstr>
      <vt:lpstr>Verktygslist</vt:lpstr>
      <vt:lpstr>Begränsningar</vt:lpstr>
      <vt:lpstr>Tillsammans för ett friskare tryggare och rikare liv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Tillväxtkurva i Cosmic</dc:title>
  <dc:creator>Johanna Åbinger</dc:creator>
  <cp:lastModifiedBy>Johanna Åbinger</cp:lastModifiedBy>
  <cp:revision>36</cp:revision>
  <dcterms:created xsi:type="dcterms:W3CDTF">2024-04-16T05:23:41Z</dcterms:created>
  <dcterms:modified xsi:type="dcterms:W3CDTF">2024-05-14T08:00:05Z</dcterms:modified>
</cp:coreProperties>
</file>